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56" d="100"/>
          <a:sy n="156" d="100"/>
        </p:scale>
        <p:origin x="-112" y="-50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80604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sz="1200">
                <a:solidFill>
                  <a:schemeClr val="dk1"/>
                </a:solidFill>
              </a:rPr>
              <a:t>We must “address the needs and interests of students, engaging them in authentic, real-life tasks, allowing them </a:t>
            </a:r>
            <a:r>
              <a:rPr lang="en" sz="1200" b="1" i="1">
                <a:solidFill>
                  <a:schemeClr val="dk1"/>
                </a:solidFill>
              </a:rPr>
              <a:t>ownership</a:t>
            </a:r>
            <a:r>
              <a:rPr lang="en" sz="1200">
                <a:solidFill>
                  <a:schemeClr val="dk1"/>
                </a:solidFill>
              </a:rPr>
              <a:t> of the curriculum” (Felix, 2005, p. 88).</a:t>
            </a:r>
          </a:p>
          <a:p>
            <a:pPr>
              <a:buNone/>
            </a:pPr>
            <a:r>
              <a:rPr lang="en" sz="1200">
                <a:solidFill>
                  <a:schemeClr val="dk1"/>
                </a:solidFill>
              </a:rPr>
              <a:t>When have you ever needed to complete a worksheet in your outside real life? Filling out worksheets is not a challenge or a goal that any of our learners have.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On average, our learners have about 8 years of schooling (some have 0, some have college). Authentic materials can be difficult to differentiate for lower-level learners, but that doesn’t mean you shouldn’t. </a:t>
            </a:r>
          </a:p>
          <a:p>
            <a:pPr lvl="0" rtl="0">
              <a:buNone/>
            </a:pPr>
            <a:r>
              <a:rPr lang="en"/>
              <a:t>Talk about literacy development as a “revolution in the brain”. Need to learn the motions of reading and interacting with a text.</a:t>
            </a:r>
          </a:p>
          <a:p>
            <a:pPr lvl="0" rtl="0">
              <a:buNone/>
            </a:pPr>
            <a:r>
              <a:rPr lang="en"/>
              <a:t>Bring white boards</a:t>
            </a:r>
          </a:p>
          <a:p>
            <a:pPr lvl="0" rtl="0">
              <a:buNone/>
            </a:pPr>
            <a:r>
              <a:rPr lang="en"/>
              <a:t>Constructivism</a:t>
            </a:r>
          </a:p>
          <a:p>
            <a:pPr lvl="0" rtl="0">
              <a:buNone/>
            </a:pPr>
            <a:r>
              <a:rPr lang="en" sz="1200">
                <a:solidFill>
                  <a:schemeClr val="dk1"/>
                </a:solidFill>
              </a:rPr>
              <a:t>Reference low-lit. curriculum</a:t>
            </a:r>
          </a:p>
          <a:p>
            <a:pPr>
              <a:buNone/>
            </a:pPr>
            <a:r>
              <a:rPr lang="en"/>
              <a:t>Show “Sound-symbol” movie (3 min.)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Falon talks about how we choose the book of the week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Brown Bear movie (42 seconds) practicing the book of the week</a:t>
            </a:r>
          </a:p>
          <a:p>
            <a:pPr lvl="0" rtl="0">
              <a:buNone/>
            </a:pPr>
            <a:r>
              <a:rPr lang="en"/>
              <a:t>Fatuma-Muday movie (18 seconds) learning vocabulary in book, but ALSO vocabulary for encouraging her child (“Good job”)</a:t>
            </a:r>
          </a:p>
          <a:p>
            <a:pPr>
              <a:buNone/>
            </a:pPr>
            <a:r>
              <a:rPr lang="en"/>
              <a:t>Introduce and show ILP learner interviews video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When the ILP began, its main focus was “family literacy”. However over time, the needs of our population changed (Chelsea’s immigrant population increased), so the focus of our program changed to meet those needs. It shifted more towards an ESOL approach to family literacy. **Talk about the population we work with**</a:t>
            </a:r>
          </a:p>
          <a:p>
            <a:endParaRPr lang="en"/>
          </a:p>
          <a:p>
            <a:pPr>
              <a:buNone/>
            </a:pPr>
            <a:r>
              <a:rPr lang="en"/>
              <a:t>Our parents come from very varied educational backgrounds (ranging from little to no formal education, college-educated). But formal schooling in their countries is usually different than what is offered in the US, so we try to offer them as much support and advice on how to effectively be a part of their children’s education (talking about the common core, PARCC, author studies).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Family literacy is the context in which we teach all our classes, mainly because many of our learners are parents/grandparents/people who interact with children often etc. We do focus on family literacy, but we also teach within other contexts of our learners’ lives as parents (jobs, doctors’ appts etc.)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**We tend to have good attendance because we have childcare.** Parents coming to school with their children (and sometimes their parents - intergenerational!)</a:t>
            </a:r>
          </a:p>
          <a:p>
            <a:endParaRPr lang="en"/>
          </a:p>
          <a:p>
            <a:pPr>
              <a:buNone/>
            </a:pPr>
            <a:r>
              <a:rPr lang="en"/>
              <a:t>we have both children and adult classes. we try to connect our themes, so the parents’ lessons support that of their children.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7"/>
        <p:cNvGrpSpPr/>
        <p:nvPr/>
      </p:nvGrpSpPr>
      <p:grpSpPr>
        <a:xfrm>
          <a:off x="0" y="0"/>
          <a:ext cx="0" cy="0"/>
          <a:chOff x="0" y="0"/>
          <a:chExt cx="0" cy="0"/>
        </a:xfrm>
      </p:grpSpPr>
      <p:sp>
        <p:nvSpPr>
          <p:cNvPr id="8" name="Shape 8"/>
          <p:cNvSpPr/>
          <p:nvPr/>
        </p:nvSpPr>
        <p:spPr>
          <a:xfrm rot="10800000" flipH="1">
            <a:off x="0" y="2984999"/>
            <a:ext cx="9144000" cy="2158500"/>
          </a:xfrm>
          <a:prstGeom prst="rect">
            <a:avLst/>
          </a:prstGeom>
          <a:solidFill>
            <a:schemeClr val="lt1"/>
          </a:solidFill>
          <a:ln>
            <a:noFill/>
          </a:ln>
        </p:spPr>
        <p:txBody>
          <a:bodyPr lIns="91425" tIns="45700" rIns="91425" bIns="45700" anchor="ctr" anchorCtr="0">
            <a:noAutofit/>
          </a:bodyPr>
          <a:lstStyle/>
          <a:p>
            <a:endParaRPr/>
          </a:p>
        </p:txBody>
      </p:sp>
      <p:sp>
        <p:nvSpPr>
          <p:cNvPr id="9" name="Shape 9"/>
          <p:cNvSpPr/>
          <p:nvPr/>
        </p:nvSpPr>
        <p:spPr>
          <a:xfrm>
            <a:off x="0" y="2393175"/>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endParaRPr/>
          </a:p>
        </p:txBody>
      </p:sp>
      <p:sp>
        <p:nvSpPr>
          <p:cNvPr id="10" name="Shape 10"/>
          <p:cNvSpPr/>
          <p:nvPr/>
        </p:nvSpPr>
        <p:spPr>
          <a:xfrm rot="10800000" flipH="1">
            <a:off x="0" y="2983958"/>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endParaRPr/>
          </a:p>
        </p:txBody>
      </p:sp>
      <p:sp>
        <p:nvSpPr>
          <p:cNvPr id="11" name="Shape 11"/>
          <p:cNvSpPr txBox="1">
            <a:spLocks noGrp="1"/>
          </p:cNvSpPr>
          <p:nvPr>
            <p:ph type="ctrTitle"/>
          </p:nvPr>
        </p:nvSpPr>
        <p:spPr>
          <a:xfrm>
            <a:off x="685800" y="1746892"/>
            <a:ext cx="7772400" cy="1238099"/>
          </a:xfrm>
          <a:prstGeom prst="rect">
            <a:avLst/>
          </a:prstGeom>
        </p:spPr>
        <p:txBody>
          <a:bodyPr lIns="91425" tIns="91425" rIns="91425" bIns="91425" anchor="b" anchorCtr="0"/>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endParaRPr/>
          </a:p>
        </p:txBody>
      </p:sp>
      <p:sp>
        <p:nvSpPr>
          <p:cNvPr id="12" name="Shape 12"/>
          <p:cNvSpPr txBox="1">
            <a:spLocks noGrp="1"/>
          </p:cNvSpPr>
          <p:nvPr>
            <p:ph type="subTitle" idx="1"/>
          </p:nvPr>
        </p:nvSpPr>
        <p:spPr>
          <a:xfrm>
            <a:off x="685800" y="3093357"/>
            <a:ext cx="7772400" cy="666600"/>
          </a:xfrm>
          <a:prstGeom prst="rect">
            <a:avLst/>
          </a:prstGeom>
        </p:spPr>
        <p:txBody>
          <a:bodyPr lIns="91425" tIns="91425" rIns="91425" bIns="91425" anchor="t" anchorCtr="0"/>
          <a:lstStyle>
            <a:lvl1pPr marL="0" indent="152400" algn="ctr">
              <a:spcBef>
                <a:spcPts val="0"/>
              </a:spcBef>
              <a:buClr>
                <a:schemeClr val="dk2"/>
              </a:buClr>
              <a:buSzPct val="100000"/>
              <a:buNone/>
              <a:defRPr sz="2400" i="1">
                <a:solidFill>
                  <a:schemeClr val="dk2"/>
                </a:solidFill>
              </a:defRPr>
            </a:lvl1pPr>
            <a:lvl2pPr marL="0" indent="152400" algn="ctr">
              <a:spcBef>
                <a:spcPts val="0"/>
              </a:spcBef>
              <a:buClr>
                <a:schemeClr val="dk2"/>
              </a:buClr>
              <a:buNone/>
              <a:defRPr i="1">
                <a:solidFill>
                  <a:schemeClr val="dk2"/>
                </a:solidFill>
              </a:defRPr>
            </a:lvl2pPr>
            <a:lvl3pPr marL="0" indent="152400" algn="ctr">
              <a:spcBef>
                <a:spcPts val="0"/>
              </a:spcBef>
              <a:buClr>
                <a:schemeClr val="dk2"/>
              </a:buClr>
              <a:buNone/>
              <a:defRPr i="1">
                <a:solidFill>
                  <a:schemeClr val="dk2"/>
                </a:solidFill>
              </a:defRPr>
            </a:lvl3pPr>
            <a:lvl4pPr marL="0" indent="152400" algn="ctr">
              <a:spcBef>
                <a:spcPts val="0"/>
              </a:spcBef>
              <a:buClr>
                <a:schemeClr val="dk2"/>
              </a:buClr>
              <a:buSzPct val="100000"/>
              <a:buNone/>
              <a:defRPr sz="2400" i="1">
                <a:solidFill>
                  <a:schemeClr val="dk2"/>
                </a:solidFill>
              </a:defRPr>
            </a:lvl4pPr>
            <a:lvl5pPr marL="0" indent="152400" algn="ctr">
              <a:spcBef>
                <a:spcPts val="0"/>
              </a:spcBef>
              <a:buClr>
                <a:schemeClr val="dk2"/>
              </a:buClr>
              <a:buSzPct val="100000"/>
              <a:buNone/>
              <a:defRPr sz="2400" i="1">
                <a:solidFill>
                  <a:schemeClr val="dk2"/>
                </a:solidFill>
              </a:defRPr>
            </a:lvl5pPr>
            <a:lvl6pPr marL="0" indent="152400" algn="ctr">
              <a:spcBef>
                <a:spcPts val="0"/>
              </a:spcBef>
              <a:buClr>
                <a:schemeClr val="dk2"/>
              </a:buClr>
              <a:buSzPct val="100000"/>
              <a:buNone/>
              <a:defRPr sz="2400" i="1">
                <a:solidFill>
                  <a:schemeClr val="dk2"/>
                </a:solidFill>
              </a:defRPr>
            </a:lvl6pPr>
            <a:lvl7pPr marL="0" indent="152400" algn="ctr">
              <a:spcBef>
                <a:spcPts val="0"/>
              </a:spcBef>
              <a:buClr>
                <a:schemeClr val="dk2"/>
              </a:buClr>
              <a:buSzPct val="100000"/>
              <a:buNone/>
              <a:defRPr sz="2400" i="1">
                <a:solidFill>
                  <a:schemeClr val="dk2"/>
                </a:solidFill>
              </a:defRPr>
            </a:lvl7pPr>
            <a:lvl8pPr marL="0" indent="152400" algn="ctr">
              <a:spcBef>
                <a:spcPts val="0"/>
              </a:spcBef>
              <a:buClr>
                <a:schemeClr val="dk2"/>
              </a:buClr>
              <a:buSzPct val="100000"/>
              <a:buNone/>
              <a:defRPr sz="2400" i="1">
                <a:solidFill>
                  <a:schemeClr val="dk2"/>
                </a:solidFill>
              </a:defRPr>
            </a:lvl8pPr>
            <a:lvl9pPr marL="0" indent="152400" algn="ctr">
              <a:spcBef>
                <a:spcPts val="0"/>
              </a:spcBef>
              <a:buClr>
                <a:schemeClr val="dk2"/>
              </a:buClr>
              <a:buSzPct val="100000"/>
              <a:buNone/>
              <a:defRPr sz="2400" i="1">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3"/>
        <p:cNvGrpSpPr/>
        <p:nvPr/>
      </p:nvGrpSpPr>
      <p:grpSpPr>
        <a:xfrm>
          <a:off x="0" y="0"/>
          <a:ext cx="0" cy="0"/>
          <a:chOff x="0" y="0"/>
          <a:chExt cx="0" cy="0"/>
        </a:xfrm>
      </p:grpSpPr>
      <p:sp>
        <p:nvSpPr>
          <p:cNvPr id="14" name="Shape 14"/>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endParaRPr/>
          </a:p>
        </p:txBody>
      </p:sp>
      <p:sp>
        <p:nvSpPr>
          <p:cNvPr id="15" name="Shape 15"/>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endParaRPr/>
          </a:p>
        </p:txBody>
      </p:sp>
      <p:sp>
        <p:nvSpPr>
          <p:cNvPr id="16" name="Shape 16"/>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endParaRPr/>
          </a:p>
        </p:txBody>
      </p:sp>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8" name="Shape 18"/>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ColTx">
  <p:cSld name="Title and Two Columns">
    <p:spTree>
      <p:nvGrpSpPr>
        <p:cNvPr id="1" name="Shape 19"/>
        <p:cNvGrpSpPr/>
        <p:nvPr/>
      </p:nvGrpSpPr>
      <p:grpSpPr>
        <a:xfrm>
          <a:off x="0" y="0"/>
          <a:ext cx="0" cy="0"/>
          <a:chOff x="0" y="0"/>
          <a:chExt cx="0" cy="0"/>
        </a:xfrm>
      </p:grpSpPr>
      <p:sp>
        <p:nvSpPr>
          <p:cNvPr id="20" name="Shape 20"/>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endParaRPr/>
          </a:p>
        </p:txBody>
      </p:sp>
      <p:sp>
        <p:nvSpPr>
          <p:cNvPr id="21" name="Shape 21"/>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endParaRPr/>
          </a:p>
        </p:txBody>
      </p:sp>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3" name="Shape 23"/>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4" name="Shape 24"/>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endParaRPr/>
          </a:p>
        </p:txBody>
      </p:sp>
      <p:sp>
        <p:nvSpPr>
          <p:cNvPr id="25" name="Shape 25"/>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26"/>
        <p:cNvGrpSpPr/>
        <p:nvPr/>
      </p:nvGrpSpPr>
      <p:grpSpPr>
        <a:xfrm>
          <a:off x="0" y="0"/>
          <a:ext cx="0" cy="0"/>
          <a:chOff x="0" y="0"/>
          <a:chExt cx="0" cy="0"/>
        </a:xfrm>
      </p:grpSpPr>
      <p:sp>
        <p:nvSpPr>
          <p:cNvPr id="27" name="Shape 27"/>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endParaRPr/>
          </a:p>
        </p:txBody>
      </p:sp>
      <p:sp>
        <p:nvSpPr>
          <p:cNvPr id="28" name="Shape 28"/>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endParaRPr/>
          </a:p>
        </p:txBody>
      </p:sp>
      <p:sp>
        <p:nvSpPr>
          <p:cNvPr id="29" name="Shape 29"/>
          <p:cNvSpPr txBox="1">
            <a:spLocks noGrp="1"/>
          </p:cNvSpPr>
          <p:nvPr>
            <p:ph type="title"/>
          </p:nvPr>
        </p:nvSpPr>
        <p:spPr>
          <a:xfrm>
            <a:off x="457200" y="205978"/>
            <a:ext cx="8229600" cy="857400"/>
          </a:xfrm>
          <a:prstGeom prst="rect">
            <a:avLst/>
          </a:prstGeom>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0" name="Shape 30"/>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aption">
    <p:spTree>
      <p:nvGrpSpPr>
        <p:cNvPr id="1" name="Shape 31"/>
        <p:cNvGrpSpPr/>
        <p:nvPr/>
      </p:nvGrpSpPr>
      <p:grpSpPr>
        <a:xfrm>
          <a:off x="0" y="0"/>
          <a:ext cx="0" cy="0"/>
          <a:chOff x="0" y="0"/>
          <a:chExt cx="0" cy="0"/>
        </a:xfrm>
      </p:grpSpPr>
      <p:sp>
        <p:nvSpPr>
          <p:cNvPr id="32" name="Shape 32"/>
          <p:cNvSpPr/>
          <p:nvPr/>
        </p:nvSpPr>
        <p:spPr>
          <a:xfrm rot="10800000" flipH="1">
            <a:off x="0" y="4412699"/>
            <a:ext cx="9144000" cy="730799"/>
          </a:xfrm>
          <a:prstGeom prst="rect">
            <a:avLst/>
          </a:prstGeom>
          <a:solidFill>
            <a:schemeClr val="lt1"/>
          </a:solidFill>
          <a:ln>
            <a:noFill/>
          </a:ln>
        </p:spPr>
        <p:txBody>
          <a:bodyPr lIns="91425" tIns="45700" rIns="91425" bIns="45700" anchor="ctr" anchorCtr="0">
            <a:noAutofit/>
          </a:bodyPr>
          <a:lstStyle/>
          <a:p>
            <a:endParaRPr/>
          </a:p>
        </p:txBody>
      </p:sp>
      <p:sp>
        <p:nvSpPr>
          <p:cNvPr id="33" name="Shape 33"/>
          <p:cNvSpPr/>
          <p:nvPr/>
        </p:nvSpPr>
        <p:spPr>
          <a:xfrm flipH="1">
            <a:off x="4526627" y="3820834"/>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endParaRPr/>
          </a:p>
        </p:txBody>
      </p:sp>
      <p:sp>
        <p:nvSpPr>
          <p:cNvPr id="34" name="Shape 34"/>
          <p:cNvSpPr/>
          <p:nvPr/>
        </p:nvSpPr>
        <p:spPr>
          <a:xfrm rot="10800000">
            <a:off x="4526627" y="4411617"/>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endParaRPr/>
          </a:p>
        </p:txBody>
      </p:sp>
      <p:sp>
        <p:nvSpPr>
          <p:cNvPr id="35" name="Shape 35"/>
          <p:cNvSpPr txBox="1">
            <a:spLocks noGrp="1"/>
          </p:cNvSpPr>
          <p:nvPr>
            <p:ph type="body" idx="1"/>
          </p:nvPr>
        </p:nvSpPr>
        <p:spPr>
          <a:xfrm>
            <a:off x="457200" y="4421726"/>
            <a:ext cx="8229600" cy="505200"/>
          </a:xfrm>
          <a:prstGeom prst="rect">
            <a:avLst/>
          </a:prstGeom>
        </p:spPr>
        <p:txBody>
          <a:bodyPr lIns="91425" tIns="91425" rIns="91425" bIns="91425" anchor="ctr" anchorCtr="0"/>
          <a:lstStyle>
            <a:lvl1pPr indent="152400">
              <a:spcBef>
                <a:spcPts val="0"/>
              </a:spcBef>
              <a:buClr>
                <a:schemeClr val="dk2"/>
              </a:buClr>
              <a:buSzPct val="100000"/>
              <a:buNone/>
              <a:defRPr sz="2400" i="1">
                <a:solidFill>
                  <a:schemeClr val="dk2"/>
                </a:solidFill>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36"/>
        <p:cNvGrpSpPr/>
        <p:nvPr/>
      </p:nvGrpSpPr>
      <p:grpSpPr>
        <a:xfrm>
          <a:off x="0" y="0"/>
          <a:ext cx="0" cy="0"/>
          <a:chOff x="0" y="0"/>
          <a:chExt cx="0" cy="0"/>
        </a:xfrm>
      </p:grpSpPr>
      <p:sp>
        <p:nvSpPr>
          <p:cNvPr id="37" name="Shape 37"/>
          <p:cNvSpPr/>
          <p:nvPr/>
        </p:nvSpPr>
        <p:spPr>
          <a:xfrm>
            <a:off x="6676" y="76256"/>
            <a:ext cx="9134130" cy="5054792"/>
          </a:xfrm>
          <a:custGeom>
            <a:avLst/>
            <a:gdLst/>
            <a:ahLst/>
            <a:cxnLst/>
            <a:rect l="0" t="0" r="0" b="0"/>
            <a:pathLst>
              <a:path w="9157023" h="6739723" extrusionOk="0">
                <a:moveTo>
                  <a:pt x="1629" y="0"/>
                </a:moveTo>
                <a:lnTo>
                  <a:pt x="9157023" y="4340980"/>
                </a:lnTo>
                <a:lnTo>
                  <a:pt x="1593" y="6739723"/>
                </a:lnTo>
                <a:cubicBezTo>
                  <a:pt x="-3941" y="5123960"/>
                  <a:pt x="7163" y="1615763"/>
                  <a:pt x="1629" y="0"/>
                </a:cubicBezTo>
                <a:close/>
              </a:path>
            </a:pathLst>
          </a:custGeom>
          <a:solidFill>
            <a:srgbClr val="FFFFFF">
              <a:alpha val="6666"/>
            </a:srgbClr>
          </a:solidFill>
          <a:ln>
            <a:noFill/>
          </a:ln>
        </p:spPr>
        <p:txBody>
          <a:bodyPr lIns="91425" tIns="45700" rIns="91425" bIns="45700" anchor="ctr" anchorCtr="0">
            <a:noAutofit/>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gs>
            <a:gs pos="100000">
              <a:schemeClr val="dk2"/>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p:spPr>
        <p:txBody>
          <a:bodyPr lIns="91425" tIns="91425" rIns="91425" bIns="91425" anchor="ctr" anchorCtr="0"/>
          <a:lstStyle>
            <a:lvl1pPr marL="0" indent="304800">
              <a:buClr>
                <a:schemeClr val="lt1"/>
              </a:buClr>
              <a:buSzPct val="100000"/>
              <a:buFont typeface="Georgia"/>
              <a:buNone/>
              <a:defRPr sz="4800">
                <a:solidFill>
                  <a:schemeClr val="lt1"/>
                </a:solidFill>
                <a:latin typeface="Georgia"/>
                <a:ea typeface="Georgia"/>
                <a:cs typeface="Georgia"/>
                <a:sym typeface="Georgia"/>
              </a:defRPr>
            </a:lvl1pPr>
            <a:lvl2pPr marL="0" indent="304800">
              <a:buClr>
                <a:schemeClr val="lt1"/>
              </a:buClr>
              <a:buSzPct val="100000"/>
              <a:buFont typeface="Georgia"/>
              <a:buNone/>
              <a:defRPr sz="4800">
                <a:solidFill>
                  <a:schemeClr val="lt1"/>
                </a:solidFill>
                <a:latin typeface="Georgia"/>
                <a:ea typeface="Georgia"/>
                <a:cs typeface="Georgia"/>
                <a:sym typeface="Georgia"/>
              </a:defRPr>
            </a:lvl2pPr>
            <a:lvl3pPr marL="0" indent="304800">
              <a:buClr>
                <a:schemeClr val="lt1"/>
              </a:buClr>
              <a:buSzPct val="100000"/>
              <a:buFont typeface="Georgia"/>
              <a:buNone/>
              <a:defRPr sz="4800">
                <a:solidFill>
                  <a:schemeClr val="lt1"/>
                </a:solidFill>
                <a:latin typeface="Georgia"/>
                <a:ea typeface="Georgia"/>
                <a:cs typeface="Georgia"/>
                <a:sym typeface="Georgia"/>
              </a:defRPr>
            </a:lvl3pPr>
            <a:lvl4pPr marL="0" indent="304800">
              <a:buClr>
                <a:schemeClr val="lt1"/>
              </a:buClr>
              <a:buSzPct val="100000"/>
              <a:buFont typeface="Georgia"/>
              <a:buNone/>
              <a:defRPr sz="4800">
                <a:solidFill>
                  <a:schemeClr val="lt1"/>
                </a:solidFill>
                <a:latin typeface="Georgia"/>
                <a:ea typeface="Georgia"/>
                <a:cs typeface="Georgia"/>
                <a:sym typeface="Georgia"/>
              </a:defRPr>
            </a:lvl4pPr>
            <a:lvl5pPr marL="0" indent="304800">
              <a:buClr>
                <a:schemeClr val="lt1"/>
              </a:buClr>
              <a:buSzPct val="100000"/>
              <a:buFont typeface="Georgia"/>
              <a:buNone/>
              <a:defRPr sz="4800">
                <a:solidFill>
                  <a:schemeClr val="lt1"/>
                </a:solidFill>
                <a:latin typeface="Georgia"/>
                <a:ea typeface="Georgia"/>
                <a:cs typeface="Georgia"/>
                <a:sym typeface="Georgia"/>
              </a:defRPr>
            </a:lvl5pPr>
            <a:lvl6pPr marL="0" indent="304800">
              <a:buClr>
                <a:schemeClr val="lt1"/>
              </a:buClr>
              <a:buSzPct val="100000"/>
              <a:buFont typeface="Georgia"/>
              <a:buNone/>
              <a:defRPr sz="4800">
                <a:solidFill>
                  <a:schemeClr val="lt1"/>
                </a:solidFill>
                <a:latin typeface="Georgia"/>
                <a:ea typeface="Georgia"/>
                <a:cs typeface="Georgia"/>
                <a:sym typeface="Georgia"/>
              </a:defRPr>
            </a:lvl6pPr>
            <a:lvl7pPr marL="0" indent="304800">
              <a:buClr>
                <a:schemeClr val="lt1"/>
              </a:buClr>
              <a:buSzPct val="100000"/>
              <a:buFont typeface="Georgia"/>
              <a:buNone/>
              <a:defRPr sz="4800">
                <a:solidFill>
                  <a:schemeClr val="lt1"/>
                </a:solidFill>
                <a:latin typeface="Georgia"/>
                <a:ea typeface="Georgia"/>
                <a:cs typeface="Georgia"/>
                <a:sym typeface="Georgia"/>
              </a:defRPr>
            </a:lvl7pPr>
            <a:lvl8pPr marL="0" indent="304800">
              <a:buClr>
                <a:schemeClr val="lt1"/>
              </a:buClr>
              <a:buSzPct val="100000"/>
              <a:buFont typeface="Georgia"/>
              <a:buNone/>
              <a:defRPr sz="4800">
                <a:solidFill>
                  <a:schemeClr val="lt1"/>
                </a:solidFill>
                <a:latin typeface="Georgia"/>
                <a:ea typeface="Georgia"/>
                <a:cs typeface="Georgia"/>
                <a:sym typeface="Georgia"/>
              </a:defRPr>
            </a:lvl8pPr>
            <a:lvl9pPr marL="0" indent="304800">
              <a:buClr>
                <a:schemeClr val="lt1"/>
              </a:buClr>
              <a:buSzPct val="100000"/>
              <a:buFont typeface="Georgia"/>
              <a:buNone/>
              <a:defRPr sz="4800">
                <a:solidFill>
                  <a:schemeClr val="lt1"/>
                </a:solidFill>
                <a:latin typeface="Georgia"/>
                <a:ea typeface="Georgia"/>
                <a:cs typeface="Georgia"/>
                <a:sym typeface="Georgia"/>
              </a:defRPr>
            </a:lvl9pPr>
          </a:lstStyle>
          <a:p>
            <a:endParaRPr/>
          </a:p>
        </p:txBody>
      </p:sp>
      <p:sp>
        <p:nvSpPr>
          <p:cNvPr id="6" name="Shape 6"/>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marL="342900" indent="-152400">
              <a:spcBef>
                <a:spcPts val="600"/>
              </a:spcBef>
              <a:buClr>
                <a:schemeClr val="dk1"/>
              </a:buClr>
              <a:buSzPct val="100000"/>
              <a:buFont typeface="Georgia"/>
              <a:defRPr sz="3000">
                <a:solidFill>
                  <a:schemeClr val="dk1"/>
                </a:solidFill>
                <a:latin typeface="Georgia"/>
                <a:ea typeface="Georgia"/>
                <a:cs typeface="Georgia"/>
                <a:sym typeface="Georgia"/>
              </a:defRPr>
            </a:lvl1pPr>
            <a:lvl2pPr marL="742950" indent="-133350">
              <a:spcBef>
                <a:spcPts val="480"/>
              </a:spcBef>
              <a:buClr>
                <a:schemeClr val="dk1"/>
              </a:buClr>
              <a:buSzPct val="100000"/>
              <a:buFont typeface="Georgia"/>
              <a:defRPr sz="2400">
                <a:solidFill>
                  <a:schemeClr val="dk1"/>
                </a:solidFill>
                <a:latin typeface="Georgia"/>
                <a:ea typeface="Georgia"/>
                <a:cs typeface="Georgia"/>
                <a:sym typeface="Georgia"/>
              </a:defRPr>
            </a:lvl2pPr>
            <a:lvl3pPr marL="1143000" indent="-76200">
              <a:spcBef>
                <a:spcPts val="480"/>
              </a:spcBef>
              <a:buClr>
                <a:schemeClr val="dk1"/>
              </a:buClr>
              <a:buSzPct val="100000"/>
              <a:buFont typeface="Georgia"/>
              <a:defRPr sz="2400">
                <a:solidFill>
                  <a:schemeClr val="dk1"/>
                </a:solidFill>
                <a:latin typeface="Georgia"/>
                <a:ea typeface="Georgia"/>
                <a:cs typeface="Georgia"/>
                <a:sym typeface="Georgia"/>
              </a:defRPr>
            </a:lvl3pPr>
            <a:lvl4pPr marL="1600200" indent="-114300">
              <a:spcBef>
                <a:spcPts val="360"/>
              </a:spcBef>
              <a:buClr>
                <a:schemeClr val="dk1"/>
              </a:buClr>
              <a:buSzPct val="100000"/>
              <a:buFont typeface="Georgia"/>
              <a:defRPr sz="1800">
                <a:solidFill>
                  <a:schemeClr val="dk1"/>
                </a:solidFill>
                <a:latin typeface="Georgia"/>
                <a:ea typeface="Georgia"/>
                <a:cs typeface="Georgia"/>
                <a:sym typeface="Georgia"/>
              </a:defRPr>
            </a:lvl4pPr>
            <a:lvl5pPr marL="2057400" indent="-114300">
              <a:spcBef>
                <a:spcPts val="360"/>
              </a:spcBef>
              <a:buClr>
                <a:schemeClr val="dk1"/>
              </a:buClr>
              <a:buSzPct val="100000"/>
              <a:buFont typeface="Georgia"/>
              <a:defRPr sz="1800">
                <a:solidFill>
                  <a:schemeClr val="dk1"/>
                </a:solidFill>
                <a:latin typeface="Georgia"/>
                <a:ea typeface="Georgia"/>
                <a:cs typeface="Georgia"/>
                <a:sym typeface="Georgia"/>
              </a:defRPr>
            </a:lvl5pPr>
            <a:lvl6pPr marL="2514600" indent="-114300">
              <a:spcBef>
                <a:spcPts val="360"/>
              </a:spcBef>
              <a:buClr>
                <a:schemeClr val="dk1"/>
              </a:buClr>
              <a:buSzPct val="100000"/>
              <a:buFont typeface="Georgia"/>
              <a:defRPr sz="1800">
                <a:solidFill>
                  <a:schemeClr val="dk1"/>
                </a:solidFill>
                <a:latin typeface="Georgia"/>
                <a:ea typeface="Georgia"/>
                <a:cs typeface="Georgia"/>
                <a:sym typeface="Georgia"/>
              </a:defRPr>
            </a:lvl6pPr>
            <a:lvl7pPr marL="2971800" indent="-114300">
              <a:spcBef>
                <a:spcPts val="360"/>
              </a:spcBef>
              <a:buClr>
                <a:schemeClr val="dk1"/>
              </a:buClr>
              <a:buSzPct val="100000"/>
              <a:buFont typeface="Georgia"/>
              <a:defRPr sz="1800">
                <a:solidFill>
                  <a:schemeClr val="dk1"/>
                </a:solidFill>
                <a:latin typeface="Georgia"/>
                <a:ea typeface="Georgia"/>
                <a:cs typeface="Georgia"/>
                <a:sym typeface="Georgia"/>
              </a:defRPr>
            </a:lvl7pPr>
            <a:lvl8pPr marL="3429000" indent="-114300">
              <a:spcBef>
                <a:spcPts val="360"/>
              </a:spcBef>
              <a:buClr>
                <a:schemeClr val="dk1"/>
              </a:buClr>
              <a:buSzPct val="100000"/>
              <a:buFont typeface="Georgia"/>
              <a:defRPr sz="1800">
                <a:solidFill>
                  <a:schemeClr val="dk1"/>
                </a:solidFill>
                <a:latin typeface="Georgia"/>
                <a:ea typeface="Georgia"/>
                <a:cs typeface="Georgia"/>
                <a:sym typeface="Georgia"/>
              </a:defRPr>
            </a:lvl8pPr>
            <a:lvl9pPr marL="3886200" indent="-114300">
              <a:spcBef>
                <a:spcPts val="360"/>
              </a:spcBef>
              <a:buClr>
                <a:schemeClr val="dk1"/>
              </a:buClr>
              <a:buSzPct val="100000"/>
              <a:buFont typeface="Georgia"/>
              <a:defRPr sz="180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mailto:feke07@bu.edu" TargetMode="External"/><Relationship Id="rId4" Type="http://schemas.openxmlformats.org/officeDocument/2006/relationships/hyperlink" Target="mailto:tomitae@chelseaschools.com" TargetMode="External"/><Relationship Id="rId5" Type="http://schemas.openxmlformats.org/officeDocument/2006/relationships/hyperlink" Target="www.chelseaschools.com/ilp"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
        <p:cNvGrpSpPr/>
        <p:nvPr/>
      </p:nvGrpSpPr>
      <p:grpSpPr>
        <a:xfrm>
          <a:off x="0" y="0"/>
          <a:ext cx="0" cy="0"/>
          <a:chOff x="0" y="0"/>
          <a:chExt cx="0" cy="0"/>
        </a:xfrm>
      </p:grpSpPr>
      <p:sp>
        <p:nvSpPr>
          <p:cNvPr id="39" name="Shape 39"/>
          <p:cNvSpPr txBox="1">
            <a:spLocks noGrp="1"/>
          </p:cNvSpPr>
          <p:nvPr>
            <p:ph type="ctrTitle"/>
          </p:nvPr>
        </p:nvSpPr>
        <p:spPr>
          <a:xfrm>
            <a:off x="685800" y="1086350"/>
            <a:ext cx="7772400" cy="1656899"/>
          </a:xfrm>
          <a:prstGeom prst="rect">
            <a:avLst/>
          </a:prstGeom>
        </p:spPr>
        <p:txBody>
          <a:bodyPr lIns="91425" tIns="91425" rIns="91425" bIns="91425" anchor="b" anchorCtr="0">
            <a:noAutofit/>
          </a:bodyPr>
          <a:lstStyle/>
          <a:p>
            <a:pPr>
              <a:buNone/>
            </a:pPr>
            <a:r>
              <a:rPr lang="en"/>
              <a:t>Building on the Context of Learners’ Lives</a:t>
            </a:r>
          </a:p>
        </p:txBody>
      </p:sp>
      <p:sp>
        <p:nvSpPr>
          <p:cNvPr id="40" name="Shape 40"/>
          <p:cNvSpPr txBox="1">
            <a:spLocks noGrp="1"/>
          </p:cNvSpPr>
          <p:nvPr>
            <p:ph type="subTitle" idx="1"/>
          </p:nvPr>
        </p:nvSpPr>
        <p:spPr>
          <a:xfrm>
            <a:off x="685800" y="3297246"/>
            <a:ext cx="7772400" cy="1605000"/>
          </a:xfrm>
          <a:prstGeom prst="rect">
            <a:avLst/>
          </a:prstGeom>
        </p:spPr>
        <p:txBody>
          <a:bodyPr lIns="91425" tIns="91425" rIns="91425" bIns="91425" anchor="t" anchorCtr="0">
            <a:noAutofit/>
          </a:bodyPr>
          <a:lstStyle/>
          <a:p>
            <a:pPr lvl="0" rtl="0">
              <a:buNone/>
            </a:pPr>
            <a:r>
              <a:rPr lang="en"/>
              <a:t>Falon Eke and Emily Tomita</a:t>
            </a:r>
          </a:p>
          <a:p>
            <a:pPr lvl="0" rtl="0">
              <a:buNone/>
            </a:pPr>
            <a:r>
              <a:rPr lang="en"/>
              <a:t>Intergenerational Literacy Program</a:t>
            </a:r>
          </a:p>
          <a:p>
            <a:pPr>
              <a:buNone/>
            </a:pPr>
            <a:r>
              <a:rPr lang="en"/>
              <a:t>Chelsea, MA</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Authentic Activities</a:t>
            </a:r>
          </a:p>
        </p:txBody>
      </p:sp>
      <p:sp>
        <p:nvSpPr>
          <p:cNvPr id="99" name="Shape 9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61950" rtl="0">
              <a:lnSpc>
                <a:spcPct val="110000"/>
              </a:lnSpc>
              <a:spcBef>
                <a:spcPts val="0"/>
              </a:spcBef>
              <a:spcAft>
                <a:spcPts val="600"/>
              </a:spcAft>
              <a:buClr>
                <a:schemeClr val="dk1"/>
              </a:buClr>
              <a:buSzPct val="100000"/>
              <a:buFont typeface="Georgia"/>
              <a:buChar char="●"/>
            </a:pPr>
            <a:r>
              <a:rPr lang="en" sz="2100" dirty="0"/>
              <a:t>Tasks in the classroom are contextualized and connected to real-life situations </a:t>
            </a:r>
          </a:p>
          <a:p>
            <a:pPr marL="457200" lvl="0" indent="-361950" rtl="0">
              <a:lnSpc>
                <a:spcPct val="110000"/>
              </a:lnSpc>
              <a:spcBef>
                <a:spcPts val="0"/>
              </a:spcBef>
              <a:spcAft>
                <a:spcPts val="600"/>
              </a:spcAft>
              <a:buClr>
                <a:schemeClr val="dk1"/>
              </a:buClr>
              <a:buSzPct val="100000"/>
              <a:buFont typeface="Georgia"/>
              <a:buChar char="●"/>
            </a:pPr>
            <a:r>
              <a:rPr lang="en" sz="2100" dirty="0"/>
              <a:t>Purcell-Gates, Degener, Jacobson, and Soler, (2002): Adults who attended programs or classes with more authentic literacy activities reported:</a:t>
            </a:r>
          </a:p>
          <a:p>
            <a:pPr marL="914400" lvl="1" indent="-361950" rtl="0">
              <a:lnSpc>
                <a:spcPct val="110000"/>
              </a:lnSpc>
              <a:spcBef>
                <a:spcPts val="0"/>
              </a:spcBef>
              <a:spcAft>
                <a:spcPts val="600"/>
              </a:spcAft>
              <a:buClr>
                <a:schemeClr val="dk1"/>
              </a:buClr>
              <a:buSzPct val="100000"/>
              <a:buFont typeface="Georgia"/>
              <a:buChar char="○"/>
            </a:pPr>
            <a:r>
              <a:rPr lang="en" sz="2100" dirty="0"/>
              <a:t>Reading and writing more often outside of the classroom</a:t>
            </a:r>
          </a:p>
          <a:p>
            <a:pPr marL="914400" lvl="1" indent="-361950" rtl="0">
              <a:lnSpc>
                <a:spcPct val="110000"/>
              </a:lnSpc>
              <a:spcBef>
                <a:spcPts val="0"/>
              </a:spcBef>
              <a:spcAft>
                <a:spcPts val="600"/>
              </a:spcAft>
              <a:buClr>
                <a:schemeClr val="dk1"/>
              </a:buClr>
              <a:buSzPct val="100000"/>
              <a:buFont typeface="Georgia"/>
              <a:buChar char="○"/>
            </a:pPr>
            <a:r>
              <a:rPr lang="en" sz="2100" dirty="0"/>
              <a:t>Reading and writing more complex texts</a:t>
            </a:r>
          </a:p>
          <a:p>
            <a:pPr marL="457200" lvl="0" indent="-361950" rtl="0">
              <a:lnSpc>
                <a:spcPct val="110000"/>
              </a:lnSpc>
              <a:spcBef>
                <a:spcPts val="0"/>
              </a:spcBef>
              <a:spcAft>
                <a:spcPts val="600"/>
              </a:spcAft>
              <a:buClr>
                <a:schemeClr val="dk1"/>
              </a:buClr>
              <a:buSzPct val="100000"/>
              <a:buFont typeface="Georgia"/>
              <a:buChar char="●"/>
            </a:pPr>
            <a:r>
              <a:rPr lang="en" sz="2100" dirty="0"/>
              <a:t>Holistic, integrated instruction at all levels </a:t>
            </a:r>
          </a:p>
          <a:p>
            <a:pPr marL="457200" lvl="0" indent="-361950" rtl="0">
              <a:lnSpc>
                <a:spcPct val="110000"/>
              </a:lnSpc>
              <a:spcBef>
                <a:spcPts val="0"/>
              </a:spcBef>
              <a:spcAft>
                <a:spcPts val="600"/>
              </a:spcAft>
              <a:buClr>
                <a:schemeClr val="dk1"/>
              </a:buClr>
              <a:buSzPct val="100000"/>
              <a:buFont typeface="Georgia"/>
              <a:buChar char="●"/>
            </a:pPr>
            <a:r>
              <a:rPr lang="en" sz="2100" dirty="0"/>
              <a:t>Scaffolding (WPW)</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3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3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3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3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3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Effect transition="in" filter="fade">
                                      <p:cBhvr>
                                        <p:cTn id="32" dur="300"/>
                                        <p:tgtEl>
                                          <p:spTgt spid="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Differentiation</a:t>
            </a:r>
          </a:p>
        </p:txBody>
      </p:sp>
      <p:sp>
        <p:nvSpPr>
          <p:cNvPr id="105" name="Shape 105"/>
          <p:cNvSpPr txBox="1">
            <a:spLocks noGrp="1"/>
          </p:cNvSpPr>
          <p:nvPr>
            <p:ph type="body" idx="1"/>
          </p:nvPr>
        </p:nvSpPr>
        <p:spPr>
          <a:xfrm>
            <a:off x="457200" y="1555325"/>
            <a:ext cx="8229600" cy="3277499"/>
          </a:xfrm>
          <a:prstGeom prst="rect">
            <a:avLst/>
          </a:prstGeom>
        </p:spPr>
        <p:txBody>
          <a:bodyPr lIns="91425" tIns="91425" rIns="91425" bIns="91425" anchor="t" anchorCtr="0">
            <a:noAutofit/>
          </a:bodyPr>
          <a:lstStyle/>
          <a:p>
            <a:pPr marL="457200" lvl="0" indent="-381000" rtl="0">
              <a:spcAft>
                <a:spcPts val="1000"/>
              </a:spcAft>
              <a:buClr>
                <a:schemeClr val="dk1"/>
              </a:buClr>
              <a:buSzPct val="100000"/>
              <a:buFont typeface="Georgia"/>
              <a:buChar char="●"/>
            </a:pPr>
            <a:r>
              <a:rPr lang="en" sz="2400"/>
              <a:t>With lower-level learners, you can use the same authentic materials with an emphasis on building literacy skills and strategies </a:t>
            </a:r>
          </a:p>
          <a:p>
            <a:pPr marL="914400" lvl="1" indent="-381000" rtl="0">
              <a:spcAft>
                <a:spcPts val="1000"/>
              </a:spcAft>
              <a:buClr>
                <a:schemeClr val="dk1"/>
              </a:buClr>
              <a:buSzPct val="80000"/>
              <a:buFont typeface="Georgia"/>
              <a:buChar char="○"/>
            </a:pPr>
            <a:r>
              <a:rPr lang="en"/>
              <a:t>Ex. low-literate learners can focus on building </a:t>
            </a:r>
            <a:r>
              <a:rPr lang="en" sz="2400"/>
              <a:t>phonological skills</a:t>
            </a:r>
          </a:p>
          <a:p>
            <a:pPr marL="457200" lvl="0" indent="-381000" rtl="0">
              <a:buClr>
                <a:schemeClr val="dk1"/>
              </a:buClr>
              <a:buSzPct val="100000"/>
              <a:buFont typeface="Georgia"/>
              <a:buChar char="●"/>
            </a:pPr>
            <a:r>
              <a:rPr lang="en" sz="2400"/>
              <a:t>Goal: take </a:t>
            </a:r>
            <a:r>
              <a:rPr lang="en" sz="2400" i="1"/>
              <a:t>something</a:t>
            </a:r>
            <a:r>
              <a:rPr lang="en" sz="2400"/>
              <a:t> away, not everything</a:t>
            </a:r>
          </a:p>
          <a:p>
            <a:pPr marL="457200" lvl="0" indent="-381000" rtl="0">
              <a:spcAft>
                <a:spcPts val="1000"/>
              </a:spcAft>
              <a:buClr>
                <a:schemeClr val="dk1"/>
              </a:buClr>
              <a:buSzPct val="100000"/>
              <a:buFont typeface="Georgia"/>
              <a:buChar char="●"/>
            </a:pPr>
            <a:r>
              <a:rPr lang="en" sz="2400"/>
              <a:t>Model, model, model</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fade">
                                      <p:cBhvr>
                                        <p:cTn id="7" dur="300"/>
                                        <p:tgtEl>
                                          <p:spTgt spid="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fade">
                                      <p:cBhvr>
                                        <p:cTn id="12" dur="300"/>
                                        <p:tgtEl>
                                          <p:spTgt spid="1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xEl>
                                              <p:pRg st="2" end="2"/>
                                            </p:txEl>
                                          </p:spTgt>
                                        </p:tgtEl>
                                        <p:attrNameLst>
                                          <p:attrName>style.visibility</p:attrName>
                                        </p:attrNameLst>
                                      </p:cBhvr>
                                      <p:to>
                                        <p:strVal val="visible"/>
                                      </p:to>
                                    </p:set>
                                    <p:animEffect transition="in" filter="fade">
                                      <p:cBhvr>
                                        <p:cTn id="17" dur="300"/>
                                        <p:tgtEl>
                                          <p:spTgt spid="1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xEl>
                                              <p:pRg st="3" end="3"/>
                                            </p:txEl>
                                          </p:spTgt>
                                        </p:tgtEl>
                                        <p:attrNameLst>
                                          <p:attrName>style.visibility</p:attrName>
                                        </p:attrNameLst>
                                      </p:cBhvr>
                                      <p:to>
                                        <p:strVal val="visible"/>
                                      </p:to>
                                    </p:set>
                                    <p:animEffect transition="in" filter="fade">
                                      <p:cBhvr>
                                        <p:cTn id="22" dur="300"/>
                                        <p:tgtEl>
                                          <p:spTgt spid="1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Try it out:</a:t>
            </a:r>
          </a:p>
        </p:txBody>
      </p:sp>
      <p:sp>
        <p:nvSpPr>
          <p:cNvPr id="111" name="Shape 11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Aft>
                <a:spcPts val="1000"/>
              </a:spcAft>
              <a:buNone/>
            </a:pPr>
            <a:r>
              <a:rPr lang="en"/>
              <a:t>Thematic area: Crime and public safety</a:t>
            </a:r>
          </a:p>
          <a:p>
            <a:pPr lvl="0" rtl="0">
              <a:spcAft>
                <a:spcPts val="1000"/>
              </a:spcAft>
              <a:buNone/>
            </a:pPr>
            <a:r>
              <a:rPr lang="en"/>
              <a:t>Article: “What We Know about Crime in the United States”</a:t>
            </a:r>
          </a:p>
          <a:p>
            <a:endParaRPr lang="en"/>
          </a:p>
          <a:p>
            <a:pPr>
              <a:spcAft>
                <a:spcPts val="1000"/>
              </a:spcAft>
              <a:buNone/>
            </a:pPr>
            <a:r>
              <a:rPr lang="en" i="1"/>
              <a:t>Brainstorm: Think of 2-3 ways to make this article engaging and accessible.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3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Activity ideas: Literacy logs</a:t>
            </a:r>
          </a:p>
        </p:txBody>
      </p:sp>
      <p:pic>
        <p:nvPicPr>
          <p:cNvPr id="117" name="Shape 117"/>
          <p:cNvPicPr preferRelativeResize="0"/>
          <p:nvPr/>
        </p:nvPicPr>
        <p:blipFill>
          <a:blip r:embed="rId3"/>
          <a:stretch>
            <a:fillRect/>
          </a:stretch>
        </p:blipFill>
        <p:spPr>
          <a:xfrm>
            <a:off x="1694362" y="1200700"/>
            <a:ext cx="5755274" cy="3775975"/>
          </a:xfrm>
          <a:prstGeom prst="rect">
            <a:avLst/>
          </a:prstGeom>
        </p:spPr>
      </p:pic>
      <p:sp>
        <p:nvSpPr>
          <p:cNvPr id="118" name="Shape 118"/>
          <p:cNvSpPr/>
          <p:nvPr/>
        </p:nvSpPr>
        <p:spPr>
          <a:xfrm>
            <a:off x="1973500" y="1575175"/>
            <a:ext cx="1115400" cy="220499"/>
          </a:xfrm>
          <a:prstGeom prst="rect">
            <a:avLst/>
          </a:prstGeom>
          <a:solidFill>
            <a:srgbClr val="000000"/>
          </a:solidFill>
          <a:ln>
            <a:noFill/>
          </a:ln>
        </p:spPr>
        <p:txBody>
          <a:bodyPr lIns="91425" tIns="91425" rIns="91425" bIns="91425" anchor="ctr" anchorCtr="0">
            <a:noAutofit/>
          </a:bodyPr>
          <a:lstStyle/>
          <a:p>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Activity ideas: Literacy logs</a:t>
            </a:r>
          </a:p>
        </p:txBody>
      </p:sp>
      <p:pic>
        <p:nvPicPr>
          <p:cNvPr id="124" name="Shape 124"/>
          <p:cNvPicPr preferRelativeResize="0"/>
          <p:nvPr/>
        </p:nvPicPr>
        <p:blipFill>
          <a:blip r:embed="rId3"/>
          <a:stretch>
            <a:fillRect/>
          </a:stretch>
        </p:blipFill>
        <p:spPr>
          <a:xfrm>
            <a:off x="1664975" y="1215775"/>
            <a:ext cx="5814049" cy="3861175"/>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a:t>Activity ideas: Literacy logs</a:t>
            </a:r>
          </a:p>
        </p:txBody>
      </p:sp>
      <p:pic>
        <p:nvPicPr>
          <p:cNvPr id="130" name="Shape 130"/>
          <p:cNvPicPr preferRelativeResize="0"/>
          <p:nvPr/>
        </p:nvPicPr>
        <p:blipFill>
          <a:blip r:embed="rId3"/>
          <a:stretch>
            <a:fillRect/>
          </a:stretch>
        </p:blipFill>
        <p:spPr>
          <a:xfrm>
            <a:off x="1694362" y="1215775"/>
            <a:ext cx="5755275" cy="3778050"/>
          </a:xfrm>
          <a:prstGeom prst="rect">
            <a:avLst/>
          </a:prstGeom>
        </p:spPr>
      </p:pic>
      <p:sp>
        <p:nvSpPr>
          <p:cNvPr id="131" name="Shape 131"/>
          <p:cNvSpPr/>
          <p:nvPr/>
        </p:nvSpPr>
        <p:spPr>
          <a:xfrm>
            <a:off x="1925150" y="1519100"/>
            <a:ext cx="2204399" cy="264600"/>
          </a:xfrm>
          <a:prstGeom prst="rect">
            <a:avLst/>
          </a:prstGeom>
          <a:solidFill>
            <a:srgbClr val="000000"/>
          </a:solidFill>
          <a:ln>
            <a:noFill/>
          </a:ln>
        </p:spPr>
        <p:txBody>
          <a:bodyPr lIns="91425" tIns="91425" rIns="91425" bIns="91425" anchor="ctr" anchorCtr="0">
            <a:noAutofit/>
          </a:bodyPr>
          <a:lstStyle/>
          <a:p>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a:t>Activity ideas: Literacy logs</a:t>
            </a:r>
          </a:p>
        </p:txBody>
      </p:sp>
      <p:pic>
        <p:nvPicPr>
          <p:cNvPr id="137" name="Shape 137"/>
          <p:cNvPicPr preferRelativeResize="0"/>
          <p:nvPr/>
        </p:nvPicPr>
        <p:blipFill>
          <a:blip r:embed="rId3"/>
          <a:stretch>
            <a:fillRect/>
          </a:stretch>
        </p:blipFill>
        <p:spPr>
          <a:xfrm>
            <a:off x="1664975" y="1215775"/>
            <a:ext cx="5814049" cy="3868599"/>
          </a:xfrm>
          <a:prstGeom prst="rect">
            <a:avLst/>
          </a:prstGeom>
        </p:spPr>
      </p:pic>
      <p:sp>
        <p:nvSpPr>
          <p:cNvPr id="138" name="Shape 138"/>
          <p:cNvSpPr/>
          <p:nvPr/>
        </p:nvSpPr>
        <p:spPr>
          <a:xfrm>
            <a:off x="2189675" y="1492425"/>
            <a:ext cx="2204399" cy="264600"/>
          </a:xfrm>
          <a:prstGeom prst="rect">
            <a:avLst/>
          </a:prstGeom>
          <a:solidFill>
            <a:srgbClr val="000000"/>
          </a:solidFill>
          <a:ln>
            <a:noFill/>
          </a:ln>
        </p:spPr>
        <p:txBody>
          <a:bodyPr lIns="91425" tIns="91425" rIns="91425" bIns="91425" anchor="ctr" anchorCtr="0">
            <a:noAutofit/>
          </a:bodyPr>
          <a:lstStyle/>
          <a:p>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indent="0">
              <a:buNone/>
            </a:pPr>
            <a:r>
              <a:rPr lang="en" sz="4400" dirty="0"/>
              <a:t>Activity ideas: Dialogue journals</a:t>
            </a:r>
          </a:p>
        </p:txBody>
      </p:sp>
      <p:pic>
        <p:nvPicPr>
          <p:cNvPr id="144" name="Shape 144"/>
          <p:cNvPicPr preferRelativeResize="0"/>
          <p:nvPr/>
        </p:nvPicPr>
        <p:blipFill>
          <a:blip r:embed="rId3"/>
          <a:stretch>
            <a:fillRect/>
          </a:stretch>
        </p:blipFill>
        <p:spPr>
          <a:xfrm>
            <a:off x="1062450" y="1215775"/>
            <a:ext cx="7019101" cy="3890875"/>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indent="0" rtl="0">
              <a:buNone/>
            </a:pPr>
            <a:r>
              <a:rPr lang="en" sz="4400" dirty="0"/>
              <a:t>Activity ideas: Dialogue journals</a:t>
            </a:r>
          </a:p>
        </p:txBody>
      </p:sp>
      <p:pic>
        <p:nvPicPr>
          <p:cNvPr id="150" name="Shape 150"/>
          <p:cNvPicPr preferRelativeResize="0"/>
          <p:nvPr/>
        </p:nvPicPr>
        <p:blipFill>
          <a:blip r:embed="rId3"/>
          <a:stretch>
            <a:fillRect/>
          </a:stretch>
        </p:blipFill>
        <p:spPr>
          <a:xfrm>
            <a:off x="1373449" y="1251200"/>
            <a:ext cx="6397100" cy="3803500"/>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indent="0">
              <a:buNone/>
            </a:pPr>
            <a:r>
              <a:rPr lang="en" sz="3800" dirty="0"/>
              <a:t>Activity ideas: Portfolio presentation</a:t>
            </a:r>
          </a:p>
        </p:txBody>
      </p:sp>
      <p:pic>
        <p:nvPicPr>
          <p:cNvPr id="156" name="Shape 156"/>
          <p:cNvPicPr preferRelativeResize="0"/>
          <p:nvPr/>
        </p:nvPicPr>
        <p:blipFill>
          <a:blip r:embed="rId3"/>
          <a:stretch>
            <a:fillRect/>
          </a:stretch>
        </p:blipFill>
        <p:spPr>
          <a:xfrm>
            <a:off x="2921025" y="1308725"/>
            <a:ext cx="3301950" cy="370610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Who We Are</a:t>
            </a:r>
          </a:p>
        </p:txBody>
      </p:sp>
      <p:sp>
        <p:nvSpPr>
          <p:cNvPr id="46" name="Shape 46"/>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Aft>
                <a:spcPts val="1000"/>
              </a:spcAft>
              <a:buNone/>
            </a:pPr>
            <a:r>
              <a:rPr lang="en"/>
              <a:t>Falon</a:t>
            </a:r>
          </a:p>
          <a:p>
            <a:pPr marL="457200" lvl="0" indent="-381000" rtl="0">
              <a:spcAft>
                <a:spcPts val="1000"/>
              </a:spcAft>
              <a:buClr>
                <a:schemeClr val="dk1"/>
              </a:buClr>
              <a:buSzPct val="100000"/>
              <a:buFont typeface="Georgia"/>
              <a:buChar char="●"/>
            </a:pPr>
            <a:r>
              <a:rPr lang="en" sz="2400"/>
              <a:t>Instructor of Family Literacy Children’s class</a:t>
            </a:r>
          </a:p>
          <a:p>
            <a:pPr marL="457200" lvl="0" indent="-381000">
              <a:spcAft>
                <a:spcPts val="1000"/>
              </a:spcAft>
              <a:buClr>
                <a:schemeClr val="dk1"/>
              </a:buClr>
              <a:buSzPct val="100000"/>
              <a:buFont typeface="Georgia"/>
              <a:buChar char="●"/>
            </a:pPr>
            <a:r>
              <a:rPr lang="en" sz="2400"/>
              <a:t>Instructor of Intermediate level ESOL class </a:t>
            </a:r>
          </a:p>
        </p:txBody>
      </p:sp>
      <p:sp>
        <p:nvSpPr>
          <p:cNvPr id="47" name="Shape 47"/>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lvl="0" rtl="0">
              <a:spcAft>
                <a:spcPts val="1000"/>
              </a:spcAft>
              <a:buNone/>
            </a:pPr>
            <a:r>
              <a:rPr lang="en"/>
              <a:t>Emily </a:t>
            </a:r>
          </a:p>
          <a:p>
            <a:pPr marL="457200" lvl="0" indent="-381000" rtl="0">
              <a:spcAft>
                <a:spcPts val="1000"/>
              </a:spcAft>
              <a:buClr>
                <a:schemeClr val="dk1"/>
              </a:buClr>
              <a:buSzPct val="100000"/>
              <a:buFont typeface="Georgia"/>
              <a:buChar char="●"/>
            </a:pPr>
            <a:r>
              <a:rPr lang="en" sz="2400"/>
              <a:t>Instructor of multi-level ESOL Family Literacy class</a:t>
            </a:r>
          </a:p>
          <a:p>
            <a:pPr marL="457200" lvl="0" indent="-381000">
              <a:spcAft>
                <a:spcPts val="1000"/>
              </a:spcAft>
              <a:buClr>
                <a:schemeClr val="dk1"/>
              </a:buClr>
              <a:buSzPct val="100000"/>
              <a:buFont typeface="Georgia"/>
              <a:buChar char="●"/>
            </a:pPr>
            <a:r>
              <a:rPr lang="en" sz="2400"/>
              <a:t>Instructor of Beginner level ESOL class</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sz="4000"/>
              <a:t>Activity ideas: Book of the Week</a:t>
            </a:r>
          </a:p>
        </p:txBody>
      </p:sp>
      <p:pic>
        <p:nvPicPr>
          <p:cNvPr id="162" name="Shape 162"/>
          <p:cNvPicPr preferRelativeResize="0"/>
          <p:nvPr/>
        </p:nvPicPr>
        <p:blipFill>
          <a:blip r:embed="rId3"/>
          <a:stretch>
            <a:fillRect/>
          </a:stretch>
        </p:blipFill>
        <p:spPr>
          <a:xfrm>
            <a:off x="3370137" y="1303399"/>
            <a:ext cx="2403726" cy="3612051"/>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sz="4000"/>
              <a:t>Activity ideas: Book of the Week</a:t>
            </a:r>
          </a:p>
        </p:txBody>
      </p:sp>
      <p:pic>
        <p:nvPicPr>
          <p:cNvPr id="168" name="Shape 168"/>
          <p:cNvPicPr preferRelativeResize="0"/>
          <p:nvPr/>
        </p:nvPicPr>
        <p:blipFill>
          <a:blip r:embed="rId3"/>
          <a:stretch>
            <a:fillRect/>
          </a:stretch>
        </p:blipFill>
        <p:spPr>
          <a:xfrm>
            <a:off x="1223424" y="1215775"/>
            <a:ext cx="6697148" cy="3917025"/>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sz="4000"/>
              <a:t>Activity ideas: Book of the Week</a:t>
            </a:r>
          </a:p>
        </p:txBody>
      </p:sp>
      <p:pic>
        <p:nvPicPr>
          <p:cNvPr id="174" name="Shape 174"/>
          <p:cNvPicPr preferRelativeResize="0"/>
          <p:nvPr/>
        </p:nvPicPr>
        <p:blipFill>
          <a:blip r:embed="rId3"/>
          <a:stretch>
            <a:fillRect/>
          </a:stretch>
        </p:blipFill>
        <p:spPr>
          <a:xfrm>
            <a:off x="1454062" y="1215775"/>
            <a:ext cx="6235874" cy="3852350"/>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Wrap-up</a:t>
            </a:r>
          </a:p>
        </p:txBody>
      </p:sp>
      <p:sp>
        <p:nvSpPr>
          <p:cNvPr id="180" name="Shape 18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buNone/>
            </a:pPr>
            <a:r>
              <a:rPr lang="en"/>
              <a:t>Any questions? Comments?</a:t>
            </a:r>
          </a:p>
          <a:p>
            <a:endParaRPr lang="en"/>
          </a:p>
          <a:p>
            <a:pPr lvl="0" rtl="0">
              <a:buNone/>
            </a:pPr>
            <a:r>
              <a:rPr lang="en"/>
              <a:t>Contact us:</a:t>
            </a:r>
          </a:p>
          <a:p>
            <a:pPr lvl="0" rtl="0">
              <a:buNone/>
            </a:pPr>
            <a:r>
              <a:rPr lang="en" u="sng">
                <a:solidFill>
                  <a:schemeClr val="hlink"/>
                </a:solidFill>
                <a:hlinkClick r:id="rId3"/>
              </a:rPr>
              <a:t>feke07@bu.edu</a:t>
            </a:r>
            <a:r>
              <a:rPr lang="en"/>
              <a:t> (Falon)</a:t>
            </a:r>
          </a:p>
          <a:p>
            <a:pPr lvl="0" rtl="0">
              <a:buNone/>
            </a:pPr>
            <a:r>
              <a:rPr lang="en" u="sng">
                <a:solidFill>
                  <a:schemeClr val="hlink"/>
                </a:solidFill>
                <a:hlinkClick r:id="rId4"/>
              </a:rPr>
              <a:t>tomitae@chelseaschools.com</a:t>
            </a:r>
            <a:r>
              <a:rPr lang="en"/>
              <a:t> (Emily)</a:t>
            </a:r>
          </a:p>
          <a:p>
            <a:pPr>
              <a:buNone/>
            </a:pPr>
            <a:r>
              <a:rPr lang="en" u="sng">
                <a:solidFill>
                  <a:schemeClr val="hlink"/>
                </a:solidFill>
                <a:hlinkClick r:id="rId5"/>
              </a:rPr>
              <a:t>www.chelseaschools.com/ilp</a:t>
            </a:r>
            <a:r>
              <a:rPr lang="en"/>
              <a:t>  </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
        <p:cNvGrpSpPr/>
        <p:nvPr/>
      </p:nvGrpSpPr>
      <p:grpSpPr>
        <a:xfrm>
          <a:off x="0" y="0"/>
          <a:ext cx="0" cy="0"/>
          <a:chOff x="0" y="0"/>
          <a:chExt cx="0" cy="0"/>
        </a:xfrm>
      </p:grpSpPr>
      <p:pic>
        <p:nvPicPr>
          <p:cNvPr id="52" name="Shape 52"/>
          <p:cNvPicPr preferRelativeResize="0"/>
          <p:nvPr/>
        </p:nvPicPr>
        <p:blipFill>
          <a:blip r:embed="rId3"/>
          <a:stretch>
            <a:fillRect/>
          </a:stretch>
        </p:blipFill>
        <p:spPr>
          <a:xfrm>
            <a:off x="960274" y="531699"/>
            <a:ext cx="7316650" cy="4080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Before we begin...</a:t>
            </a:r>
          </a:p>
        </p:txBody>
      </p:sp>
      <p:sp>
        <p:nvSpPr>
          <p:cNvPr id="58" name="Shape 58"/>
          <p:cNvSpPr txBox="1">
            <a:spLocks noGrp="1"/>
          </p:cNvSpPr>
          <p:nvPr>
            <p:ph type="body" idx="1"/>
          </p:nvPr>
        </p:nvSpPr>
        <p:spPr>
          <a:xfrm>
            <a:off x="457200" y="1771475"/>
            <a:ext cx="8229600" cy="3154499"/>
          </a:xfrm>
          <a:prstGeom prst="rect">
            <a:avLst/>
          </a:prstGeom>
        </p:spPr>
        <p:txBody>
          <a:bodyPr lIns="91425" tIns="91425" rIns="91425" bIns="91425" anchor="t" anchorCtr="0">
            <a:noAutofit/>
          </a:bodyPr>
          <a:lstStyle/>
          <a:p>
            <a:pPr lvl="0" rtl="0">
              <a:spcAft>
                <a:spcPts val="1000"/>
              </a:spcAft>
              <a:buNone/>
            </a:pPr>
            <a:r>
              <a:rPr lang="en"/>
              <a:t>1. What’s your name?</a:t>
            </a:r>
          </a:p>
          <a:p>
            <a:pPr lvl="0" rtl="0">
              <a:spcAft>
                <a:spcPts val="1000"/>
              </a:spcAft>
              <a:buNone/>
            </a:pPr>
            <a:r>
              <a:rPr lang="en"/>
              <a:t>2. What program are you from?</a:t>
            </a:r>
          </a:p>
          <a:p>
            <a:pPr>
              <a:spcAft>
                <a:spcPts val="1000"/>
              </a:spcAft>
              <a:buNone/>
            </a:pPr>
            <a:r>
              <a:rPr lang="en"/>
              <a:t>3. What do you like most about teaching?</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buNone/>
            </a:pPr>
            <a:r>
              <a:rPr lang="en"/>
              <a:t>Agenda</a:t>
            </a:r>
          </a:p>
        </p:txBody>
      </p:sp>
      <p:sp>
        <p:nvSpPr>
          <p:cNvPr id="64" name="Shape 64"/>
          <p:cNvSpPr txBox="1">
            <a:spLocks noGrp="1"/>
          </p:cNvSpPr>
          <p:nvPr>
            <p:ph type="body" idx="1"/>
          </p:nvPr>
        </p:nvSpPr>
        <p:spPr>
          <a:xfrm>
            <a:off x="457200" y="1351925"/>
            <a:ext cx="8229600" cy="3573900"/>
          </a:xfrm>
          <a:prstGeom prst="rect">
            <a:avLst/>
          </a:prstGeom>
        </p:spPr>
        <p:txBody>
          <a:bodyPr lIns="91425" tIns="91425" rIns="91425" bIns="91425" anchor="t" anchorCtr="0">
            <a:noAutofit/>
          </a:bodyPr>
          <a:lstStyle/>
          <a:p>
            <a:pPr marL="457200" lvl="0" indent="-419100" rtl="0">
              <a:lnSpc>
                <a:spcPct val="130000"/>
              </a:lnSpc>
              <a:buClr>
                <a:schemeClr val="dk1"/>
              </a:buClr>
              <a:buSzPct val="100000"/>
              <a:buFont typeface="Georgia"/>
              <a:buAutoNum type="arabicPeriod"/>
            </a:pPr>
            <a:r>
              <a:rPr lang="en" dirty="0"/>
              <a:t>The concept of family literacy</a:t>
            </a:r>
          </a:p>
          <a:p>
            <a:pPr marL="457200" lvl="0" indent="-419100" rtl="0">
              <a:lnSpc>
                <a:spcPct val="130000"/>
              </a:lnSpc>
              <a:buClr>
                <a:schemeClr val="dk1"/>
              </a:buClr>
              <a:buSzPct val="100000"/>
              <a:buFont typeface="Georgia"/>
              <a:buAutoNum type="arabicPeriod"/>
            </a:pPr>
            <a:r>
              <a:rPr lang="en" dirty="0"/>
              <a:t>Some challenges and goals of ESOL learners</a:t>
            </a:r>
          </a:p>
          <a:p>
            <a:pPr marL="457200" lvl="0" indent="-419100" rtl="0">
              <a:lnSpc>
                <a:spcPct val="130000"/>
              </a:lnSpc>
              <a:buClr>
                <a:schemeClr val="dk1"/>
              </a:buClr>
              <a:buSzPct val="100000"/>
              <a:buFont typeface="Georgia"/>
              <a:buAutoNum type="arabicPeriod"/>
            </a:pPr>
            <a:r>
              <a:rPr lang="en" dirty="0"/>
              <a:t>The importance of authentic materials</a:t>
            </a:r>
          </a:p>
          <a:p>
            <a:pPr marL="457200" lvl="0" indent="-419100" rtl="0">
              <a:lnSpc>
                <a:spcPct val="130000"/>
              </a:lnSpc>
              <a:buClr>
                <a:schemeClr val="dk1"/>
              </a:buClr>
              <a:buSzPct val="100000"/>
              <a:buFont typeface="Georgia"/>
              <a:buAutoNum type="arabicPeriod"/>
            </a:pPr>
            <a:r>
              <a:rPr lang="en" dirty="0"/>
              <a:t>Examples of activities</a:t>
            </a:r>
          </a:p>
          <a:p>
            <a:pPr marL="457200" lvl="0" indent="-419100">
              <a:lnSpc>
                <a:spcPct val="130000"/>
              </a:lnSpc>
              <a:buClr>
                <a:schemeClr val="dk1"/>
              </a:buClr>
              <a:buSzPct val="100000"/>
              <a:buFont typeface="Georgia"/>
              <a:buAutoNum type="arabicPeriod"/>
            </a:pPr>
            <a:r>
              <a:rPr lang="en" dirty="0"/>
              <a:t>Q&amp;A</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342753"/>
            <a:ext cx="8229600" cy="857400"/>
          </a:xfrm>
          <a:prstGeom prst="rect">
            <a:avLst/>
          </a:prstGeom>
        </p:spPr>
        <p:txBody>
          <a:bodyPr lIns="91425" tIns="91425" rIns="91425" bIns="91425" anchor="ctr" anchorCtr="0">
            <a:noAutofit/>
          </a:bodyPr>
          <a:lstStyle/>
          <a:p>
            <a:pPr indent="0">
              <a:buNone/>
            </a:pPr>
            <a:r>
              <a:rPr lang="en" sz="3500" dirty="0"/>
              <a:t>The Intergenerational Literacy Program</a:t>
            </a:r>
          </a:p>
        </p:txBody>
      </p:sp>
      <p:sp>
        <p:nvSpPr>
          <p:cNvPr id="70" name="Shape 70"/>
          <p:cNvSpPr txBox="1">
            <a:spLocks noGrp="1"/>
          </p:cNvSpPr>
          <p:nvPr>
            <p:ph type="body" idx="1"/>
          </p:nvPr>
        </p:nvSpPr>
        <p:spPr>
          <a:xfrm>
            <a:off x="457200" y="1417801"/>
            <a:ext cx="8229600" cy="3725699"/>
          </a:xfrm>
          <a:prstGeom prst="rect">
            <a:avLst/>
          </a:prstGeom>
        </p:spPr>
        <p:txBody>
          <a:bodyPr lIns="91425" tIns="91425" rIns="91425" bIns="91425" anchor="t" anchorCtr="0">
            <a:noAutofit/>
          </a:bodyPr>
          <a:lstStyle/>
          <a:p>
            <a:pPr marL="457200" lvl="0" indent="-381000" rtl="0">
              <a:lnSpc>
                <a:spcPct val="130000"/>
              </a:lnSpc>
              <a:spcBef>
                <a:spcPts val="0"/>
              </a:spcBef>
              <a:spcAft>
                <a:spcPts val="600"/>
              </a:spcAft>
              <a:buClr>
                <a:schemeClr val="dk1"/>
              </a:buClr>
              <a:buSzPct val="100000"/>
              <a:buFont typeface="Georgia"/>
              <a:buChar char="●"/>
            </a:pPr>
            <a:r>
              <a:rPr lang="en" sz="2400" dirty="0"/>
              <a:t>It began in 1989 as one element of Boston University/Chelsea Public Schools </a:t>
            </a:r>
            <a:r>
              <a:rPr lang="en" sz="2400" dirty="0" smtClean="0"/>
              <a:t>Partnership</a:t>
            </a:r>
            <a:endParaRPr lang="en" sz="2400" dirty="0"/>
          </a:p>
          <a:p>
            <a:pPr marL="457200" lvl="0" indent="-381000" rtl="0">
              <a:lnSpc>
                <a:spcPct val="130000"/>
              </a:lnSpc>
              <a:spcBef>
                <a:spcPts val="0"/>
              </a:spcBef>
              <a:spcAft>
                <a:spcPts val="600"/>
              </a:spcAft>
              <a:buClr>
                <a:schemeClr val="dk1"/>
              </a:buClr>
              <a:buSzPct val="100000"/>
              <a:buFont typeface="Georgia"/>
              <a:buChar char="●"/>
            </a:pPr>
            <a:r>
              <a:rPr lang="en" sz="2400" dirty="0"/>
              <a:t>Our major goals:</a:t>
            </a:r>
          </a:p>
          <a:p>
            <a:pPr marL="914400" lvl="1" indent="-381000" rtl="0">
              <a:lnSpc>
                <a:spcPct val="130000"/>
              </a:lnSpc>
              <a:spcBef>
                <a:spcPts val="0"/>
              </a:spcBef>
              <a:spcAft>
                <a:spcPts val="600"/>
              </a:spcAft>
              <a:buClr>
                <a:schemeClr val="dk1"/>
              </a:buClr>
              <a:buSzPct val="100000"/>
              <a:buFont typeface="Georgia"/>
              <a:buChar char="○"/>
            </a:pPr>
            <a:r>
              <a:rPr lang="en" sz="2400" dirty="0"/>
              <a:t>To improve the English literacy of parents</a:t>
            </a:r>
          </a:p>
          <a:p>
            <a:pPr marL="914400" lvl="1" indent="-381000" rtl="0">
              <a:lnSpc>
                <a:spcPct val="130000"/>
              </a:lnSpc>
              <a:spcBef>
                <a:spcPts val="0"/>
              </a:spcBef>
              <a:spcAft>
                <a:spcPts val="600"/>
              </a:spcAft>
              <a:buClr>
                <a:schemeClr val="dk1"/>
              </a:buClr>
              <a:buSzPct val="100000"/>
              <a:buFont typeface="Georgia"/>
              <a:buChar char="○"/>
            </a:pPr>
            <a:r>
              <a:rPr lang="en" sz="2400" dirty="0"/>
              <a:t>To support the literacy development and academic success of their children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xEl>
                                              <p:pRg st="0" end="0"/>
                                            </p:txEl>
                                          </p:spTgt>
                                        </p:tgtEl>
                                        <p:attrNameLst>
                                          <p:attrName>style.visibility</p:attrName>
                                        </p:attrNameLst>
                                      </p:cBhvr>
                                      <p:to>
                                        <p:strVal val="visible"/>
                                      </p:to>
                                    </p:set>
                                    <p:animEffect transition="in" filter="fade">
                                      <p:cBhvr>
                                        <p:cTn id="12" dur="1000"/>
                                        <p:tgtEl>
                                          <p:spTgt spid="7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xEl>
                                              <p:pRg st="1" end="1"/>
                                            </p:txEl>
                                          </p:spTgt>
                                        </p:tgtEl>
                                        <p:attrNameLst>
                                          <p:attrName>style.visibility</p:attrName>
                                        </p:attrNameLst>
                                      </p:cBhvr>
                                      <p:to>
                                        <p:strVal val="visible"/>
                                      </p:to>
                                    </p:set>
                                    <p:animEffect transition="in" filter="fade">
                                      <p:cBhvr>
                                        <p:cTn id="17" dur="1000"/>
                                        <p:tgtEl>
                                          <p:spTgt spid="7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
                                            <p:txEl>
                                              <p:pRg st="2" end="2"/>
                                            </p:txEl>
                                          </p:spTgt>
                                        </p:tgtEl>
                                        <p:attrNameLst>
                                          <p:attrName>style.visibility</p:attrName>
                                        </p:attrNameLst>
                                      </p:cBhvr>
                                      <p:to>
                                        <p:strVal val="visible"/>
                                      </p:to>
                                    </p:set>
                                    <p:animEffect transition="in" filter="fade">
                                      <p:cBhvr>
                                        <p:cTn id="22" dur="1000"/>
                                        <p:tgtEl>
                                          <p:spTgt spid="7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
                                            <p:txEl>
                                              <p:pRg st="3" end="3"/>
                                            </p:txEl>
                                          </p:spTgt>
                                        </p:tgtEl>
                                        <p:attrNameLst>
                                          <p:attrName>style.visibility</p:attrName>
                                        </p:attrNameLst>
                                      </p:cBhvr>
                                      <p:to>
                                        <p:strVal val="visible"/>
                                      </p:to>
                                    </p:set>
                                    <p:animEffect transition="in" filter="fade">
                                      <p:cBhvr>
                                        <p:cTn id="27" dur="1000"/>
                                        <p:tgtEl>
                                          <p:spTgt spid="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a:t>Family Literacy</a:t>
            </a:r>
          </a:p>
        </p:txBody>
      </p:sp>
      <p:sp>
        <p:nvSpPr>
          <p:cNvPr id="76" name="Shape 76"/>
          <p:cNvSpPr txBox="1">
            <a:spLocks noGrp="1"/>
          </p:cNvSpPr>
          <p:nvPr>
            <p:ph type="body" idx="1"/>
          </p:nvPr>
        </p:nvSpPr>
        <p:spPr>
          <a:xfrm>
            <a:off x="457200" y="1200150"/>
            <a:ext cx="8229600" cy="1891200"/>
          </a:xfrm>
          <a:prstGeom prst="rect">
            <a:avLst/>
          </a:prstGeom>
        </p:spPr>
        <p:txBody>
          <a:bodyPr lIns="91425" tIns="91425" rIns="91425" bIns="91425" anchor="t" anchorCtr="0">
            <a:noAutofit/>
          </a:bodyPr>
          <a:lstStyle/>
          <a:p>
            <a:pPr marL="0" lvl="0" indent="0" rtl="0">
              <a:lnSpc>
                <a:spcPct val="110000"/>
              </a:lnSpc>
              <a:buNone/>
            </a:pPr>
            <a:r>
              <a:rPr lang="en" sz="2400" b="1" u="sng" dirty="0"/>
              <a:t>Definition:</a:t>
            </a:r>
            <a:r>
              <a:rPr lang="en" sz="2400" dirty="0"/>
              <a:t> “Parents actively helping themselves and their children to become lifelong learners through a variety of daily activities.” </a:t>
            </a:r>
          </a:p>
          <a:p>
            <a:pPr marL="0" lvl="0" indent="0" algn="ctr" rtl="0">
              <a:buNone/>
            </a:pPr>
            <a:r>
              <a:rPr lang="en" sz="1600" dirty="0"/>
              <a:t>-Project READ Literacy Network</a:t>
            </a:r>
          </a:p>
        </p:txBody>
      </p:sp>
      <p:pic>
        <p:nvPicPr>
          <p:cNvPr id="77" name="Shape 77"/>
          <p:cNvPicPr preferRelativeResize="0"/>
          <p:nvPr/>
        </p:nvPicPr>
        <p:blipFill>
          <a:blip r:embed="rId3"/>
          <a:stretch>
            <a:fillRect/>
          </a:stretch>
        </p:blipFill>
        <p:spPr>
          <a:xfrm>
            <a:off x="831475" y="3091362"/>
            <a:ext cx="4178026" cy="2083499"/>
          </a:xfrm>
          <a:prstGeom prst="rect">
            <a:avLst/>
          </a:prstGeom>
          <a:noFill/>
          <a:ln>
            <a:noFill/>
          </a:ln>
        </p:spPr>
      </p:pic>
      <p:pic>
        <p:nvPicPr>
          <p:cNvPr id="78" name="Shape 78"/>
          <p:cNvPicPr preferRelativeResize="0"/>
          <p:nvPr/>
        </p:nvPicPr>
        <p:blipFill>
          <a:blip r:embed="rId4"/>
          <a:stretch>
            <a:fillRect/>
          </a:stretch>
        </p:blipFill>
        <p:spPr>
          <a:xfrm>
            <a:off x="5872025" y="3091375"/>
            <a:ext cx="2145537" cy="20834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rtl="0">
              <a:buNone/>
            </a:pPr>
            <a:r>
              <a:rPr lang="en"/>
              <a:t>Family Literacy at the ILP</a:t>
            </a:r>
          </a:p>
        </p:txBody>
      </p:sp>
      <p:sp>
        <p:nvSpPr>
          <p:cNvPr id="84" name="Shape 8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00050" rtl="0">
              <a:lnSpc>
                <a:spcPct val="120000"/>
              </a:lnSpc>
              <a:spcBef>
                <a:spcPts val="0"/>
              </a:spcBef>
              <a:buClr>
                <a:schemeClr val="dk1"/>
              </a:buClr>
              <a:buSzPct val="166666"/>
              <a:buFont typeface="Arial"/>
              <a:buChar char="•"/>
            </a:pPr>
            <a:r>
              <a:rPr lang="en" sz="2700" dirty="0"/>
              <a:t>Two different classes</a:t>
            </a:r>
          </a:p>
          <a:p>
            <a:pPr marL="914400" lvl="1" indent="-400050" rtl="0">
              <a:lnSpc>
                <a:spcPct val="120000"/>
              </a:lnSpc>
              <a:spcBef>
                <a:spcPts val="0"/>
              </a:spcBef>
              <a:buClr>
                <a:schemeClr val="dk1"/>
              </a:buClr>
              <a:buSzPct val="100000"/>
              <a:buFont typeface="Courier New"/>
              <a:buChar char="o"/>
            </a:pPr>
            <a:r>
              <a:rPr lang="en" sz="2700" dirty="0"/>
              <a:t>Parents</a:t>
            </a:r>
          </a:p>
          <a:p>
            <a:pPr marL="914400" lvl="1" indent="-400050" rtl="0">
              <a:lnSpc>
                <a:spcPct val="120000"/>
              </a:lnSpc>
              <a:spcBef>
                <a:spcPts val="0"/>
              </a:spcBef>
              <a:buClr>
                <a:schemeClr val="dk1"/>
              </a:buClr>
              <a:buSzPct val="100000"/>
              <a:buFont typeface="Courier New"/>
              <a:buChar char="o"/>
            </a:pPr>
            <a:r>
              <a:rPr lang="en" sz="2700" dirty="0"/>
              <a:t>Children</a:t>
            </a:r>
          </a:p>
          <a:p>
            <a:pPr>
              <a:lnSpc>
                <a:spcPct val="120000"/>
              </a:lnSpc>
              <a:spcBef>
                <a:spcPts val="0"/>
              </a:spcBef>
            </a:pPr>
            <a:endParaRPr lang="en" sz="2700" dirty="0"/>
          </a:p>
          <a:p>
            <a:pPr marL="457200" marR="0" lvl="0" indent="-400050" algn="l" rtl="0">
              <a:lnSpc>
                <a:spcPct val="120000"/>
              </a:lnSpc>
              <a:spcBef>
                <a:spcPts val="0"/>
              </a:spcBef>
              <a:spcAft>
                <a:spcPts val="0"/>
              </a:spcAft>
              <a:buClr>
                <a:schemeClr val="dk1"/>
              </a:buClr>
              <a:buSzPct val="166666"/>
              <a:buFont typeface="Arial"/>
              <a:buChar char="•"/>
            </a:pPr>
            <a:r>
              <a:rPr lang="en" sz="2700" dirty="0"/>
              <a:t>Parents’ lessons support the literacy development of their children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3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xEl>
                                              <p:pRg st="1" end="1"/>
                                            </p:txEl>
                                          </p:spTgt>
                                        </p:tgtEl>
                                        <p:attrNameLst>
                                          <p:attrName>style.visibility</p:attrName>
                                        </p:attrNameLst>
                                      </p:cBhvr>
                                      <p:to>
                                        <p:strVal val="visible"/>
                                      </p:to>
                                    </p:set>
                                    <p:animEffect transition="in" filter="fade">
                                      <p:cBhvr>
                                        <p:cTn id="12" dur="300"/>
                                        <p:tgtEl>
                                          <p:spTgt spid="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xEl>
                                              <p:pRg st="2" end="2"/>
                                            </p:txEl>
                                          </p:spTgt>
                                        </p:tgtEl>
                                        <p:attrNameLst>
                                          <p:attrName>style.visibility</p:attrName>
                                        </p:attrNameLst>
                                      </p:cBhvr>
                                      <p:to>
                                        <p:strVal val="visible"/>
                                      </p:to>
                                    </p:set>
                                    <p:animEffect transition="in" filter="fade">
                                      <p:cBhvr>
                                        <p:cTn id="17" dur="300"/>
                                        <p:tgtEl>
                                          <p:spTgt spid="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
                                            <p:txEl>
                                              <p:pRg st="4" end="4"/>
                                            </p:txEl>
                                          </p:spTgt>
                                        </p:tgtEl>
                                        <p:attrNameLst>
                                          <p:attrName>style.visibility</p:attrName>
                                        </p:attrNameLst>
                                      </p:cBhvr>
                                      <p:to>
                                        <p:strVal val="visible"/>
                                      </p:to>
                                    </p:set>
                                    <p:animEffect transition="in" filter="fade">
                                      <p:cBhvr>
                                        <p:cTn id="22" dur="300"/>
                                        <p:tgtEl>
                                          <p:spTgt spid="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228603"/>
            <a:ext cx="8229600" cy="857400"/>
          </a:xfrm>
          <a:prstGeom prst="rect">
            <a:avLst/>
          </a:prstGeom>
        </p:spPr>
        <p:txBody>
          <a:bodyPr lIns="91425" tIns="91425" rIns="91425" bIns="91425" anchor="ctr" anchorCtr="0">
            <a:noAutofit/>
          </a:bodyPr>
          <a:lstStyle/>
          <a:p>
            <a:pPr lvl="0" algn="l" rtl="0">
              <a:buNone/>
            </a:pPr>
            <a:r>
              <a:rPr lang="en"/>
              <a:t>ESOL Learners</a:t>
            </a:r>
          </a:p>
        </p:txBody>
      </p:sp>
      <p:sp>
        <p:nvSpPr>
          <p:cNvPr id="90" name="Shape 90"/>
          <p:cNvSpPr txBox="1">
            <a:spLocks noGrp="1"/>
          </p:cNvSpPr>
          <p:nvPr>
            <p:ph type="body" idx="1"/>
          </p:nvPr>
        </p:nvSpPr>
        <p:spPr>
          <a:xfrm>
            <a:off x="326325" y="1753350"/>
            <a:ext cx="4109699" cy="3170099"/>
          </a:xfrm>
          <a:prstGeom prst="rect">
            <a:avLst/>
          </a:prstGeom>
        </p:spPr>
        <p:txBody>
          <a:bodyPr lIns="91425" tIns="91425" rIns="91425" bIns="91425" anchor="t" anchorCtr="0">
            <a:noAutofit/>
          </a:bodyPr>
          <a:lstStyle/>
          <a:p>
            <a:pPr marL="457200" lvl="0" indent="-342900" rtl="0">
              <a:lnSpc>
                <a:spcPct val="115000"/>
              </a:lnSpc>
              <a:spcBef>
                <a:spcPts val="0"/>
              </a:spcBef>
              <a:buClr>
                <a:schemeClr val="dk1"/>
              </a:buClr>
              <a:buSzPct val="100000"/>
              <a:buFont typeface="Georgia"/>
              <a:buChar char="●"/>
            </a:pPr>
            <a:r>
              <a:rPr lang="en" sz="1800" dirty="0"/>
              <a:t>Speaking and understanding English</a:t>
            </a:r>
          </a:p>
          <a:p>
            <a:pPr marL="457200" marR="0" lvl="0" indent="-342900" algn="l" rtl="0">
              <a:lnSpc>
                <a:spcPct val="115000"/>
              </a:lnSpc>
              <a:spcBef>
                <a:spcPts val="0"/>
              </a:spcBef>
              <a:buClr>
                <a:schemeClr val="dk1"/>
              </a:buClr>
              <a:buSzPct val="166666"/>
              <a:buFont typeface="Arial"/>
              <a:buChar char="•"/>
            </a:pPr>
            <a:r>
              <a:rPr lang="en" sz="1800" dirty="0"/>
              <a:t>Literacy</a:t>
            </a:r>
          </a:p>
          <a:p>
            <a:pPr marL="457200" lvl="0" indent="-342900" rtl="0">
              <a:lnSpc>
                <a:spcPct val="115000"/>
              </a:lnSpc>
              <a:spcBef>
                <a:spcPts val="0"/>
              </a:spcBef>
              <a:buClr>
                <a:schemeClr val="dk1"/>
              </a:buClr>
              <a:buSzPct val="166666"/>
              <a:buFont typeface="Arial"/>
              <a:buChar char="•"/>
            </a:pPr>
            <a:r>
              <a:rPr lang="en" sz="1800" dirty="0"/>
              <a:t>Understanding and filling out forms</a:t>
            </a:r>
          </a:p>
          <a:p>
            <a:pPr marL="457200" lvl="0" indent="-342900" rtl="0">
              <a:lnSpc>
                <a:spcPct val="115000"/>
              </a:lnSpc>
              <a:spcBef>
                <a:spcPts val="0"/>
              </a:spcBef>
              <a:buClr>
                <a:schemeClr val="dk1"/>
              </a:buClr>
              <a:buSzPct val="166666"/>
              <a:buFont typeface="Arial"/>
              <a:buChar char="•"/>
            </a:pPr>
            <a:r>
              <a:rPr lang="en" sz="1800" dirty="0"/>
              <a:t>Finding employment</a:t>
            </a:r>
          </a:p>
          <a:p>
            <a:pPr marL="457200" lvl="0" indent="-342900" rtl="0">
              <a:lnSpc>
                <a:spcPct val="115000"/>
              </a:lnSpc>
              <a:spcBef>
                <a:spcPts val="0"/>
              </a:spcBef>
              <a:buClr>
                <a:schemeClr val="dk1"/>
              </a:buClr>
              <a:buSzPct val="166666"/>
              <a:buFont typeface="Arial"/>
              <a:buChar char="•"/>
            </a:pPr>
            <a:r>
              <a:rPr lang="en" sz="1800" dirty="0"/>
              <a:t>Understanding basic traffic and transportation rules</a:t>
            </a:r>
          </a:p>
          <a:p>
            <a:pPr marL="457200" lvl="0" indent="-342900" rtl="0">
              <a:lnSpc>
                <a:spcPct val="115000"/>
              </a:lnSpc>
              <a:spcBef>
                <a:spcPts val="0"/>
              </a:spcBef>
              <a:buClr>
                <a:schemeClr val="dk1"/>
              </a:buClr>
              <a:buSzPct val="166666"/>
              <a:buFont typeface="Arial"/>
              <a:buChar char="•"/>
            </a:pPr>
            <a:r>
              <a:rPr lang="en" sz="1800" dirty="0"/>
              <a:t>Supporting children academically</a:t>
            </a:r>
          </a:p>
        </p:txBody>
      </p:sp>
      <p:sp>
        <p:nvSpPr>
          <p:cNvPr id="91" name="Shape 91"/>
          <p:cNvSpPr txBox="1">
            <a:spLocks noGrp="1"/>
          </p:cNvSpPr>
          <p:nvPr>
            <p:ph type="body" idx="2"/>
          </p:nvPr>
        </p:nvSpPr>
        <p:spPr>
          <a:xfrm>
            <a:off x="4692300" y="1753350"/>
            <a:ext cx="3994500" cy="3414600"/>
          </a:xfrm>
          <a:prstGeom prst="rect">
            <a:avLst/>
          </a:prstGeom>
        </p:spPr>
        <p:txBody>
          <a:bodyPr lIns="91425" tIns="91425" rIns="91425" bIns="91425" anchor="t" anchorCtr="0">
            <a:noAutofit/>
          </a:bodyPr>
          <a:lstStyle/>
          <a:p>
            <a:pPr marL="457200" lvl="0" indent="-342900" rtl="0">
              <a:lnSpc>
                <a:spcPct val="110000"/>
              </a:lnSpc>
              <a:spcBef>
                <a:spcPts val="0"/>
              </a:spcBef>
              <a:buClr>
                <a:schemeClr val="dk1"/>
              </a:buClr>
              <a:buSzPct val="100000"/>
              <a:buFont typeface="Georgia"/>
              <a:buChar char="●"/>
            </a:pPr>
            <a:r>
              <a:rPr lang="en" sz="1800" dirty="0"/>
              <a:t>Speaking and understanding English</a:t>
            </a:r>
          </a:p>
          <a:p>
            <a:pPr marL="457200" lvl="0" indent="-342900" rtl="0">
              <a:lnSpc>
                <a:spcPct val="110000"/>
              </a:lnSpc>
              <a:spcBef>
                <a:spcPts val="0"/>
              </a:spcBef>
              <a:buClr>
                <a:schemeClr val="dk1"/>
              </a:buClr>
              <a:buSzPct val="166666"/>
              <a:buFont typeface="Arial"/>
              <a:buChar char="•"/>
            </a:pPr>
            <a:r>
              <a:rPr lang="en" sz="1800" dirty="0"/>
              <a:t>Reading with comprehension</a:t>
            </a:r>
          </a:p>
          <a:p>
            <a:pPr marL="457200" lvl="0" indent="-342900" rtl="0">
              <a:lnSpc>
                <a:spcPct val="110000"/>
              </a:lnSpc>
              <a:spcBef>
                <a:spcPts val="0"/>
              </a:spcBef>
              <a:buClr>
                <a:schemeClr val="dk1"/>
              </a:buClr>
              <a:buSzPct val="166666"/>
              <a:buFont typeface="Arial"/>
              <a:buChar char="•"/>
            </a:pPr>
            <a:r>
              <a:rPr lang="en" sz="1800" dirty="0"/>
              <a:t>Accurately communicating ideas through writing</a:t>
            </a:r>
          </a:p>
          <a:p>
            <a:pPr marL="457200" lvl="0" indent="-342900" rtl="0">
              <a:lnSpc>
                <a:spcPct val="110000"/>
              </a:lnSpc>
              <a:spcBef>
                <a:spcPts val="0"/>
              </a:spcBef>
              <a:buClr>
                <a:schemeClr val="dk1"/>
              </a:buClr>
              <a:buSzPct val="166666"/>
              <a:buFont typeface="Arial"/>
              <a:buChar char="•"/>
            </a:pPr>
            <a:r>
              <a:rPr lang="en" sz="1800" dirty="0"/>
              <a:t>Helping children with their homework</a:t>
            </a:r>
          </a:p>
          <a:p>
            <a:pPr marL="457200" lvl="0" indent="-342900" rtl="0">
              <a:lnSpc>
                <a:spcPct val="110000"/>
              </a:lnSpc>
              <a:spcBef>
                <a:spcPts val="0"/>
              </a:spcBef>
              <a:buClr>
                <a:schemeClr val="dk1"/>
              </a:buClr>
              <a:buSzPct val="166666"/>
              <a:buFont typeface="Arial"/>
              <a:buChar char="•"/>
            </a:pPr>
            <a:r>
              <a:rPr lang="en" sz="1800" dirty="0"/>
              <a:t>Finding better-paying jobs</a:t>
            </a:r>
          </a:p>
          <a:p>
            <a:pPr marL="457200" lvl="0" indent="-342900" rtl="0">
              <a:lnSpc>
                <a:spcPct val="110000"/>
              </a:lnSpc>
              <a:spcBef>
                <a:spcPts val="0"/>
              </a:spcBef>
              <a:buClr>
                <a:schemeClr val="dk1"/>
              </a:buClr>
              <a:buSzPct val="166666"/>
              <a:buFont typeface="Arial"/>
              <a:buChar char="•"/>
            </a:pPr>
            <a:r>
              <a:rPr lang="en" sz="1800" dirty="0"/>
              <a:t>Being able to independently manage their finances</a:t>
            </a:r>
          </a:p>
        </p:txBody>
      </p:sp>
      <p:sp>
        <p:nvSpPr>
          <p:cNvPr id="92" name="Shape 92"/>
          <p:cNvSpPr txBox="1"/>
          <p:nvPr/>
        </p:nvSpPr>
        <p:spPr>
          <a:xfrm>
            <a:off x="1341775" y="1266450"/>
            <a:ext cx="1920600" cy="486900"/>
          </a:xfrm>
          <a:prstGeom prst="rect">
            <a:avLst/>
          </a:prstGeom>
        </p:spPr>
        <p:txBody>
          <a:bodyPr lIns="91425" tIns="91425" rIns="91425" bIns="91425" anchor="ctr" anchorCtr="0">
            <a:noAutofit/>
          </a:bodyPr>
          <a:lstStyle/>
          <a:p>
            <a:pPr lvl="0" rtl="0">
              <a:buNone/>
            </a:pPr>
            <a:r>
              <a:rPr lang="en" sz="2400" b="1" u="sng">
                <a:solidFill>
                  <a:schemeClr val="dk1"/>
                </a:solidFill>
                <a:latin typeface="Georgia"/>
                <a:ea typeface="Georgia"/>
                <a:cs typeface="Georgia"/>
                <a:sym typeface="Georgia"/>
              </a:rPr>
              <a:t>Challenges</a:t>
            </a:r>
          </a:p>
        </p:txBody>
      </p:sp>
      <p:sp>
        <p:nvSpPr>
          <p:cNvPr id="93" name="Shape 93"/>
          <p:cNvSpPr txBox="1"/>
          <p:nvPr/>
        </p:nvSpPr>
        <p:spPr>
          <a:xfrm>
            <a:off x="5933100" y="1266450"/>
            <a:ext cx="1512899" cy="486900"/>
          </a:xfrm>
          <a:prstGeom prst="rect">
            <a:avLst/>
          </a:prstGeom>
        </p:spPr>
        <p:txBody>
          <a:bodyPr lIns="91425" tIns="91425" rIns="91425" bIns="91425" anchor="ctr" anchorCtr="0">
            <a:noAutofit/>
          </a:bodyPr>
          <a:lstStyle/>
          <a:p>
            <a:pPr lvl="0" rtl="0">
              <a:buNone/>
            </a:pPr>
            <a:r>
              <a:rPr lang="en" sz="2400" b="1" u="sng">
                <a:solidFill>
                  <a:schemeClr val="dk1"/>
                </a:solidFill>
                <a:latin typeface="Georgia"/>
                <a:ea typeface="Georgia"/>
                <a:cs typeface="Georgia"/>
                <a:sym typeface="Georgia"/>
              </a:rPr>
              <a:t>Goals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fade">
                                      <p:cBhvr>
                                        <p:cTn id="12" dur="3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xEl>
                                              <p:pRg st="1" end="1"/>
                                            </p:txEl>
                                          </p:spTgt>
                                        </p:tgtEl>
                                        <p:attrNameLst>
                                          <p:attrName>style.visibility</p:attrName>
                                        </p:attrNameLst>
                                      </p:cBhvr>
                                      <p:to>
                                        <p:strVal val="visible"/>
                                      </p:to>
                                    </p:set>
                                    <p:animEffect transition="in" filter="fade">
                                      <p:cBhvr>
                                        <p:cTn id="17" dur="300"/>
                                        <p:tgtEl>
                                          <p:spTgt spid="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xEl>
                                              <p:pRg st="2" end="2"/>
                                            </p:txEl>
                                          </p:spTgt>
                                        </p:tgtEl>
                                        <p:attrNameLst>
                                          <p:attrName>style.visibility</p:attrName>
                                        </p:attrNameLst>
                                      </p:cBhvr>
                                      <p:to>
                                        <p:strVal val="visible"/>
                                      </p:to>
                                    </p:set>
                                    <p:animEffect transition="in" filter="fade">
                                      <p:cBhvr>
                                        <p:cTn id="22" dur="300"/>
                                        <p:tgtEl>
                                          <p:spTgt spid="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
                                            <p:txEl>
                                              <p:pRg st="3" end="3"/>
                                            </p:txEl>
                                          </p:spTgt>
                                        </p:tgtEl>
                                        <p:attrNameLst>
                                          <p:attrName>style.visibility</p:attrName>
                                        </p:attrNameLst>
                                      </p:cBhvr>
                                      <p:to>
                                        <p:strVal val="visible"/>
                                      </p:to>
                                    </p:set>
                                    <p:animEffect transition="in" filter="fade">
                                      <p:cBhvr>
                                        <p:cTn id="27" dur="300"/>
                                        <p:tgtEl>
                                          <p:spTgt spid="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
                                            <p:txEl>
                                              <p:pRg st="4" end="4"/>
                                            </p:txEl>
                                          </p:spTgt>
                                        </p:tgtEl>
                                        <p:attrNameLst>
                                          <p:attrName>style.visibility</p:attrName>
                                        </p:attrNameLst>
                                      </p:cBhvr>
                                      <p:to>
                                        <p:strVal val="visible"/>
                                      </p:to>
                                    </p:set>
                                    <p:animEffect transition="in" filter="fade">
                                      <p:cBhvr>
                                        <p:cTn id="32" dur="300"/>
                                        <p:tgtEl>
                                          <p:spTgt spid="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xEl>
                                              <p:pRg st="5" end="5"/>
                                            </p:txEl>
                                          </p:spTgt>
                                        </p:tgtEl>
                                        <p:attrNameLst>
                                          <p:attrName>style.visibility</p:attrName>
                                        </p:attrNameLst>
                                      </p:cBhvr>
                                      <p:to>
                                        <p:strVal val="visible"/>
                                      </p:to>
                                    </p:set>
                                    <p:animEffect transition="in" filter="fade">
                                      <p:cBhvr>
                                        <p:cTn id="37" dur="300"/>
                                        <p:tgtEl>
                                          <p:spTgt spid="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1000"/>
                                        <p:tgtEl>
                                          <p:spTgt spid="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1">
                                            <p:txEl>
                                              <p:pRg st="0" end="0"/>
                                            </p:txEl>
                                          </p:spTgt>
                                        </p:tgtEl>
                                        <p:attrNameLst>
                                          <p:attrName>style.visibility</p:attrName>
                                        </p:attrNameLst>
                                      </p:cBhvr>
                                      <p:to>
                                        <p:strVal val="visible"/>
                                      </p:to>
                                    </p:set>
                                    <p:animEffect transition="in" filter="fade">
                                      <p:cBhvr>
                                        <p:cTn id="47" dur="300"/>
                                        <p:tgtEl>
                                          <p:spTgt spid="9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1">
                                            <p:txEl>
                                              <p:pRg st="1" end="1"/>
                                            </p:txEl>
                                          </p:spTgt>
                                        </p:tgtEl>
                                        <p:attrNameLst>
                                          <p:attrName>style.visibility</p:attrName>
                                        </p:attrNameLst>
                                      </p:cBhvr>
                                      <p:to>
                                        <p:strVal val="visible"/>
                                      </p:to>
                                    </p:set>
                                    <p:animEffect transition="in" filter="fade">
                                      <p:cBhvr>
                                        <p:cTn id="52" dur="300"/>
                                        <p:tgtEl>
                                          <p:spTgt spid="91">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1">
                                            <p:txEl>
                                              <p:pRg st="2" end="2"/>
                                            </p:txEl>
                                          </p:spTgt>
                                        </p:tgtEl>
                                        <p:attrNameLst>
                                          <p:attrName>style.visibility</p:attrName>
                                        </p:attrNameLst>
                                      </p:cBhvr>
                                      <p:to>
                                        <p:strVal val="visible"/>
                                      </p:to>
                                    </p:set>
                                    <p:animEffect transition="in" filter="fade">
                                      <p:cBhvr>
                                        <p:cTn id="57" dur="300"/>
                                        <p:tgtEl>
                                          <p:spTgt spid="91">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xEl>
                                              <p:pRg st="3" end="3"/>
                                            </p:txEl>
                                          </p:spTgt>
                                        </p:tgtEl>
                                        <p:attrNameLst>
                                          <p:attrName>style.visibility</p:attrName>
                                        </p:attrNameLst>
                                      </p:cBhvr>
                                      <p:to>
                                        <p:strVal val="visible"/>
                                      </p:to>
                                    </p:set>
                                    <p:animEffect transition="in" filter="fade">
                                      <p:cBhvr>
                                        <p:cTn id="62" dur="300"/>
                                        <p:tgtEl>
                                          <p:spTgt spid="91">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1">
                                            <p:txEl>
                                              <p:pRg st="4" end="4"/>
                                            </p:txEl>
                                          </p:spTgt>
                                        </p:tgtEl>
                                        <p:attrNameLst>
                                          <p:attrName>style.visibility</p:attrName>
                                        </p:attrNameLst>
                                      </p:cBhvr>
                                      <p:to>
                                        <p:strVal val="visible"/>
                                      </p:to>
                                    </p:set>
                                    <p:animEffect transition="in" filter="fade">
                                      <p:cBhvr>
                                        <p:cTn id="67" dur="300"/>
                                        <p:tgtEl>
                                          <p:spTgt spid="91">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1">
                                            <p:txEl>
                                              <p:pRg st="5" end="5"/>
                                            </p:txEl>
                                          </p:spTgt>
                                        </p:tgtEl>
                                        <p:attrNameLst>
                                          <p:attrName>style.visibility</p:attrName>
                                        </p:attrNameLst>
                                      </p:cBhvr>
                                      <p:to>
                                        <p:strVal val="visible"/>
                                      </p:to>
                                    </p:set>
                                    <p:animEffect transition="in" filter="fade">
                                      <p:cBhvr>
                                        <p:cTn id="72" dur="300"/>
                                        <p:tgtEl>
                                          <p:spTgt spid="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899</Words>
  <Application>Microsoft Macintosh PowerPoint</Application>
  <PresentationFormat>On-screen Show (16:9)</PresentationFormat>
  <Paragraphs>103</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paper-plane</vt:lpstr>
      <vt:lpstr>Building on the Context of Learners’ Lives</vt:lpstr>
      <vt:lpstr>Who We Are</vt:lpstr>
      <vt:lpstr>Slide 3</vt:lpstr>
      <vt:lpstr>Before we begin...</vt:lpstr>
      <vt:lpstr>Agenda</vt:lpstr>
      <vt:lpstr>The Intergenerational Literacy Program</vt:lpstr>
      <vt:lpstr>Family Literacy</vt:lpstr>
      <vt:lpstr>Family Literacy at the ILP</vt:lpstr>
      <vt:lpstr>ESOL Learners</vt:lpstr>
      <vt:lpstr>Authentic Activities</vt:lpstr>
      <vt:lpstr>Differentiation</vt:lpstr>
      <vt:lpstr>Try it out:</vt:lpstr>
      <vt:lpstr>Activity ideas: Literacy logs</vt:lpstr>
      <vt:lpstr>Activity ideas: Literacy logs</vt:lpstr>
      <vt:lpstr>Activity ideas: Literacy logs</vt:lpstr>
      <vt:lpstr>Activity ideas: Literacy logs</vt:lpstr>
      <vt:lpstr>Activity ideas: Dialogue journals</vt:lpstr>
      <vt:lpstr>Activity ideas: Dialogue journals</vt:lpstr>
      <vt:lpstr>Activity ideas: Portfolio presentation</vt:lpstr>
      <vt:lpstr>Activity ideas: Book of the Week</vt:lpstr>
      <vt:lpstr>Activity ideas: Book of the Week</vt:lpstr>
      <vt:lpstr>Activity ideas: Book of the Week</vt:lpstr>
      <vt:lpstr>Wrap-up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on the Context of Learners’ Lives</dc:title>
  <cp:lastModifiedBy>Barbara Krol-Sinclair</cp:lastModifiedBy>
  <cp:revision>1</cp:revision>
  <dcterms:created xsi:type="dcterms:W3CDTF">2014-04-08T16:54:41Z</dcterms:created>
  <dcterms:modified xsi:type="dcterms:W3CDTF">2014-04-08T16:55:10Z</dcterms:modified>
</cp:coreProperties>
</file>