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notesSlides/notesSlide5.xml" ContentType="application/vnd.openxmlformats-officedocument.presentationml.notesSlide+xml"/>
  <Override PartName="/ppt/theme/themeOverride10.xml" ContentType="application/vnd.openxmlformats-officedocument.themeOverride+xml"/>
  <Override PartName="/ppt/notesSlides/notesSlide6.xml" ContentType="application/vnd.openxmlformats-officedocument.presentationml.notesSlide+xml"/>
  <Override PartName="/ppt/theme/themeOverride11.xml" ContentType="application/vnd.openxmlformats-officedocument.themeOverride+xml"/>
  <Override PartName="/ppt/notesSlides/notesSlide7.xml" ContentType="application/vnd.openxmlformats-officedocument.presentationml.notesSlide+xml"/>
  <Override PartName="/ppt/theme/themeOverride12.xml" ContentType="application/vnd.openxmlformats-officedocument.themeOverride+xml"/>
  <Override PartName="/ppt/notesSlides/notesSlide8.xml" ContentType="application/vnd.openxmlformats-officedocument.presentationml.notesSlide+xml"/>
  <Override PartName="/ppt/theme/themeOverride13.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4.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6.xml" ContentType="application/vnd.openxmlformats-officedocument.themeOverr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18.xml" ContentType="application/vnd.openxmlformats-officedocument.themeOverr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9.xml" ContentType="application/vnd.openxmlformats-officedocument.themeOverride+xml"/>
  <Override PartName="/ppt/notesSlides/notesSlide14.xml" ContentType="application/vnd.openxmlformats-officedocument.presentationml.notesSlide+xml"/>
  <Override PartName="/ppt/theme/themeOverride20.xml" ContentType="application/vnd.openxmlformats-officedocument.themeOverride+xml"/>
  <Override PartName="/ppt/notesSlides/notesSlide15.xml" ContentType="application/vnd.openxmlformats-officedocument.presentationml.notesSlide+xml"/>
  <Override PartName="/ppt/theme/themeOverride21.xml" ContentType="application/vnd.openxmlformats-officedocument.themeOverr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2.xml" ContentType="application/vnd.openxmlformats-officedocument.themeOverride+xml"/>
  <Override PartName="/ppt/notesSlides/notesSlide17.xml" ContentType="application/vnd.openxmlformats-officedocument.presentationml.notesSlide+xml"/>
  <Override PartName="/ppt/theme/themeOverride23.xml" ContentType="application/vnd.openxmlformats-officedocument.themeOverride+xml"/>
  <Override PartName="/ppt/notesSlides/notesSlide18.xml" ContentType="application/vnd.openxmlformats-officedocument.presentationml.notesSlide+xml"/>
  <Override PartName="/ppt/theme/themeOverride24.xml" ContentType="application/vnd.openxmlformats-officedocument.themeOverride+xml"/>
  <Override PartName="/ppt/notesSlides/notesSlide19.xml" ContentType="application/vnd.openxmlformats-officedocument.presentationml.notesSlide+xml"/>
  <Override PartName="/ppt/theme/themeOverride25.xml" ContentType="application/vnd.openxmlformats-officedocument.themeOverride+xml"/>
  <Override PartName="/ppt/notesSlides/notesSlide20.xml" ContentType="application/vnd.openxmlformats-officedocument.presentationml.notesSlide+xml"/>
  <Override PartName="/ppt/theme/themeOverride26.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theme/themeOverride27.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28.xml" ContentType="application/vnd.openxmlformats-officedocument.themeOverride+xml"/>
  <Override PartName="/ppt/notesSlides/notesSlide23.xml" ContentType="application/vnd.openxmlformats-officedocument.presentationml.notesSlide+xml"/>
  <Override PartName="/ppt/charts/chart4.xml" ContentType="application/vnd.openxmlformats-officedocument.drawingml.chart+xml"/>
  <Override PartName="/ppt/theme/themeOverride29.xml" ContentType="application/vnd.openxmlformats-officedocument.themeOverride+xml"/>
  <Override PartName="/ppt/notesSlides/notesSlide24.xml" ContentType="application/vnd.openxmlformats-officedocument.presentationml.notesSlide+xml"/>
  <Override PartName="/ppt/charts/chart5.xml" ContentType="application/vnd.openxmlformats-officedocument.drawingml.chart+xml"/>
  <Override PartName="/ppt/theme/themeOverride30.xml" ContentType="application/vnd.openxmlformats-officedocument.themeOverride+xml"/>
  <Override PartName="/ppt/notesSlides/notesSlide25.xml" ContentType="application/vnd.openxmlformats-officedocument.presentationml.notesSlide+xml"/>
  <Override PartName="/ppt/charts/chart6.xml" ContentType="application/vnd.openxmlformats-officedocument.drawingml.chart+xml"/>
  <Override PartName="/ppt/theme/themeOverride31.xml" ContentType="application/vnd.openxmlformats-officedocument.themeOverride+xml"/>
  <Override PartName="/ppt/notesSlides/notesSlide26.xml" ContentType="application/vnd.openxmlformats-officedocument.presentationml.notesSlide+xml"/>
  <Override PartName="/ppt/charts/chart7.xml" ContentType="application/vnd.openxmlformats-officedocument.drawingml.chart+xml"/>
  <Override PartName="/ppt/theme/themeOverride32.xml" ContentType="application/vnd.openxmlformats-officedocument.themeOverride+xml"/>
  <Override PartName="/ppt/notesSlides/notesSlide27.xml" ContentType="application/vnd.openxmlformats-officedocument.presentationml.notesSlide+xml"/>
  <Override PartName="/ppt/theme/themeOverride33.xml" ContentType="application/vnd.openxmlformats-officedocument.themeOverride+xml"/>
  <Override PartName="/ppt/notesSlides/notesSlide28.xml" ContentType="application/vnd.openxmlformats-officedocument.presentationml.notesSlide+xml"/>
  <Override PartName="/ppt/charts/chart8.xml" ContentType="application/vnd.openxmlformats-officedocument.drawingml.chart+xml"/>
  <Override PartName="/ppt/theme/themeOverride34.xml" ContentType="application/vnd.openxmlformats-officedocument.themeOverride+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theme/themeOverride35.xml" ContentType="application/vnd.openxmlformats-officedocument.themeOverride+xml"/>
  <Override PartName="/ppt/notesSlides/notesSlide31.xml" ContentType="application/vnd.openxmlformats-officedocument.presentationml.notesSlide+xml"/>
  <Override PartName="/ppt/theme/themeOverride36.xml" ContentType="application/vnd.openxmlformats-officedocument.themeOverride+xml"/>
  <Override PartName="/ppt/notesSlides/notesSlide32.xml" ContentType="application/vnd.openxmlformats-officedocument.presentationml.notesSlide+xml"/>
  <Override PartName="/ppt/theme/themeOverride37.xml" ContentType="application/vnd.openxmlformats-officedocument.themeOverride+xml"/>
  <Override PartName="/ppt/notesSlides/notesSlide33.xml" ContentType="application/vnd.openxmlformats-officedocument.presentationml.notesSlide+xml"/>
  <Override PartName="/ppt/theme/themeOverride38.xml" ContentType="application/vnd.openxmlformats-officedocument.themeOverride+xml"/>
  <Override PartName="/ppt/notesSlides/notesSlide34.xml" ContentType="application/vnd.openxmlformats-officedocument.presentationml.notesSlide+xml"/>
  <Override PartName="/ppt/theme/themeOverride39.xml" ContentType="application/vnd.openxmlformats-officedocument.themeOverride+xml"/>
  <Override PartName="/ppt/notesSlides/notesSlide35.xml" ContentType="application/vnd.openxmlformats-officedocument.presentationml.notesSlide+xml"/>
  <Override PartName="/ppt/theme/themeOverride40.xml" ContentType="application/vnd.openxmlformats-officedocument.themeOverride+xml"/>
  <Override PartName="/ppt/notesSlides/notesSlide36.xml" ContentType="application/vnd.openxmlformats-officedocument.presentationml.notesSlide+xml"/>
  <Override PartName="/ppt/theme/themeOverride41.xml" ContentType="application/vnd.openxmlformats-officedocument.themeOverride+xml"/>
  <Override PartName="/ppt/notesSlides/notesSlide37.xml" ContentType="application/vnd.openxmlformats-officedocument.presentationml.notesSlide+xml"/>
  <Override PartName="/ppt/theme/themeOverride42.xml" ContentType="application/vnd.openxmlformats-officedocument.themeOverride+xml"/>
  <Override PartName="/ppt/notesSlides/notesSlide38.xml" ContentType="application/vnd.openxmlformats-officedocument.presentationml.notesSlide+xml"/>
  <Override PartName="/ppt/theme/themeOverride43.xml" ContentType="application/vnd.openxmlformats-officedocument.themeOverride+xml"/>
  <Override PartName="/ppt/notesSlides/notesSlide39.xml" ContentType="application/vnd.openxmlformats-officedocument.presentationml.notesSlide+xml"/>
  <Override PartName="/ppt/theme/themeOverride44.xml" ContentType="application/vnd.openxmlformats-officedocument.themeOverride+xml"/>
  <Override PartName="/ppt/notesSlides/notesSlide40.xml" ContentType="application/vnd.openxmlformats-officedocument.presentationml.notesSlide+xml"/>
  <Override PartName="/ppt/theme/themeOverride45.xml" ContentType="application/vnd.openxmlformats-officedocument.themeOverride+xml"/>
  <Override PartName="/ppt/notesSlides/notesSlide41.xml" ContentType="application/vnd.openxmlformats-officedocument.presentationml.notesSlide+xml"/>
  <Override PartName="/ppt/theme/themeOverride46.xml" ContentType="application/vnd.openxmlformats-officedocument.themeOverride+xml"/>
  <Override PartName="/ppt/notesSlides/notesSlide42.xml" ContentType="application/vnd.openxmlformats-officedocument.presentationml.notesSlide+xml"/>
  <Override PartName="/ppt/theme/themeOverride47.xml" ContentType="application/vnd.openxmlformats-officedocument.themeOverride+xml"/>
  <Override PartName="/ppt/notesSlides/notesSlide43.xml" ContentType="application/vnd.openxmlformats-officedocument.presentationml.notesSlide+xml"/>
  <Override PartName="/ppt/theme/themeOverride48.xml" ContentType="application/vnd.openxmlformats-officedocument.themeOverride+xml"/>
  <Override PartName="/ppt/notesSlides/notesSlide44.xml" ContentType="application/vnd.openxmlformats-officedocument.presentationml.notesSlide+xml"/>
  <Override PartName="/ppt/theme/themeOverride49.xml" ContentType="application/vnd.openxmlformats-officedocument.themeOverride+xml"/>
  <Override PartName="/ppt/notesSlides/notesSlide45.xml" ContentType="application/vnd.openxmlformats-officedocument.presentationml.notesSlide+xml"/>
  <Override PartName="/ppt/theme/themeOverride50.xml" ContentType="application/vnd.openxmlformats-officedocument.themeOverride+xml"/>
  <Override PartName="/ppt/notesSlides/notesSlide46.xml" ContentType="application/vnd.openxmlformats-officedocument.presentationml.notesSlide+xml"/>
  <Override PartName="/ppt/theme/themeOverride51.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52.xml" ContentType="application/vnd.openxmlformats-officedocument.themeOverride+xml"/>
  <Override PartName="/ppt/notesSlides/notesSlide51.xml" ContentType="application/vnd.openxmlformats-officedocument.presentationml.notesSlide+xml"/>
  <Override PartName="/ppt/theme/themeOverride53.xml" ContentType="application/vnd.openxmlformats-officedocument.themeOverride+xml"/>
  <Override PartName="/ppt/notesSlides/notesSlide52.xml" ContentType="application/vnd.openxmlformats-officedocument.presentationml.notesSlide+xml"/>
  <Override PartName="/ppt/theme/themeOverride54.xml" ContentType="application/vnd.openxmlformats-officedocument.themeOverride+xml"/>
  <Override PartName="/ppt/notesSlides/notesSlide53.xml" ContentType="application/vnd.openxmlformats-officedocument.presentationml.notesSlide+xml"/>
  <Override PartName="/ppt/theme/themeOverride55.xml" ContentType="application/vnd.openxmlformats-officedocument.themeOverride+xml"/>
  <Override PartName="/ppt/notesSlides/notesSlide54.xml" ContentType="application/vnd.openxmlformats-officedocument.presentationml.notesSlide+xml"/>
  <Override PartName="/ppt/theme/themeOverride56.xml" ContentType="application/vnd.openxmlformats-officedocument.themeOverride+xml"/>
  <Override PartName="/ppt/notesSlides/notesSlide55.xml" ContentType="application/vnd.openxmlformats-officedocument.presentationml.notesSlide+xml"/>
  <Override PartName="/ppt/theme/themeOverride57.xml" ContentType="application/vnd.openxmlformats-officedocument.themeOverride+xml"/>
  <Override PartName="/ppt/notesSlides/notesSlide56.xml" ContentType="application/vnd.openxmlformats-officedocument.presentationml.notesSlide+xml"/>
  <Override PartName="/ppt/theme/themeOverride58.xml" ContentType="application/vnd.openxmlformats-officedocument.themeOverride+xml"/>
  <Override PartName="/ppt/notesSlides/notesSlide57.xml" ContentType="application/vnd.openxmlformats-officedocument.presentationml.notesSlide+xml"/>
  <Override PartName="/ppt/theme/themeOverride59.xml" ContentType="application/vnd.openxmlformats-officedocument.themeOverride+xml"/>
  <Override PartName="/ppt/notesSlides/notesSlide58.xml" ContentType="application/vnd.openxmlformats-officedocument.presentationml.notesSlide+xml"/>
  <Override PartName="/ppt/theme/themeOverride60.xml" ContentType="application/vnd.openxmlformats-officedocument.themeOverride+xml"/>
  <Override PartName="/ppt/notesSlides/notesSlide59.xml" ContentType="application/vnd.openxmlformats-officedocument.presentationml.notesSlide+xml"/>
  <Override PartName="/ppt/theme/themeOverride61.xml" ContentType="application/vnd.openxmlformats-officedocument.themeOverride+xml"/>
  <Override PartName="/ppt/notesSlides/notesSlide60.xml" ContentType="application/vnd.openxmlformats-officedocument.presentationml.notesSlide+xml"/>
  <Override PartName="/ppt/theme/themeOverride62.xml" ContentType="application/vnd.openxmlformats-officedocument.themeOverride+xml"/>
  <Override PartName="/ppt/notesSlides/notesSlide61.xml" ContentType="application/vnd.openxmlformats-officedocument.presentationml.notesSlide+xml"/>
  <Override PartName="/ppt/theme/themeOverride63.xml" ContentType="application/vnd.openxmlformats-officedocument.themeOverride+xml"/>
  <Override PartName="/ppt/notesSlides/notesSlide62.xml" ContentType="application/vnd.openxmlformats-officedocument.presentationml.notesSlide+xml"/>
  <Override PartName="/ppt/theme/themeOverride64.xml" ContentType="application/vnd.openxmlformats-officedocument.themeOverride+xml"/>
  <Override PartName="/ppt/notesSlides/notesSlide63.xml" ContentType="application/vnd.openxmlformats-officedocument.presentationml.notesSlide+xml"/>
  <Override PartName="/ppt/charts/chart10.xml" ContentType="application/vnd.openxmlformats-officedocument.drawingml.chart+xml"/>
  <Override PartName="/ppt/theme/themeOverride65.xml" ContentType="application/vnd.openxmlformats-officedocument.themeOverr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1" r:id="rId2"/>
  </p:sldMasterIdLst>
  <p:notesMasterIdLst>
    <p:notesMasterId r:id="rId76"/>
  </p:notesMasterIdLst>
  <p:handoutMasterIdLst>
    <p:handoutMasterId r:id="rId77"/>
  </p:handoutMasterIdLst>
  <p:sldIdLst>
    <p:sldId id="448" r:id="rId3"/>
    <p:sldId id="449" r:id="rId4"/>
    <p:sldId id="451" r:id="rId5"/>
    <p:sldId id="544" r:id="rId6"/>
    <p:sldId id="450" r:id="rId7"/>
    <p:sldId id="470" r:id="rId8"/>
    <p:sldId id="471" r:id="rId9"/>
    <p:sldId id="452" r:id="rId10"/>
    <p:sldId id="453" r:id="rId11"/>
    <p:sldId id="514" r:id="rId12"/>
    <p:sldId id="476" r:id="rId13"/>
    <p:sldId id="531" r:id="rId14"/>
    <p:sldId id="511" r:id="rId15"/>
    <p:sldId id="515" r:id="rId16"/>
    <p:sldId id="477" r:id="rId17"/>
    <p:sldId id="512" r:id="rId18"/>
    <p:sldId id="516" r:id="rId19"/>
    <p:sldId id="513" r:id="rId20"/>
    <p:sldId id="474" r:id="rId21"/>
    <p:sldId id="475" r:id="rId22"/>
    <p:sldId id="473" r:id="rId23"/>
    <p:sldId id="483" r:id="rId24"/>
    <p:sldId id="482" r:id="rId25"/>
    <p:sldId id="486" r:id="rId26"/>
    <p:sldId id="487" r:id="rId27"/>
    <p:sldId id="500" r:id="rId28"/>
    <p:sldId id="481" r:id="rId29"/>
    <p:sldId id="503" r:id="rId30"/>
    <p:sldId id="484" r:id="rId31"/>
    <p:sldId id="485" r:id="rId32"/>
    <p:sldId id="542" r:id="rId33"/>
    <p:sldId id="533" r:id="rId34"/>
    <p:sldId id="534" r:id="rId35"/>
    <p:sldId id="535" r:id="rId36"/>
    <p:sldId id="536" r:id="rId37"/>
    <p:sldId id="537" r:id="rId38"/>
    <p:sldId id="538" r:id="rId39"/>
    <p:sldId id="520" r:id="rId40"/>
    <p:sldId id="529" r:id="rId41"/>
    <p:sldId id="522" r:id="rId42"/>
    <p:sldId id="523" r:id="rId43"/>
    <p:sldId id="524" r:id="rId44"/>
    <p:sldId id="525" r:id="rId45"/>
    <p:sldId id="526" r:id="rId46"/>
    <p:sldId id="527" r:id="rId47"/>
    <p:sldId id="528" r:id="rId48"/>
    <p:sldId id="530" r:id="rId49"/>
    <p:sldId id="501" r:id="rId50"/>
    <p:sldId id="539" r:id="rId51"/>
    <p:sldId id="540" r:id="rId52"/>
    <p:sldId id="541" r:id="rId53"/>
    <p:sldId id="469" r:id="rId54"/>
    <p:sldId id="517" r:id="rId55"/>
    <p:sldId id="518" r:id="rId56"/>
    <p:sldId id="519" r:id="rId57"/>
    <p:sldId id="532" r:id="rId58"/>
    <p:sldId id="504" r:id="rId59"/>
    <p:sldId id="505" r:id="rId60"/>
    <p:sldId id="506" r:id="rId61"/>
    <p:sldId id="507" r:id="rId62"/>
    <p:sldId id="508" r:id="rId63"/>
    <p:sldId id="509" r:id="rId64"/>
    <p:sldId id="510" r:id="rId65"/>
    <p:sldId id="480" r:id="rId66"/>
    <p:sldId id="502" r:id="rId67"/>
    <p:sldId id="551" r:id="rId68"/>
    <p:sldId id="543" r:id="rId69"/>
    <p:sldId id="545" r:id="rId70"/>
    <p:sldId id="546" r:id="rId71"/>
    <p:sldId id="547" r:id="rId72"/>
    <p:sldId id="548" r:id="rId73"/>
    <p:sldId id="549" r:id="rId74"/>
    <p:sldId id="550" r:id="rId75"/>
  </p:sldIdLst>
  <p:sldSz cx="9144000" cy="6858000" type="screen4x3"/>
  <p:notesSz cx="68834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737373"/>
    <a:srgbClr val="8368A4"/>
    <a:srgbClr val="FFFFFF"/>
    <a:srgbClr val="004620"/>
    <a:srgbClr val="009242"/>
    <a:srgbClr val="00863D"/>
    <a:srgbClr val="008E40"/>
    <a:srgbClr val="009644"/>
    <a:srgbClr val="0A6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3" autoAdjust="0"/>
    <p:restoredTop sz="84298" autoAdjust="0"/>
  </p:normalViewPr>
  <p:slideViewPr>
    <p:cSldViewPr>
      <p:cViewPr>
        <p:scale>
          <a:sx n="74" d="100"/>
          <a:sy n="74" d="100"/>
        </p:scale>
        <p:origin x="-1200" y="-344"/>
      </p:cViewPr>
      <p:guideLst>
        <p:guide orient="horz" pos="2160"/>
        <p:guide pos="2880"/>
      </p:guideLst>
    </p:cSldViewPr>
  </p:slideViewPr>
  <p:outlineViewPr>
    <p:cViewPr>
      <p:scale>
        <a:sx n="33" d="100"/>
        <a:sy n="33" d="100"/>
      </p:scale>
      <p:origin x="0" y="2131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1" d="100"/>
          <a:sy n="111" d="100"/>
        </p:scale>
        <p:origin x="-4216" y="-120"/>
      </p:cViewPr>
      <p:guideLst>
        <p:guide orient="horz" pos="2911"/>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dc2fs\work\PIAAC\_MAIN%20STUDY\Jack's%20Press%20Presentation\bargraphs_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c2fs\Home\TWerwath\Current%20Work\focus%20on%20levels%202%20and%203%20graphs%20li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2fs\Home\TWerwath\Current%20Work\low%20skilled%20adults%20graphs%20li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2fs\Home\TWerwath\Current%20Work\focus%20on%20levels%202%20and%203%20graphs%20l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2fs\home\klanderos\PIAAC\Low%20Skilled%20Adults%20presentation\Graphs\focus%20on%20low%20skills%20graphs%20li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2fs\home\klanderos\PIAAC\Low%20Skilled%20Adults%20presentation\Graphs\focus%20on%20low%20skills%20graphs%20lit.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c2fs\home\klanderos\PIAAC\Low%20Skilled%20Adults%20presentation\Graphs\Race%20ethnicity%20by%20literac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c2fs\Home\TWerwath\Current%20Work\focus%20on%20levels%202%20and%203%20graphs%20li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c2fs\home\klanderos\PIAAC\Low%20Skilled%20Adults%20presentation\Graphs\focus%20on%20low%20skills%20graphs%20lit.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c2fs\home\klanderos\PIAAC\Low%20Skilled%20Adults%20presentation\Graphs\focus%20on%20low%20skills%20graphs%20li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ln>
              <a:solidFill>
                <a:sysClr val="windowText" lastClr="000000"/>
              </a:solidFill>
            </a:ln>
          </c:spPr>
          <c:invertIfNegative val="0"/>
          <c:dPt>
            <c:idx val="0"/>
            <c:invertIfNegative val="0"/>
            <c:bubble3D val="0"/>
            <c:spPr>
              <a:solidFill>
                <a:srgbClr val="1F497D"/>
              </a:solidFill>
              <a:ln>
                <a:solidFill>
                  <a:sysClr val="windowText" lastClr="000000"/>
                </a:solidFill>
              </a:ln>
            </c:spPr>
          </c:dPt>
          <c:dPt>
            <c:idx val="1"/>
            <c:invertIfNegative val="0"/>
            <c:bubble3D val="0"/>
            <c:spPr>
              <a:solidFill>
                <a:srgbClr val="1F497D">
                  <a:lumMod val="60000"/>
                  <a:lumOff val="40000"/>
                </a:srgbClr>
              </a:solidFill>
              <a:ln>
                <a:solidFill>
                  <a:sysClr val="windowText" lastClr="000000"/>
                </a:solidFill>
              </a:ln>
            </c:spPr>
          </c:dPt>
          <c:dPt>
            <c:idx val="2"/>
            <c:invertIfNegative val="0"/>
            <c:bubble3D val="0"/>
            <c:spPr>
              <a:solidFill>
                <a:srgbClr val="1F497D">
                  <a:lumMod val="40000"/>
                  <a:lumOff val="60000"/>
                </a:srgbClr>
              </a:solidFill>
              <a:ln>
                <a:solidFill>
                  <a:sysClr val="windowText" lastClr="000000"/>
                </a:solidFill>
              </a:ln>
            </c:spPr>
          </c:dPt>
          <c:dPt>
            <c:idx val="3"/>
            <c:invertIfNegative val="0"/>
            <c:bubble3D val="0"/>
            <c:spPr>
              <a:solidFill>
                <a:srgbClr val="1F497D">
                  <a:lumMod val="20000"/>
                  <a:lumOff val="80000"/>
                </a:srgbClr>
              </a:solidFill>
              <a:ln>
                <a:solidFill>
                  <a:sysClr val="windowText" lastClr="000000"/>
                </a:solidFill>
              </a:ln>
            </c:spPr>
          </c:dPt>
          <c:dPt>
            <c:idx val="4"/>
            <c:invertIfNegative val="0"/>
            <c:bubble3D val="0"/>
            <c:spPr>
              <a:solidFill>
                <a:sysClr val="window" lastClr="FFFFFF"/>
              </a:solidFill>
              <a:ln>
                <a:solidFill>
                  <a:sysClr val="windowText" lastClr="000000"/>
                </a:solidFill>
              </a:ln>
            </c:spPr>
          </c:dPt>
          <c:dPt>
            <c:idx val="6"/>
            <c:invertIfNegative val="0"/>
            <c:bubble3D val="0"/>
            <c:spPr>
              <a:solidFill>
                <a:srgbClr val="1F497D"/>
              </a:solidFill>
              <a:ln>
                <a:solidFill>
                  <a:sysClr val="windowText" lastClr="000000"/>
                </a:solidFill>
              </a:ln>
            </c:spPr>
          </c:dPt>
          <c:dPt>
            <c:idx val="7"/>
            <c:invertIfNegative val="0"/>
            <c:bubble3D val="0"/>
            <c:spPr>
              <a:solidFill>
                <a:srgbClr val="1F497D">
                  <a:lumMod val="60000"/>
                  <a:lumOff val="40000"/>
                </a:srgbClr>
              </a:solidFill>
              <a:ln>
                <a:solidFill>
                  <a:sysClr val="windowText" lastClr="000000"/>
                </a:solidFill>
              </a:ln>
            </c:spPr>
          </c:dPt>
          <c:dPt>
            <c:idx val="8"/>
            <c:invertIfNegative val="0"/>
            <c:bubble3D val="0"/>
            <c:spPr>
              <a:solidFill>
                <a:srgbClr val="1F497D">
                  <a:lumMod val="40000"/>
                  <a:lumOff val="60000"/>
                </a:srgbClr>
              </a:solidFill>
              <a:ln>
                <a:solidFill>
                  <a:sysClr val="windowText" lastClr="000000"/>
                </a:solidFill>
              </a:ln>
            </c:spPr>
          </c:dPt>
          <c:dPt>
            <c:idx val="9"/>
            <c:invertIfNegative val="0"/>
            <c:bubble3D val="0"/>
            <c:spPr>
              <a:solidFill>
                <a:srgbClr val="1F497D">
                  <a:lumMod val="20000"/>
                  <a:lumOff val="80000"/>
                </a:srgbClr>
              </a:solidFill>
              <a:ln>
                <a:solidFill>
                  <a:sysClr val="windowText" lastClr="000000"/>
                </a:solidFill>
              </a:ln>
            </c:spPr>
          </c:dPt>
          <c:dPt>
            <c:idx val="10"/>
            <c:invertIfNegative val="0"/>
            <c:bubble3D val="0"/>
            <c:spPr>
              <a:solidFill>
                <a:sysClr val="window" lastClr="FFFFFF"/>
              </a:solidFill>
              <a:ln>
                <a:solidFill>
                  <a:sysClr val="windowText" lastClr="000000"/>
                </a:solidFill>
              </a:ln>
            </c:spPr>
          </c:dPt>
          <c:dLbls>
            <c:dLbl>
              <c:idx val="3"/>
              <c:layout/>
              <c:tx>
                <c:rich>
                  <a:bodyPr/>
                  <a:lstStyle/>
                  <a:p>
                    <a:r>
                      <a:rPr lang="en-US" smtClean="0"/>
                      <a:t>262*</a:t>
                    </a:r>
                    <a:endParaRPr lang="en-US"/>
                  </a:p>
                </c:rich>
              </c:tx>
              <c:showLegendKey val="0"/>
              <c:showVal val="1"/>
              <c:showCatName val="0"/>
              <c:showSerName val="0"/>
              <c:showPercent val="0"/>
              <c:showBubbleSize val="0"/>
            </c:dLbl>
            <c:dLbl>
              <c:idx val="4"/>
              <c:layout/>
              <c:tx>
                <c:rich>
                  <a:bodyPr/>
                  <a:lstStyle/>
                  <a:p>
                    <a:r>
                      <a:rPr lang="en-US" smtClean="0"/>
                      <a:t>230*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multiLvlStrRef>
              <c:f>Lit_EdLevel!$A$1:$B$12</c:f>
              <c:multiLvlStrCache>
                <c:ptCount val="11"/>
                <c:lvl>
                  <c:pt idx="0">
                    <c:v>Graduate or professional degree</c:v>
                  </c:pt>
                  <c:pt idx="1">
                    <c:v>Bachelor's degree</c:v>
                  </c:pt>
                  <c:pt idx="2">
                    <c:v>Associate's degree</c:v>
                  </c:pt>
                  <c:pt idx="3">
                    <c:v>High school credential</c:v>
                  </c:pt>
                  <c:pt idx="4">
                    <c:v>Below high school</c:v>
                  </c:pt>
                  <c:pt idx="6">
                    <c:v>Graduate or professional degree</c:v>
                  </c:pt>
                  <c:pt idx="7">
                    <c:v>Bachelor's degree</c:v>
                  </c:pt>
                  <c:pt idx="8">
                    <c:v>Associate's degree</c:v>
                  </c:pt>
                  <c:pt idx="9">
                    <c:v>High school credential</c:v>
                  </c:pt>
                  <c:pt idx="10">
                    <c:v>Below high school</c:v>
                  </c:pt>
                </c:lvl>
                <c:lvl>
                  <c:pt idx="0">
                    <c:v>United States</c:v>
                  </c:pt>
                  <c:pt idx="6">
                    <c:v>PIAAC international average</c:v>
                  </c:pt>
                </c:lvl>
              </c:multiLvlStrCache>
            </c:multiLvlStrRef>
          </c:cat>
          <c:val>
            <c:numRef>
              <c:f>Lit_EdLevel!$C$1:$C$12</c:f>
              <c:numCache>
                <c:formatCode>#,##0</c:formatCode>
                <c:ptCount val="12"/>
                <c:pt idx="0">
                  <c:v>309.5923594780135</c:v>
                </c:pt>
                <c:pt idx="1">
                  <c:v>297.9056347887175</c:v>
                </c:pt>
                <c:pt idx="2">
                  <c:v>283.3021020075996</c:v>
                </c:pt>
                <c:pt idx="3">
                  <c:v>261.7127931293263</c:v>
                </c:pt>
                <c:pt idx="4">
                  <c:v>230.2543841932219</c:v>
                </c:pt>
                <c:pt idx="6">
                  <c:v>306.778380265157</c:v>
                </c:pt>
                <c:pt idx="7">
                  <c:v>297.639268225684</c:v>
                </c:pt>
                <c:pt idx="8">
                  <c:v>285.3737896543131</c:v>
                </c:pt>
                <c:pt idx="9">
                  <c:v>271.3998012541561</c:v>
                </c:pt>
                <c:pt idx="10">
                  <c:v>246.0182157375509</c:v>
                </c:pt>
              </c:numCache>
            </c:numRef>
          </c:val>
        </c:ser>
        <c:dLbls>
          <c:showLegendKey val="0"/>
          <c:showVal val="0"/>
          <c:showCatName val="0"/>
          <c:showSerName val="0"/>
          <c:showPercent val="0"/>
          <c:showBubbleSize val="0"/>
        </c:dLbls>
        <c:gapWidth val="0"/>
        <c:axId val="2126242104"/>
        <c:axId val="2126245048"/>
      </c:barChart>
      <c:catAx>
        <c:axId val="2126242104"/>
        <c:scaling>
          <c:orientation val="maxMin"/>
        </c:scaling>
        <c:delete val="0"/>
        <c:axPos val="l"/>
        <c:numFmt formatCode="General" sourceLinked="1"/>
        <c:majorTickMark val="out"/>
        <c:minorTickMark val="none"/>
        <c:tickLblPos val="nextTo"/>
        <c:crossAx val="2126245048"/>
        <c:crosses val="autoZero"/>
        <c:auto val="1"/>
        <c:lblAlgn val="ctr"/>
        <c:lblOffset val="100"/>
        <c:noMultiLvlLbl val="0"/>
      </c:catAx>
      <c:valAx>
        <c:axId val="2126245048"/>
        <c:scaling>
          <c:orientation val="minMax"/>
          <c:min val="0.0"/>
        </c:scaling>
        <c:delete val="0"/>
        <c:axPos val="b"/>
        <c:numFmt formatCode="#,##0" sourceLinked="1"/>
        <c:majorTickMark val="out"/>
        <c:minorTickMark val="none"/>
        <c:tickLblPos val="nextTo"/>
        <c:crossAx val="2126242104"/>
        <c:crosses val="max"/>
        <c:crossBetween val="between"/>
      </c:valAx>
    </c:plotArea>
    <c:plotVisOnly val="1"/>
    <c:dispBlanksAs val="gap"/>
    <c:showDLblsOverMax val="0"/>
  </c:chart>
  <c:txPr>
    <a:bodyPr/>
    <a:lstStyle/>
    <a:p>
      <a:pPr>
        <a:defRPr sz="16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Below Level 1</c:v>
          </c:tx>
          <c:spPr>
            <a:solidFill>
              <a:schemeClr val="accent1">
                <a:lumMod val="50000"/>
              </a:schemeClr>
            </a:solidFill>
          </c:spPr>
          <c:invertIfNegative val="0"/>
          <c:cat>
            <c:strRef>
              <c:f>Sheet1!$C$6:$C$13</c:f>
              <c:strCache>
                <c:ptCount val="8"/>
                <c:pt idx="0">
                  <c:v>Employed full-time (52%)</c:v>
                </c:pt>
                <c:pt idx="1">
                  <c:v>Employed part-time (12%)</c:v>
                </c:pt>
                <c:pt idx="2">
                  <c:v>Unemployed (8%)</c:v>
                </c:pt>
                <c:pt idx="3">
                  <c:v>In school (10%)</c:v>
                </c:pt>
                <c:pt idx="4">
                  <c:v>Retired (4%)</c:v>
                </c:pt>
                <c:pt idx="5">
                  <c:v>Permanently disabled (5%)</c:v>
                </c:pt>
                <c:pt idx="6">
                  <c:v>Looking after family (6%)</c:v>
                </c:pt>
                <c:pt idx="7">
                  <c:v>Other (3%)</c:v>
                </c:pt>
              </c:strCache>
            </c:strRef>
          </c:cat>
          <c:val>
            <c:numRef>
              <c:f>Sheet1!$E$6:$E$13</c:f>
              <c:numCache>
                <c:formatCode>General</c:formatCode>
                <c:ptCount val="8"/>
                <c:pt idx="0">
                  <c:v>4.0</c:v>
                </c:pt>
                <c:pt idx="1">
                  <c:v>4.0</c:v>
                </c:pt>
                <c:pt idx="2">
                  <c:v>5.0</c:v>
                </c:pt>
                <c:pt idx="3">
                  <c:v>2.0</c:v>
                </c:pt>
                <c:pt idx="4">
                  <c:v>3.0</c:v>
                </c:pt>
                <c:pt idx="5">
                  <c:v>14.0</c:v>
                </c:pt>
                <c:pt idx="6">
                  <c:v>3.0</c:v>
                </c:pt>
                <c:pt idx="7">
                  <c:v>5.0</c:v>
                </c:pt>
              </c:numCache>
            </c:numRef>
          </c:val>
        </c:ser>
        <c:ser>
          <c:idx val="1"/>
          <c:order val="1"/>
          <c:tx>
            <c:v>Level 1</c:v>
          </c:tx>
          <c:spPr>
            <a:solidFill>
              <a:schemeClr val="accent1"/>
            </a:solidFill>
            <a:ln w="9525" cap="flat" cmpd="sng" algn="ctr">
              <a:noFill/>
              <a:prstDash val="solid"/>
            </a:ln>
            <a:effectLst>
              <a:outerShdw blurRad="40000" dist="20000" dir="5400000" rotWithShape="0">
                <a:srgbClr val="000000">
                  <a:alpha val="38000"/>
                </a:srgbClr>
              </a:outerShdw>
            </a:effectLst>
          </c:spPr>
          <c:invertIfNegative val="0"/>
          <c:cat>
            <c:strRef>
              <c:f>Sheet1!$C$6:$C$13</c:f>
              <c:strCache>
                <c:ptCount val="8"/>
                <c:pt idx="0">
                  <c:v>Employed full-time (52%)</c:v>
                </c:pt>
                <c:pt idx="1">
                  <c:v>Employed part-time (12%)</c:v>
                </c:pt>
                <c:pt idx="2">
                  <c:v>Unemployed (8%)</c:v>
                </c:pt>
                <c:pt idx="3">
                  <c:v>In school (10%)</c:v>
                </c:pt>
                <c:pt idx="4">
                  <c:v>Retired (4%)</c:v>
                </c:pt>
                <c:pt idx="5">
                  <c:v>Permanently disabled (5%)</c:v>
                </c:pt>
                <c:pt idx="6">
                  <c:v>Looking after family (6%)</c:v>
                </c:pt>
                <c:pt idx="7">
                  <c:v>Other (3%)</c:v>
                </c:pt>
              </c:strCache>
            </c:strRef>
          </c:cat>
          <c:val>
            <c:numRef>
              <c:f>Sheet1!$F$6:$F$13</c:f>
              <c:numCache>
                <c:formatCode>General</c:formatCode>
                <c:ptCount val="8"/>
                <c:pt idx="0">
                  <c:v>12.0</c:v>
                </c:pt>
                <c:pt idx="1">
                  <c:v>15.0</c:v>
                </c:pt>
                <c:pt idx="2">
                  <c:v>24.0</c:v>
                </c:pt>
                <c:pt idx="3">
                  <c:v>10.0</c:v>
                </c:pt>
                <c:pt idx="4">
                  <c:v>16.0</c:v>
                </c:pt>
                <c:pt idx="5">
                  <c:v>29.0</c:v>
                </c:pt>
                <c:pt idx="6">
                  <c:v>14.0</c:v>
                </c:pt>
                <c:pt idx="7">
                  <c:v>12.0</c:v>
                </c:pt>
              </c:numCache>
            </c:numRef>
          </c:val>
        </c:ser>
        <c:ser>
          <c:idx val="2"/>
          <c:order val="2"/>
          <c:tx>
            <c:v>Level 2</c:v>
          </c:tx>
          <c:spPr>
            <a:solidFill>
              <a:schemeClr val="accent1">
                <a:lumMod val="40000"/>
                <a:lumOff val="60000"/>
              </a:schemeClr>
            </a:solidFill>
          </c:spPr>
          <c:invertIfNegative val="0"/>
          <c:val>
            <c:numRef>
              <c:f>Sheet1!$G$6:$G$13</c:f>
              <c:numCache>
                <c:formatCode>General</c:formatCode>
                <c:ptCount val="8"/>
                <c:pt idx="0">
                  <c:v>31.0</c:v>
                </c:pt>
                <c:pt idx="1">
                  <c:v>36.0</c:v>
                </c:pt>
                <c:pt idx="2">
                  <c:v>41.0</c:v>
                </c:pt>
                <c:pt idx="3">
                  <c:v>35.0</c:v>
                </c:pt>
                <c:pt idx="4">
                  <c:v>36.0</c:v>
                </c:pt>
                <c:pt idx="5">
                  <c:v>40.0</c:v>
                </c:pt>
                <c:pt idx="6">
                  <c:v>38.0</c:v>
                </c:pt>
                <c:pt idx="7">
                  <c:v>35.0</c:v>
                </c:pt>
              </c:numCache>
            </c:numRef>
          </c:val>
        </c:ser>
        <c:dLbls>
          <c:showLegendKey val="0"/>
          <c:showVal val="0"/>
          <c:showCatName val="0"/>
          <c:showSerName val="0"/>
          <c:showPercent val="0"/>
          <c:showBubbleSize val="0"/>
        </c:dLbls>
        <c:gapWidth val="150"/>
        <c:axId val="2133922280"/>
        <c:axId val="2133919384"/>
      </c:barChart>
      <c:catAx>
        <c:axId val="2133922280"/>
        <c:scaling>
          <c:orientation val="minMax"/>
        </c:scaling>
        <c:delete val="0"/>
        <c:axPos val="b"/>
        <c:numFmt formatCode="General" sourceLinked="1"/>
        <c:majorTickMark val="out"/>
        <c:minorTickMark val="none"/>
        <c:tickLblPos val="nextTo"/>
        <c:txPr>
          <a:bodyPr/>
          <a:lstStyle/>
          <a:p>
            <a:pPr>
              <a:defRPr sz="1400"/>
            </a:pPr>
            <a:endParaRPr lang="en-US"/>
          </a:p>
        </c:txPr>
        <c:crossAx val="2133919384"/>
        <c:crosses val="autoZero"/>
        <c:auto val="1"/>
        <c:lblAlgn val="ctr"/>
        <c:lblOffset val="100"/>
        <c:noMultiLvlLbl val="0"/>
      </c:catAx>
      <c:valAx>
        <c:axId val="2133919384"/>
        <c:scaling>
          <c:orientation val="minMax"/>
        </c:scaling>
        <c:delete val="0"/>
        <c:axPos val="l"/>
        <c:majorGridlines/>
        <c:title>
          <c:tx>
            <c:rich>
              <a:bodyPr rot="-5400000" vert="horz"/>
              <a:lstStyle/>
              <a:p>
                <a:pPr>
                  <a:defRPr sz="1600"/>
                </a:pPr>
                <a:r>
                  <a:rPr lang="en-US" sz="1600"/>
                  <a:t>Percentage of population</a:t>
                </a:r>
              </a:p>
            </c:rich>
          </c:tx>
          <c:layout/>
          <c:overlay val="0"/>
        </c:title>
        <c:numFmt formatCode="General" sourceLinked="1"/>
        <c:majorTickMark val="out"/>
        <c:minorTickMark val="none"/>
        <c:tickLblPos val="nextTo"/>
        <c:crossAx val="2133922280"/>
        <c:crosses val="autoZero"/>
        <c:crossBetween val="between"/>
      </c:valAx>
    </c:plotArea>
    <c:legend>
      <c:legendPos val="b"/>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Below Level 1</c:v>
          </c:tx>
          <c:spPr>
            <a:solidFill>
              <a:schemeClr val="accent1">
                <a:lumMod val="75000"/>
              </a:schemeClr>
            </a:solidFill>
          </c:spPr>
          <c:invertIfNegative val="0"/>
          <c:cat>
            <c:strRef>
              <c:f>'Sheet1 (4)'!$C$6:$C$10</c:f>
              <c:strCache>
                <c:ptCount val="5"/>
                <c:pt idx="0">
                  <c:v>Grad or prof. degree (10%)</c:v>
                </c:pt>
                <c:pt idx="1">
                  <c:v>Bachelor’s degree (16%)</c:v>
                </c:pt>
                <c:pt idx="2">
                  <c:v>Associate’s degree (9%)</c:v>
                </c:pt>
                <c:pt idx="3">
                  <c:v>High school credential (50%)</c:v>
                </c:pt>
                <c:pt idx="4">
                  <c:v>Below high school (15%)</c:v>
                </c:pt>
              </c:strCache>
            </c:strRef>
          </c:cat>
          <c:val>
            <c:numRef>
              <c:f>'Sheet1 (4)'!$D$6:$D$10</c:f>
              <c:numCache>
                <c:formatCode>General</c:formatCode>
                <c:ptCount val="5"/>
                <c:pt idx="0">
                  <c:v>0.0</c:v>
                </c:pt>
                <c:pt idx="1">
                  <c:v>1.0</c:v>
                </c:pt>
                <c:pt idx="2">
                  <c:v>1.0</c:v>
                </c:pt>
                <c:pt idx="3">
                  <c:v>3.0</c:v>
                </c:pt>
                <c:pt idx="4">
                  <c:v>15.0</c:v>
                </c:pt>
              </c:numCache>
            </c:numRef>
          </c:val>
        </c:ser>
        <c:ser>
          <c:idx val="1"/>
          <c:order val="1"/>
          <c:tx>
            <c:v>Level 1</c:v>
          </c:tx>
          <c:spPr>
            <a:solidFill>
              <a:schemeClr val="accent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cat>
            <c:strRef>
              <c:f>'Sheet1 (4)'!$C$6:$C$10</c:f>
              <c:strCache>
                <c:ptCount val="5"/>
                <c:pt idx="0">
                  <c:v>Grad or prof. degree (10%)</c:v>
                </c:pt>
                <c:pt idx="1">
                  <c:v>Bachelor’s degree (16%)</c:v>
                </c:pt>
                <c:pt idx="2">
                  <c:v>Associate’s degree (9%)</c:v>
                </c:pt>
                <c:pt idx="3">
                  <c:v>High school credential (50%)</c:v>
                </c:pt>
                <c:pt idx="4">
                  <c:v>Below high school (15%)</c:v>
                </c:pt>
              </c:strCache>
            </c:strRef>
          </c:cat>
          <c:val>
            <c:numRef>
              <c:f>'Sheet1 (4)'!$E$6:$E$10</c:f>
              <c:numCache>
                <c:formatCode>General</c:formatCode>
                <c:ptCount val="5"/>
                <c:pt idx="0">
                  <c:v>2.0</c:v>
                </c:pt>
                <c:pt idx="1">
                  <c:v>4.0</c:v>
                </c:pt>
                <c:pt idx="2">
                  <c:v>6.0</c:v>
                </c:pt>
                <c:pt idx="3">
                  <c:v>17.0</c:v>
                </c:pt>
                <c:pt idx="4">
                  <c:v>31.0</c:v>
                </c:pt>
              </c:numCache>
            </c:numRef>
          </c:val>
        </c:ser>
        <c:ser>
          <c:idx val="2"/>
          <c:order val="2"/>
          <c:tx>
            <c:v>Level 2</c:v>
          </c:tx>
          <c:spPr>
            <a:solidFill>
              <a:schemeClr val="accent1">
                <a:lumMod val="40000"/>
                <a:lumOff val="60000"/>
              </a:schemeClr>
            </a:solidFill>
          </c:spPr>
          <c:invertIfNegative val="0"/>
          <c:val>
            <c:numRef>
              <c:f>'Sheet1 (4)'!$F$6:$F$10</c:f>
              <c:numCache>
                <c:formatCode>General</c:formatCode>
                <c:ptCount val="5"/>
                <c:pt idx="0">
                  <c:v>15.0</c:v>
                </c:pt>
                <c:pt idx="1">
                  <c:v>22.0</c:v>
                </c:pt>
                <c:pt idx="2">
                  <c:v>34.0</c:v>
                </c:pt>
                <c:pt idx="3">
                  <c:v>41.0</c:v>
                </c:pt>
                <c:pt idx="4">
                  <c:v>37.0</c:v>
                </c:pt>
              </c:numCache>
            </c:numRef>
          </c:val>
        </c:ser>
        <c:dLbls>
          <c:showLegendKey val="0"/>
          <c:showVal val="0"/>
          <c:showCatName val="0"/>
          <c:showSerName val="0"/>
          <c:showPercent val="0"/>
          <c:showBubbleSize val="0"/>
        </c:dLbls>
        <c:gapWidth val="150"/>
        <c:axId val="2129327000"/>
        <c:axId val="2129329880"/>
      </c:barChart>
      <c:catAx>
        <c:axId val="2129327000"/>
        <c:scaling>
          <c:orientation val="minMax"/>
        </c:scaling>
        <c:delete val="0"/>
        <c:axPos val="b"/>
        <c:numFmt formatCode="General" sourceLinked="1"/>
        <c:majorTickMark val="out"/>
        <c:minorTickMark val="none"/>
        <c:tickLblPos val="nextTo"/>
        <c:txPr>
          <a:bodyPr/>
          <a:lstStyle/>
          <a:p>
            <a:pPr>
              <a:defRPr sz="1400"/>
            </a:pPr>
            <a:endParaRPr lang="en-US"/>
          </a:p>
        </c:txPr>
        <c:crossAx val="2129329880"/>
        <c:crosses val="autoZero"/>
        <c:auto val="1"/>
        <c:lblAlgn val="ctr"/>
        <c:lblOffset val="100"/>
        <c:noMultiLvlLbl val="0"/>
      </c:catAx>
      <c:valAx>
        <c:axId val="2129329880"/>
        <c:scaling>
          <c:orientation val="minMax"/>
        </c:scaling>
        <c:delete val="0"/>
        <c:axPos val="l"/>
        <c:majorGridlines/>
        <c:title>
          <c:tx>
            <c:rich>
              <a:bodyPr rot="-5400000" vert="horz"/>
              <a:lstStyle/>
              <a:p>
                <a:pPr>
                  <a:defRPr sz="1600"/>
                </a:pPr>
                <a:r>
                  <a:rPr lang="en-US" sz="1600"/>
                  <a:t>Percentage of population</a:t>
                </a:r>
              </a:p>
            </c:rich>
          </c:tx>
          <c:layout>
            <c:manualLayout>
              <c:xMode val="edge"/>
              <c:yMode val="edge"/>
              <c:x val="0.00825082508250825"/>
              <c:y val="0.0870326420465047"/>
            </c:manualLayout>
          </c:layout>
          <c:overlay val="0"/>
        </c:title>
        <c:numFmt formatCode="General" sourceLinked="1"/>
        <c:majorTickMark val="out"/>
        <c:minorTickMark val="none"/>
        <c:tickLblPos val="nextTo"/>
        <c:crossAx val="2129327000"/>
        <c:crosses val="autoZero"/>
        <c:crossBetween val="between"/>
      </c:valAx>
    </c:plotArea>
    <c:legend>
      <c:legendPos val="b"/>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Below Level 1</c:v>
          </c:tx>
          <c:spPr>
            <a:solidFill>
              <a:schemeClr val="accent1">
                <a:lumMod val="75000"/>
              </a:schemeClr>
            </a:solidFill>
          </c:spPr>
          <c:invertIfNegative val="0"/>
          <c:cat>
            <c:strRef>
              <c:f>'Sheet1 (2)'!$C$6:$C$10</c:f>
              <c:strCache>
                <c:ptCount val="5"/>
                <c:pt idx="0">
                  <c:v>16-24 (18%)</c:v>
                </c:pt>
                <c:pt idx="1">
                  <c:v>25-34 (20%)</c:v>
                </c:pt>
                <c:pt idx="2">
                  <c:v>35-44 (20%)</c:v>
                </c:pt>
                <c:pt idx="3">
                  <c:v>45-54 (22%)</c:v>
                </c:pt>
                <c:pt idx="4">
                  <c:v>55-65 (19%)</c:v>
                </c:pt>
              </c:strCache>
            </c:strRef>
          </c:cat>
          <c:val>
            <c:numRef>
              <c:f>'Sheet1 (2)'!$E$6:$E$10</c:f>
              <c:numCache>
                <c:formatCode>General</c:formatCode>
                <c:ptCount val="5"/>
                <c:pt idx="0">
                  <c:v>2.0</c:v>
                </c:pt>
                <c:pt idx="1">
                  <c:v>4.0</c:v>
                </c:pt>
                <c:pt idx="2">
                  <c:v>3.0</c:v>
                </c:pt>
                <c:pt idx="3">
                  <c:v>6.0</c:v>
                </c:pt>
                <c:pt idx="4">
                  <c:v>5.0</c:v>
                </c:pt>
              </c:numCache>
            </c:numRef>
          </c:val>
        </c:ser>
        <c:ser>
          <c:idx val="1"/>
          <c:order val="1"/>
          <c:tx>
            <c:v>Level 1</c:v>
          </c:tx>
          <c:spPr>
            <a:solidFill>
              <a:schemeClr val="accent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cat>
            <c:strRef>
              <c:f>'Sheet1 (2)'!$C$6:$C$10</c:f>
              <c:strCache>
                <c:ptCount val="5"/>
                <c:pt idx="0">
                  <c:v>16-24 (18%)</c:v>
                </c:pt>
                <c:pt idx="1">
                  <c:v>25-34 (20%)</c:v>
                </c:pt>
                <c:pt idx="2">
                  <c:v>35-44 (20%)</c:v>
                </c:pt>
                <c:pt idx="3">
                  <c:v>45-54 (22%)</c:v>
                </c:pt>
                <c:pt idx="4">
                  <c:v>55-65 (19%)</c:v>
                </c:pt>
              </c:strCache>
            </c:strRef>
          </c:cat>
          <c:val>
            <c:numRef>
              <c:f>'Sheet1 (2)'!$F$6:$F$10</c:f>
              <c:numCache>
                <c:formatCode>General</c:formatCode>
                <c:ptCount val="5"/>
                <c:pt idx="0">
                  <c:v>12.0</c:v>
                </c:pt>
                <c:pt idx="1">
                  <c:v>12.0</c:v>
                </c:pt>
                <c:pt idx="2">
                  <c:v>14.0</c:v>
                </c:pt>
                <c:pt idx="3">
                  <c:v>14.0</c:v>
                </c:pt>
                <c:pt idx="4">
                  <c:v>16.0</c:v>
                </c:pt>
              </c:numCache>
            </c:numRef>
          </c:val>
        </c:ser>
        <c:ser>
          <c:idx val="2"/>
          <c:order val="2"/>
          <c:tx>
            <c:v>Level 2</c:v>
          </c:tx>
          <c:spPr>
            <a:solidFill>
              <a:schemeClr val="accent1">
                <a:lumMod val="40000"/>
                <a:lumOff val="60000"/>
              </a:schemeClr>
            </a:solidFill>
          </c:spPr>
          <c:invertIfNegative val="0"/>
          <c:val>
            <c:numRef>
              <c:f>'Sheet1 (2)'!$G$6:$G$10</c:f>
              <c:numCache>
                <c:formatCode>General</c:formatCode>
                <c:ptCount val="5"/>
                <c:pt idx="0">
                  <c:v>37.0</c:v>
                </c:pt>
                <c:pt idx="1">
                  <c:v>30.0</c:v>
                </c:pt>
                <c:pt idx="2">
                  <c:v>31.0</c:v>
                </c:pt>
                <c:pt idx="3">
                  <c:v>32.0</c:v>
                </c:pt>
                <c:pt idx="4">
                  <c:v>34.0</c:v>
                </c:pt>
              </c:numCache>
            </c:numRef>
          </c:val>
        </c:ser>
        <c:dLbls>
          <c:showLegendKey val="0"/>
          <c:showVal val="0"/>
          <c:showCatName val="0"/>
          <c:showSerName val="0"/>
          <c:showPercent val="0"/>
          <c:showBubbleSize val="0"/>
        </c:dLbls>
        <c:gapWidth val="150"/>
        <c:axId val="2129388424"/>
        <c:axId val="2129391304"/>
      </c:barChart>
      <c:catAx>
        <c:axId val="2129388424"/>
        <c:scaling>
          <c:orientation val="minMax"/>
        </c:scaling>
        <c:delete val="0"/>
        <c:axPos val="b"/>
        <c:numFmt formatCode="General" sourceLinked="1"/>
        <c:majorTickMark val="out"/>
        <c:minorTickMark val="none"/>
        <c:tickLblPos val="nextTo"/>
        <c:txPr>
          <a:bodyPr/>
          <a:lstStyle/>
          <a:p>
            <a:pPr>
              <a:defRPr sz="1400"/>
            </a:pPr>
            <a:endParaRPr lang="en-US"/>
          </a:p>
        </c:txPr>
        <c:crossAx val="2129391304"/>
        <c:crosses val="autoZero"/>
        <c:auto val="1"/>
        <c:lblAlgn val="ctr"/>
        <c:lblOffset val="100"/>
        <c:noMultiLvlLbl val="0"/>
      </c:catAx>
      <c:valAx>
        <c:axId val="2129391304"/>
        <c:scaling>
          <c:orientation val="minMax"/>
        </c:scaling>
        <c:delete val="0"/>
        <c:axPos val="l"/>
        <c:majorGridlines/>
        <c:title>
          <c:tx>
            <c:rich>
              <a:bodyPr rot="-5400000" vert="horz"/>
              <a:lstStyle/>
              <a:p>
                <a:pPr>
                  <a:defRPr sz="1600"/>
                </a:pPr>
                <a:r>
                  <a:rPr lang="en-US" sz="1600"/>
                  <a:t>Percentage of population</a:t>
                </a:r>
              </a:p>
            </c:rich>
          </c:tx>
          <c:layout/>
          <c:overlay val="0"/>
        </c:title>
        <c:numFmt formatCode="General" sourceLinked="1"/>
        <c:majorTickMark val="out"/>
        <c:minorTickMark val="none"/>
        <c:tickLblPos val="nextTo"/>
        <c:crossAx val="2129388424"/>
        <c:crosses val="autoZero"/>
        <c:crossBetween val="between"/>
      </c:valAx>
    </c:plotArea>
    <c:legend>
      <c:legendPos val="b"/>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'First language'!$D$19:$D$21</c:f>
              <c:strCache>
                <c:ptCount val="1"/>
                <c:pt idx="0">
                  <c:v>Below Level 1</c:v>
                </c:pt>
              </c:strCache>
            </c:strRef>
          </c:tx>
          <c:invertIfNegative val="0"/>
          <c:cat>
            <c:strRef>
              <c:f>'First language'!$C$22:$C$23</c:f>
              <c:strCache>
                <c:ptCount val="2"/>
                <c:pt idx="0">
                  <c:v>English as first language (85%)</c:v>
                </c:pt>
                <c:pt idx="1">
                  <c:v>Other as first language (15%)</c:v>
                </c:pt>
              </c:strCache>
            </c:strRef>
          </c:cat>
          <c:val>
            <c:numRef>
              <c:f>'First language'!$D$22:$D$23</c:f>
              <c:numCache>
                <c:formatCode>General</c:formatCode>
                <c:ptCount val="2"/>
                <c:pt idx="0">
                  <c:v>2.0</c:v>
                </c:pt>
                <c:pt idx="1">
                  <c:v>15.0</c:v>
                </c:pt>
              </c:numCache>
            </c:numRef>
          </c:val>
        </c:ser>
        <c:ser>
          <c:idx val="1"/>
          <c:order val="1"/>
          <c:tx>
            <c:strRef>
              <c:f>'First language'!$E$19:$E$21</c:f>
              <c:strCache>
                <c:ptCount val="1"/>
                <c:pt idx="0">
                  <c:v>Level 1</c:v>
                </c:pt>
              </c:strCache>
            </c:strRef>
          </c:tx>
          <c:invertIfNegative val="0"/>
          <c:cat>
            <c:strRef>
              <c:f>'First language'!$C$22:$C$23</c:f>
              <c:strCache>
                <c:ptCount val="2"/>
                <c:pt idx="0">
                  <c:v>English as first language (85%)</c:v>
                </c:pt>
                <c:pt idx="1">
                  <c:v>Other as first language (15%)</c:v>
                </c:pt>
              </c:strCache>
            </c:strRef>
          </c:cat>
          <c:val>
            <c:numRef>
              <c:f>'First language'!$E$22:$E$23</c:f>
              <c:numCache>
                <c:formatCode>General</c:formatCode>
                <c:ptCount val="2"/>
                <c:pt idx="0">
                  <c:v>12.0</c:v>
                </c:pt>
                <c:pt idx="1">
                  <c:v>24.0</c:v>
                </c:pt>
              </c:numCache>
            </c:numRef>
          </c:val>
        </c:ser>
        <c:ser>
          <c:idx val="2"/>
          <c:order val="2"/>
          <c:tx>
            <c:strRef>
              <c:f>'First language'!$F$19:$F$21</c:f>
              <c:strCache>
                <c:ptCount val="1"/>
                <c:pt idx="0">
                  <c:v>Level 2</c:v>
                </c:pt>
              </c:strCache>
            </c:strRef>
          </c:tx>
          <c:invertIfNegative val="0"/>
          <c:cat>
            <c:strRef>
              <c:f>'First language'!$C$22:$C$23</c:f>
              <c:strCache>
                <c:ptCount val="2"/>
                <c:pt idx="0">
                  <c:v>English as first language (85%)</c:v>
                </c:pt>
                <c:pt idx="1">
                  <c:v>Other as first language (15%)</c:v>
                </c:pt>
              </c:strCache>
            </c:strRef>
          </c:cat>
          <c:val>
            <c:numRef>
              <c:f>'First language'!$F$22:$F$23</c:f>
              <c:numCache>
                <c:formatCode>General</c:formatCode>
                <c:ptCount val="2"/>
                <c:pt idx="0">
                  <c:v>34.0</c:v>
                </c:pt>
                <c:pt idx="1">
                  <c:v>33.0</c:v>
                </c:pt>
              </c:numCache>
            </c:numRef>
          </c:val>
        </c:ser>
        <c:dLbls>
          <c:showLegendKey val="0"/>
          <c:showVal val="0"/>
          <c:showCatName val="0"/>
          <c:showSerName val="0"/>
          <c:showPercent val="0"/>
          <c:showBubbleSize val="0"/>
        </c:dLbls>
        <c:gapWidth val="150"/>
        <c:axId val="2129455240"/>
        <c:axId val="2129458248"/>
      </c:barChart>
      <c:catAx>
        <c:axId val="2129455240"/>
        <c:scaling>
          <c:orientation val="minMax"/>
        </c:scaling>
        <c:delete val="0"/>
        <c:axPos val="b"/>
        <c:majorTickMark val="out"/>
        <c:minorTickMark val="none"/>
        <c:tickLblPos val="nextTo"/>
        <c:txPr>
          <a:bodyPr/>
          <a:lstStyle/>
          <a:p>
            <a:pPr>
              <a:defRPr sz="1400"/>
            </a:pPr>
            <a:endParaRPr lang="en-US"/>
          </a:p>
        </c:txPr>
        <c:crossAx val="2129458248"/>
        <c:crosses val="autoZero"/>
        <c:auto val="1"/>
        <c:lblAlgn val="ctr"/>
        <c:lblOffset val="100"/>
        <c:noMultiLvlLbl val="0"/>
      </c:catAx>
      <c:valAx>
        <c:axId val="2129458248"/>
        <c:scaling>
          <c:orientation val="minMax"/>
        </c:scaling>
        <c:delete val="0"/>
        <c:axPos val="l"/>
        <c:majorGridlines/>
        <c:title>
          <c:tx>
            <c:rich>
              <a:bodyPr rot="-5400000" vert="horz"/>
              <a:lstStyle/>
              <a:p>
                <a:pPr>
                  <a:defRPr sz="1600"/>
                </a:pPr>
                <a:r>
                  <a:rPr lang="en-US" sz="1600"/>
                  <a:t>Percent of subpopulation</a:t>
                </a:r>
              </a:p>
            </c:rich>
          </c:tx>
          <c:layout>
            <c:manualLayout>
              <c:xMode val="edge"/>
              <c:yMode val="edge"/>
              <c:x val="0.0020703933747412"/>
              <c:y val="0.106601792700441"/>
            </c:manualLayout>
          </c:layout>
          <c:overlay val="0"/>
        </c:title>
        <c:numFmt formatCode="General" sourceLinked="1"/>
        <c:majorTickMark val="out"/>
        <c:minorTickMark val="none"/>
        <c:tickLblPos val="nextTo"/>
        <c:crossAx val="2129455240"/>
        <c:crosses val="autoZero"/>
        <c:crossBetween val="between"/>
      </c:valAx>
    </c:plotArea>
    <c:legend>
      <c:legendPos val="b"/>
      <c:layout>
        <c:manualLayout>
          <c:xMode val="edge"/>
          <c:yMode val="edge"/>
          <c:x val="0.204652842307755"/>
          <c:y val="0.925483583419997"/>
          <c:w val="0.623820609380349"/>
          <c:h val="0.074516416580003"/>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'Born in country'!$C$18</c:f>
              <c:strCache>
                <c:ptCount val="1"/>
                <c:pt idx="0">
                  <c:v>Below Level 1</c:v>
                </c:pt>
              </c:strCache>
            </c:strRef>
          </c:tx>
          <c:invertIfNegative val="0"/>
          <c:cat>
            <c:strRef>
              <c:f>'Born in country'!$B$21:$B$22</c:f>
              <c:strCache>
                <c:ptCount val="2"/>
                <c:pt idx="0">
                  <c:v>Born in U.S. (85%)</c:v>
                </c:pt>
                <c:pt idx="1">
                  <c:v>Not Born in U.S. (15%)</c:v>
                </c:pt>
              </c:strCache>
            </c:strRef>
          </c:cat>
          <c:val>
            <c:numRef>
              <c:f>'Born in country'!$C$21:$C$22</c:f>
              <c:numCache>
                <c:formatCode>General</c:formatCode>
                <c:ptCount val="2"/>
                <c:pt idx="0">
                  <c:v>2.0</c:v>
                </c:pt>
                <c:pt idx="1">
                  <c:v>15.0</c:v>
                </c:pt>
              </c:numCache>
            </c:numRef>
          </c:val>
        </c:ser>
        <c:ser>
          <c:idx val="1"/>
          <c:order val="1"/>
          <c:tx>
            <c:strRef>
              <c:f>'Born in country'!$D$18</c:f>
              <c:strCache>
                <c:ptCount val="1"/>
                <c:pt idx="0">
                  <c:v>Level 1</c:v>
                </c:pt>
              </c:strCache>
            </c:strRef>
          </c:tx>
          <c:invertIfNegative val="0"/>
          <c:cat>
            <c:strRef>
              <c:f>'Born in country'!$B$21:$B$22</c:f>
              <c:strCache>
                <c:ptCount val="2"/>
                <c:pt idx="0">
                  <c:v>Born in U.S. (85%)</c:v>
                </c:pt>
                <c:pt idx="1">
                  <c:v>Not Born in U.S. (15%)</c:v>
                </c:pt>
              </c:strCache>
            </c:strRef>
          </c:cat>
          <c:val>
            <c:numRef>
              <c:f>'Born in country'!$D$21:$D$22</c:f>
              <c:numCache>
                <c:formatCode>General</c:formatCode>
                <c:ptCount val="2"/>
                <c:pt idx="0">
                  <c:v>12.0</c:v>
                </c:pt>
                <c:pt idx="1">
                  <c:v>25.0</c:v>
                </c:pt>
              </c:numCache>
            </c:numRef>
          </c:val>
        </c:ser>
        <c:ser>
          <c:idx val="2"/>
          <c:order val="2"/>
          <c:tx>
            <c:strRef>
              <c:f>'Born in country'!$E$18</c:f>
              <c:strCache>
                <c:ptCount val="1"/>
                <c:pt idx="0">
                  <c:v>Level 2</c:v>
                </c:pt>
              </c:strCache>
            </c:strRef>
          </c:tx>
          <c:invertIfNegative val="0"/>
          <c:cat>
            <c:strRef>
              <c:f>'Born in country'!$B$21:$B$22</c:f>
              <c:strCache>
                <c:ptCount val="2"/>
                <c:pt idx="0">
                  <c:v>Born in U.S. (85%)</c:v>
                </c:pt>
                <c:pt idx="1">
                  <c:v>Not Born in U.S. (15%)</c:v>
                </c:pt>
              </c:strCache>
            </c:strRef>
          </c:cat>
          <c:val>
            <c:numRef>
              <c:f>'Born in country'!$E$21:$E$22</c:f>
              <c:numCache>
                <c:formatCode>General</c:formatCode>
                <c:ptCount val="2"/>
                <c:pt idx="0">
                  <c:v>34.0</c:v>
                </c:pt>
                <c:pt idx="1">
                  <c:v>31.0</c:v>
                </c:pt>
              </c:numCache>
            </c:numRef>
          </c:val>
        </c:ser>
        <c:dLbls>
          <c:showLegendKey val="0"/>
          <c:showVal val="0"/>
          <c:showCatName val="0"/>
          <c:showSerName val="0"/>
          <c:showPercent val="0"/>
          <c:showBubbleSize val="0"/>
        </c:dLbls>
        <c:gapWidth val="150"/>
        <c:axId val="2129514776"/>
        <c:axId val="2129517784"/>
      </c:barChart>
      <c:catAx>
        <c:axId val="2129514776"/>
        <c:scaling>
          <c:orientation val="minMax"/>
        </c:scaling>
        <c:delete val="0"/>
        <c:axPos val="b"/>
        <c:majorTickMark val="out"/>
        <c:minorTickMark val="none"/>
        <c:tickLblPos val="nextTo"/>
        <c:txPr>
          <a:bodyPr/>
          <a:lstStyle/>
          <a:p>
            <a:pPr>
              <a:defRPr sz="1400"/>
            </a:pPr>
            <a:endParaRPr lang="en-US"/>
          </a:p>
        </c:txPr>
        <c:crossAx val="2129517784"/>
        <c:crosses val="autoZero"/>
        <c:auto val="1"/>
        <c:lblAlgn val="ctr"/>
        <c:lblOffset val="100"/>
        <c:noMultiLvlLbl val="0"/>
      </c:catAx>
      <c:valAx>
        <c:axId val="2129517784"/>
        <c:scaling>
          <c:orientation val="minMax"/>
        </c:scaling>
        <c:delete val="0"/>
        <c:axPos val="l"/>
        <c:majorGridlines/>
        <c:title>
          <c:tx>
            <c:rich>
              <a:bodyPr rot="-5400000" vert="horz" anchor="ctr" anchorCtr="0"/>
              <a:lstStyle/>
              <a:p>
                <a:pPr>
                  <a:defRPr/>
                </a:pPr>
                <a:r>
                  <a:rPr lang="en-US" sz="1600" dirty="0"/>
                  <a:t>Percentage of</a:t>
                </a:r>
                <a:r>
                  <a:rPr lang="en-US" sz="1600" baseline="0" dirty="0"/>
                  <a:t> </a:t>
                </a:r>
                <a:r>
                  <a:rPr lang="en-US" sz="1600" dirty="0"/>
                  <a:t>subpopulation</a:t>
                </a:r>
              </a:p>
            </c:rich>
          </c:tx>
          <c:layout>
            <c:manualLayout>
              <c:xMode val="edge"/>
              <c:yMode val="edge"/>
              <c:x val="0.0142348642405858"/>
              <c:y val="0.0887876249511364"/>
            </c:manualLayout>
          </c:layout>
          <c:overlay val="0"/>
        </c:title>
        <c:numFmt formatCode="General" sourceLinked="1"/>
        <c:majorTickMark val="out"/>
        <c:minorTickMark val="none"/>
        <c:tickLblPos val="nextTo"/>
        <c:crossAx val="2129514776"/>
        <c:crosses val="autoZero"/>
        <c:crossBetween val="between"/>
      </c:valAx>
    </c:plotArea>
    <c:legend>
      <c:legendPos val="b"/>
      <c:layout>
        <c:manualLayout>
          <c:xMode val="edge"/>
          <c:yMode val="edge"/>
          <c:x val="0.295997360191568"/>
          <c:y val="0.919003245161731"/>
          <c:w val="0.463368480324043"/>
          <c:h val="0.074692578321326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PROF_LIT_RACE!$B$4</c:f>
              <c:strCache>
                <c:ptCount val="1"/>
                <c:pt idx="0">
                  <c:v>Below Level 1</c:v>
                </c:pt>
              </c:strCache>
            </c:strRef>
          </c:tx>
          <c:invertIfNegative val="0"/>
          <c:cat>
            <c:strRef>
              <c:f>PROF_LIT_RACE!$A$5:$A$8</c:f>
              <c:strCache>
                <c:ptCount val="4"/>
                <c:pt idx="0">
                  <c:v>White, non-Hispanic (65%)</c:v>
                </c:pt>
                <c:pt idx="1">
                  <c:v>Black, non-Hispanic (13%)</c:v>
                </c:pt>
                <c:pt idx="2">
                  <c:v>Hispanic (14%)</c:v>
                </c:pt>
                <c:pt idx="3">
                  <c:v>Other (8%)</c:v>
                </c:pt>
              </c:strCache>
            </c:strRef>
          </c:cat>
          <c:val>
            <c:numRef>
              <c:f>PROF_LIT_RACE!$B$5:$B$8</c:f>
              <c:numCache>
                <c:formatCode>0</c:formatCode>
                <c:ptCount val="4"/>
                <c:pt idx="0">
                  <c:v>1.255443233353978</c:v>
                </c:pt>
                <c:pt idx="1">
                  <c:v>6.782807160027863</c:v>
                </c:pt>
                <c:pt idx="2">
                  <c:v>15.25088670897885</c:v>
                </c:pt>
                <c:pt idx="3">
                  <c:v>3.181245790754944</c:v>
                </c:pt>
              </c:numCache>
            </c:numRef>
          </c:val>
        </c:ser>
        <c:ser>
          <c:idx val="1"/>
          <c:order val="1"/>
          <c:tx>
            <c:strRef>
              <c:f>PROF_LIT_RACE!$C$4</c:f>
              <c:strCache>
                <c:ptCount val="1"/>
                <c:pt idx="0">
                  <c:v>Level 1</c:v>
                </c:pt>
              </c:strCache>
            </c:strRef>
          </c:tx>
          <c:invertIfNegative val="0"/>
          <c:cat>
            <c:strRef>
              <c:f>PROF_LIT_RACE!$A$5:$A$8</c:f>
              <c:strCache>
                <c:ptCount val="4"/>
                <c:pt idx="0">
                  <c:v>White, non-Hispanic (65%)</c:v>
                </c:pt>
                <c:pt idx="1">
                  <c:v>Black, non-Hispanic (13%)</c:v>
                </c:pt>
                <c:pt idx="2">
                  <c:v>Hispanic (14%)</c:v>
                </c:pt>
                <c:pt idx="3">
                  <c:v>Other (8%)</c:v>
                </c:pt>
              </c:strCache>
            </c:strRef>
          </c:cat>
          <c:val>
            <c:numRef>
              <c:f>PROF_LIT_RACE!$C$5:$C$8</c:f>
              <c:numCache>
                <c:formatCode>0</c:formatCode>
                <c:ptCount val="4"/>
                <c:pt idx="0">
                  <c:v>8.576920010618792</c:v>
                </c:pt>
                <c:pt idx="1">
                  <c:v>27.90692208375629</c:v>
                </c:pt>
                <c:pt idx="2">
                  <c:v>27.58238160071188</c:v>
                </c:pt>
                <c:pt idx="3">
                  <c:v>14.1046492482413</c:v>
                </c:pt>
              </c:numCache>
            </c:numRef>
          </c:val>
        </c:ser>
        <c:ser>
          <c:idx val="2"/>
          <c:order val="2"/>
          <c:tx>
            <c:strRef>
              <c:f>PROF_LIT_RACE!$D$4</c:f>
              <c:strCache>
                <c:ptCount val="1"/>
                <c:pt idx="0">
                  <c:v>Level 2</c:v>
                </c:pt>
              </c:strCache>
            </c:strRef>
          </c:tx>
          <c:invertIfNegative val="0"/>
          <c:cat>
            <c:strRef>
              <c:f>PROF_LIT_RACE!$A$5:$A$8</c:f>
              <c:strCache>
                <c:ptCount val="4"/>
                <c:pt idx="0">
                  <c:v>White, non-Hispanic (65%)</c:v>
                </c:pt>
                <c:pt idx="1">
                  <c:v>Black, non-Hispanic (13%)</c:v>
                </c:pt>
                <c:pt idx="2">
                  <c:v>Hispanic (14%)</c:v>
                </c:pt>
                <c:pt idx="3">
                  <c:v>Other (8%)</c:v>
                </c:pt>
              </c:strCache>
            </c:strRef>
          </c:cat>
          <c:val>
            <c:numRef>
              <c:f>PROF_LIT_RACE!$D$5:$D$8</c:f>
              <c:numCache>
                <c:formatCode>0</c:formatCode>
                <c:ptCount val="4"/>
                <c:pt idx="0">
                  <c:v>32.2057930443978</c:v>
                </c:pt>
                <c:pt idx="1">
                  <c:v>40.72422910531854</c:v>
                </c:pt>
                <c:pt idx="2">
                  <c:v>35.7477036143199</c:v>
                </c:pt>
                <c:pt idx="3">
                  <c:v>35.12433751177996</c:v>
                </c:pt>
              </c:numCache>
            </c:numRef>
          </c:val>
        </c:ser>
        <c:dLbls>
          <c:showLegendKey val="0"/>
          <c:showVal val="0"/>
          <c:showCatName val="0"/>
          <c:showSerName val="0"/>
          <c:showPercent val="0"/>
          <c:showBubbleSize val="0"/>
        </c:dLbls>
        <c:gapWidth val="150"/>
        <c:axId val="2129574792"/>
        <c:axId val="2129577800"/>
      </c:barChart>
      <c:catAx>
        <c:axId val="2129574792"/>
        <c:scaling>
          <c:orientation val="minMax"/>
        </c:scaling>
        <c:delete val="0"/>
        <c:axPos val="b"/>
        <c:majorTickMark val="out"/>
        <c:minorTickMark val="none"/>
        <c:tickLblPos val="nextTo"/>
        <c:txPr>
          <a:bodyPr/>
          <a:lstStyle/>
          <a:p>
            <a:pPr>
              <a:defRPr sz="1200"/>
            </a:pPr>
            <a:endParaRPr lang="en-US"/>
          </a:p>
        </c:txPr>
        <c:crossAx val="2129577800"/>
        <c:crosses val="autoZero"/>
        <c:auto val="1"/>
        <c:lblAlgn val="ctr"/>
        <c:lblOffset val="100"/>
        <c:noMultiLvlLbl val="0"/>
      </c:catAx>
      <c:valAx>
        <c:axId val="2129577800"/>
        <c:scaling>
          <c:orientation val="minMax"/>
        </c:scaling>
        <c:delete val="0"/>
        <c:axPos val="l"/>
        <c:majorGridlines/>
        <c:title>
          <c:tx>
            <c:rich>
              <a:bodyPr rot="-5400000" vert="horz"/>
              <a:lstStyle/>
              <a:p>
                <a:pPr>
                  <a:defRPr sz="1600"/>
                </a:pPr>
                <a:r>
                  <a:rPr lang="en-US" sz="1600"/>
                  <a:t>Percentage of subpopulation</a:t>
                </a:r>
              </a:p>
            </c:rich>
          </c:tx>
          <c:layout/>
          <c:overlay val="0"/>
        </c:title>
        <c:numFmt formatCode="0" sourceLinked="1"/>
        <c:majorTickMark val="out"/>
        <c:minorTickMark val="none"/>
        <c:tickLblPos val="nextTo"/>
        <c:crossAx val="2129574792"/>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Below Level 1</c:v>
          </c:tx>
          <c:spPr>
            <a:solidFill>
              <a:schemeClr val="accent1">
                <a:lumMod val="50000"/>
              </a:schemeClr>
            </a:solidFill>
          </c:spPr>
          <c:invertIfNegative val="0"/>
          <c:cat>
            <c:strRef>
              <c:f>'Sheet1 (3)'!$C$6:$C$7</c:f>
              <c:strCache>
                <c:ptCount val="2"/>
                <c:pt idx="0">
                  <c:v>Men (49%)</c:v>
                </c:pt>
                <c:pt idx="1">
                  <c:v>Women (51%)</c:v>
                </c:pt>
              </c:strCache>
            </c:strRef>
          </c:cat>
          <c:val>
            <c:numRef>
              <c:f>'Sheet1 (3)'!$E$6:$E$7</c:f>
              <c:numCache>
                <c:formatCode>General</c:formatCode>
                <c:ptCount val="2"/>
                <c:pt idx="0">
                  <c:v>4.0</c:v>
                </c:pt>
                <c:pt idx="1">
                  <c:v>4.0</c:v>
                </c:pt>
              </c:numCache>
            </c:numRef>
          </c:val>
        </c:ser>
        <c:ser>
          <c:idx val="1"/>
          <c:order val="1"/>
          <c:tx>
            <c:v>Level 1</c:v>
          </c:tx>
          <c:spPr>
            <a:solidFill>
              <a:schemeClr val="accent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cat>
            <c:strRef>
              <c:f>'Sheet1 (3)'!$C$6:$C$7</c:f>
              <c:strCache>
                <c:ptCount val="2"/>
                <c:pt idx="0">
                  <c:v>Men (49%)</c:v>
                </c:pt>
                <c:pt idx="1">
                  <c:v>Women (51%)</c:v>
                </c:pt>
              </c:strCache>
            </c:strRef>
          </c:cat>
          <c:val>
            <c:numRef>
              <c:f>'Sheet1 (3)'!$F$6:$F$7</c:f>
              <c:numCache>
                <c:formatCode>General</c:formatCode>
                <c:ptCount val="2"/>
                <c:pt idx="0">
                  <c:v>14.0</c:v>
                </c:pt>
                <c:pt idx="1">
                  <c:v>13.0</c:v>
                </c:pt>
              </c:numCache>
            </c:numRef>
          </c:val>
        </c:ser>
        <c:ser>
          <c:idx val="2"/>
          <c:order val="2"/>
          <c:tx>
            <c:v>Level 2</c:v>
          </c:tx>
          <c:spPr>
            <a:solidFill>
              <a:schemeClr val="accent1">
                <a:lumMod val="40000"/>
                <a:lumOff val="60000"/>
              </a:schemeClr>
            </a:solidFill>
          </c:spPr>
          <c:invertIfNegative val="0"/>
          <c:val>
            <c:numRef>
              <c:f>'Sheet1 (3)'!$G$6:$G$7</c:f>
              <c:numCache>
                <c:formatCode>General</c:formatCode>
                <c:ptCount val="2"/>
                <c:pt idx="0">
                  <c:v>31.0</c:v>
                </c:pt>
                <c:pt idx="1">
                  <c:v>34.0</c:v>
                </c:pt>
              </c:numCache>
            </c:numRef>
          </c:val>
        </c:ser>
        <c:dLbls>
          <c:showLegendKey val="0"/>
          <c:showVal val="0"/>
          <c:showCatName val="0"/>
          <c:showSerName val="0"/>
          <c:showPercent val="0"/>
          <c:showBubbleSize val="0"/>
        </c:dLbls>
        <c:gapWidth val="150"/>
        <c:axId val="2129635496"/>
        <c:axId val="2129638376"/>
      </c:barChart>
      <c:catAx>
        <c:axId val="2129635496"/>
        <c:scaling>
          <c:orientation val="minMax"/>
        </c:scaling>
        <c:delete val="0"/>
        <c:axPos val="b"/>
        <c:numFmt formatCode="General" sourceLinked="1"/>
        <c:majorTickMark val="out"/>
        <c:minorTickMark val="none"/>
        <c:tickLblPos val="nextTo"/>
        <c:txPr>
          <a:bodyPr/>
          <a:lstStyle/>
          <a:p>
            <a:pPr>
              <a:defRPr sz="1400"/>
            </a:pPr>
            <a:endParaRPr lang="en-US"/>
          </a:p>
        </c:txPr>
        <c:crossAx val="2129638376"/>
        <c:crosses val="autoZero"/>
        <c:auto val="1"/>
        <c:lblAlgn val="ctr"/>
        <c:lblOffset val="100"/>
        <c:noMultiLvlLbl val="0"/>
      </c:catAx>
      <c:valAx>
        <c:axId val="2129638376"/>
        <c:scaling>
          <c:orientation val="minMax"/>
          <c:min val="0.0"/>
        </c:scaling>
        <c:delete val="0"/>
        <c:axPos val="l"/>
        <c:majorGridlines/>
        <c:title>
          <c:tx>
            <c:rich>
              <a:bodyPr rot="-5400000" vert="horz"/>
              <a:lstStyle/>
              <a:p>
                <a:pPr>
                  <a:defRPr sz="1600"/>
                </a:pPr>
                <a:r>
                  <a:rPr lang="en-US" sz="1600"/>
                  <a:t>Percentage of population</a:t>
                </a:r>
              </a:p>
            </c:rich>
          </c:tx>
          <c:layout/>
          <c:overlay val="0"/>
        </c:title>
        <c:numFmt formatCode="General" sourceLinked="1"/>
        <c:majorTickMark val="out"/>
        <c:minorTickMark val="none"/>
        <c:tickLblPos val="nextTo"/>
        <c:crossAx val="2129635496"/>
        <c:crosses val="autoZero"/>
        <c:crossBetween val="between"/>
      </c:valAx>
    </c:plotArea>
    <c:legend>
      <c:legendPos val="b"/>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Industy!$D$20:$D$22</c:f>
              <c:strCache>
                <c:ptCount val="1"/>
                <c:pt idx="0">
                  <c:v>Below Level 1</c:v>
                </c:pt>
              </c:strCache>
            </c:strRef>
          </c:tx>
          <c:invertIfNegative val="0"/>
          <c:cat>
            <c:strRef>
              <c:f>Industy!$C$23:$C$36</c:f>
              <c:strCache>
                <c:ptCount val="14"/>
                <c:pt idx="0">
                  <c:v>Construction (7%)</c:v>
                </c:pt>
                <c:pt idx="1">
                  <c:v>Administrative (6%)</c:v>
                </c:pt>
                <c:pt idx="2">
                  <c:v>Transportation (4%)</c:v>
                </c:pt>
                <c:pt idx="3">
                  <c:v>Accommodation and food service (7%)</c:v>
                </c:pt>
                <c:pt idx="4">
                  <c:v>Retail trade (12%)</c:v>
                </c:pt>
                <c:pt idx="5">
                  <c:v>Manufacturing (11%)</c:v>
                </c:pt>
                <c:pt idx="6">
                  <c:v>Health (14%)</c:v>
                </c:pt>
                <c:pt idx="7">
                  <c:v>Other (3%)</c:v>
                </c:pt>
                <c:pt idx="8">
                  <c:v>Arts and entertainment (2%)</c:v>
                </c:pt>
                <c:pt idx="9">
                  <c:v>Public administration (7%)</c:v>
                </c:pt>
                <c:pt idx="10">
                  <c:v>Financial services (5%)</c:v>
                </c:pt>
                <c:pt idx="11">
                  <c:v>Education (9%)</c:v>
                </c:pt>
                <c:pt idx="12">
                  <c:v>Information and communication (4%)</c:v>
                </c:pt>
                <c:pt idx="13">
                  <c:v>Professional and scientific (5%)</c:v>
                </c:pt>
              </c:strCache>
            </c:strRef>
          </c:cat>
          <c:val>
            <c:numRef>
              <c:f>Industy!$D$23:$D$36</c:f>
              <c:numCache>
                <c:formatCode>General</c:formatCode>
                <c:ptCount val="14"/>
                <c:pt idx="0">
                  <c:v>5.0</c:v>
                </c:pt>
                <c:pt idx="1">
                  <c:v>8.0</c:v>
                </c:pt>
                <c:pt idx="2">
                  <c:v>7.0</c:v>
                </c:pt>
                <c:pt idx="3">
                  <c:v>9.0</c:v>
                </c:pt>
                <c:pt idx="4">
                  <c:v>4.0</c:v>
                </c:pt>
                <c:pt idx="5">
                  <c:v>4.0</c:v>
                </c:pt>
                <c:pt idx="6">
                  <c:v>4.0</c:v>
                </c:pt>
                <c:pt idx="7">
                  <c:v>3.0</c:v>
                </c:pt>
                <c:pt idx="8">
                  <c:v>2.0</c:v>
                </c:pt>
                <c:pt idx="9">
                  <c:v>1.0</c:v>
                </c:pt>
                <c:pt idx="10">
                  <c:v>1.0</c:v>
                </c:pt>
                <c:pt idx="11">
                  <c:v>1.0</c:v>
                </c:pt>
                <c:pt idx="12" formatCode="##0">
                  <c:v>0.0</c:v>
                </c:pt>
                <c:pt idx="13">
                  <c:v>1.0</c:v>
                </c:pt>
              </c:numCache>
            </c:numRef>
          </c:val>
        </c:ser>
        <c:ser>
          <c:idx val="1"/>
          <c:order val="1"/>
          <c:tx>
            <c:strRef>
              <c:f>Industy!$E$20:$E$22</c:f>
              <c:strCache>
                <c:ptCount val="1"/>
                <c:pt idx="0">
                  <c:v>Level 1</c:v>
                </c:pt>
              </c:strCache>
            </c:strRef>
          </c:tx>
          <c:invertIfNegative val="0"/>
          <c:cat>
            <c:strRef>
              <c:f>Industy!$C$23:$C$36</c:f>
              <c:strCache>
                <c:ptCount val="14"/>
                <c:pt idx="0">
                  <c:v>Construction (7%)</c:v>
                </c:pt>
                <c:pt idx="1">
                  <c:v>Administrative (6%)</c:v>
                </c:pt>
                <c:pt idx="2">
                  <c:v>Transportation (4%)</c:v>
                </c:pt>
                <c:pt idx="3">
                  <c:v>Accommodation and food service (7%)</c:v>
                </c:pt>
                <c:pt idx="4">
                  <c:v>Retail trade (12%)</c:v>
                </c:pt>
                <c:pt idx="5">
                  <c:v>Manufacturing (11%)</c:v>
                </c:pt>
                <c:pt idx="6">
                  <c:v>Health (14%)</c:v>
                </c:pt>
                <c:pt idx="7">
                  <c:v>Other (3%)</c:v>
                </c:pt>
                <c:pt idx="8">
                  <c:v>Arts and entertainment (2%)</c:v>
                </c:pt>
                <c:pt idx="9">
                  <c:v>Public administration (7%)</c:v>
                </c:pt>
                <c:pt idx="10">
                  <c:v>Financial services (5%)</c:v>
                </c:pt>
                <c:pt idx="11">
                  <c:v>Education (9%)</c:v>
                </c:pt>
                <c:pt idx="12">
                  <c:v>Information and communication (4%)</c:v>
                </c:pt>
                <c:pt idx="13">
                  <c:v>Professional and scientific (5%)</c:v>
                </c:pt>
              </c:strCache>
            </c:strRef>
          </c:cat>
          <c:val>
            <c:numRef>
              <c:f>Industy!$E$23:$E$36</c:f>
              <c:numCache>
                <c:formatCode>General</c:formatCode>
                <c:ptCount val="14"/>
                <c:pt idx="0">
                  <c:v>22.0</c:v>
                </c:pt>
                <c:pt idx="1">
                  <c:v>17.0</c:v>
                </c:pt>
                <c:pt idx="2">
                  <c:v>22.0</c:v>
                </c:pt>
                <c:pt idx="3">
                  <c:v>21.0</c:v>
                </c:pt>
                <c:pt idx="4">
                  <c:v>14.0</c:v>
                </c:pt>
                <c:pt idx="5">
                  <c:v>13.0</c:v>
                </c:pt>
                <c:pt idx="6">
                  <c:v>12.0</c:v>
                </c:pt>
                <c:pt idx="7">
                  <c:v>9.0</c:v>
                </c:pt>
                <c:pt idx="8">
                  <c:v>12.0</c:v>
                </c:pt>
                <c:pt idx="9">
                  <c:v>8.0</c:v>
                </c:pt>
                <c:pt idx="10">
                  <c:v>9.0</c:v>
                </c:pt>
                <c:pt idx="11">
                  <c:v>4.0</c:v>
                </c:pt>
                <c:pt idx="12">
                  <c:v>3.0</c:v>
                </c:pt>
                <c:pt idx="13">
                  <c:v>2.0</c:v>
                </c:pt>
              </c:numCache>
            </c:numRef>
          </c:val>
        </c:ser>
        <c:ser>
          <c:idx val="2"/>
          <c:order val="2"/>
          <c:tx>
            <c:strRef>
              <c:f>Industy!$F$20:$F$22</c:f>
              <c:strCache>
                <c:ptCount val="1"/>
                <c:pt idx="0">
                  <c:v>Level 2</c:v>
                </c:pt>
              </c:strCache>
            </c:strRef>
          </c:tx>
          <c:invertIfNegative val="0"/>
          <c:cat>
            <c:strRef>
              <c:f>Industy!$C$23:$C$36</c:f>
              <c:strCache>
                <c:ptCount val="14"/>
                <c:pt idx="0">
                  <c:v>Construction (7%)</c:v>
                </c:pt>
                <c:pt idx="1">
                  <c:v>Administrative (6%)</c:v>
                </c:pt>
                <c:pt idx="2">
                  <c:v>Transportation (4%)</c:v>
                </c:pt>
                <c:pt idx="3">
                  <c:v>Accommodation and food service (7%)</c:v>
                </c:pt>
                <c:pt idx="4">
                  <c:v>Retail trade (12%)</c:v>
                </c:pt>
                <c:pt idx="5">
                  <c:v>Manufacturing (11%)</c:v>
                </c:pt>
                <c:pt idx="6">
                  <c:v>Health (14%)</c:v>
                </c:pt>
                <c:pt idx="7">
                  <c:v>Other (3%)</c:v>
                </c:pt>
                <c:pt idx="8">
                  <c:v>Arts and entertainment (2%)</c:v>
                </c:pt>
                <c:pt idx="9">
                  <c:v>Public administration (7%)</c:v>
                </c:pt>
                <c:pt idx="10">
                  <c:v>Financial services (5%)</c:v>
                </c:pt>
                <c:pt idx="11">
                  <c:v>Education (9%)</c:v>
                </c:pt>
                <c:pt idx="12">
                  <c:v>Information and communication (4%)</c:v>
                </c:pt>
                <c:pt idx="13">
                  <c:v>Professional and scientific (5%)</c:v>
                </c:pt>
              </c:strCache>
            </c:strRef>
          </c:cat>
          <c:val>
            <c:numRef>
              <c:f>Industy!$F$23:$F$36</c:f>
              <c:numCache>
                <c:formatCode>General</c:formatCode>
                <c:ptCount val="14"/>
                <c:pt idx="0">
                  <c:v>41.0</c:v>
                </c:pt>
                <c:pt idx="1">
                  <c:v>43.0</c:v>
                </c:pt>
                <c:pt idx="2">
                  <c:v>35.0</c:v>
                </c:pt>
                <c:pt idx="3">
                  <c:v>33.0</c:v>
                </c:pt>
                <c:pt idx="4">
                  <c:v>39.0</c:v>
                </c:pt>
                <c:pt idx="5">
                  <c:v>35.0</c:v>
                </c:pt>
                <c:pt idx="6">
                  <c:v>34.0</c:v>
                </c:pt>
                <c:pt idx="7">
                  <c:v>34.0</c:v>
                </c:pt>
                <c:pt idx="8">
                  <c:v>28.0</c:v>
                </c:pt>
                <c:pt idx="9">
                  <c:v>25.0</c:v>
                </c:pt>
                <c:pt idx="10">
                  <c:v>22.0</c:v>
                </c:pt>
                <c:pt idx="11">
                  <c:v>23.0</c:v>
                </c:pt>
                <c:pt idx="12">
                  <c:v>19.0</c:v>
                </c:pt>
                <c:pt idx="13">
                  <c:v>19.0</c:v>
                </c:pt>
              </c:numCache>
            </c:numRef>
          </c:val>
        </c:ser>
        <c:dLbls>
          <c:showLegendKey val="0"/>
          <c:showVal val="0"/>
          <c:showCatName val="0"/>
          <c:showSerName val="0"/>
          <c:showPercent val="0"/>
          <c:showBubbleSize val="0"/>
        </c:dLbls>
        <c:gapWidth val="150"/>
        <c:axId val="2130891752"/>
        <c:axId val="2130894760"/>
      </c:barChart>
      <c:catAx>
        <c:axId val="2130891752"/>
        <c:scaling>
          <c:orientation val="minMax"/>
        </c:scaling>
        <c:delete val="0"/>
        <c:axPos val="b"/>
        <c:numFmt formatCode="General" sourceLinked="1"/>
        <c:majorTickMark val="out"/>
        <c:minorTickMark val="none"/>
        <c:tickLblPos val="nextTo"/>
        <c:txPr>
          <a:bodyPr/>
          <a:lstStyle/>
          <a:p>
            <a:pPr>
              <a:defRPr sz="1100"/>
            </a:pPr>
            <a:endParaRPr lang="en-US"/>
          </a:p>
        </c:txPr>
        <c:crossAx val="2130894760"/>
        <c:crosses val="autoZero"/>
        <c:auto val="1"/>
        <c:lblAlgn val="ctr"/>
        <c:lblOffset val="100"/>
        <c:noMultiLvlLbl val="0"/>
      </c:catAx>
      <c:valAx>
        <c:axId val="2130894760"/>
        <c:scaling>
          <c:orientation val="minMax"/>
        </c:scaling>
        <c:delete val="0"/>
        <c:axPos val="l"/>
        <c:majorGridlines/>
        <c:title>
          <c:tx>
            <c:rich>
              <a:bodyPr rot="-5400000" vert="horz"/>
              <a:lstStyle/>
              <a:p>
                <a:pPr>
                  <a:defRPr sz="1400"/>
                </a:pPr>
                <a:r>
                  <a:rPr lang="en-US" sz="1400"/>
                  <a:t>Percentage of subpopulation</a:t>
                </a:r>
              </a:p>
            </c:rich>
          </c:tx>
          <c:layout/>
          <c:overlay val="0"/>
        </c:title>
        <c:numFmt formatCode="General" sourceLinked="1"/>
        <c:majorTickMark val="out"/>
        <c:minorTickMark val="none"/>
        <c:tickLblPos val="nextTo"/>
        <c:crossAx val="2130891752"/>
        <c:crosses val="autoZero"/>
        <c:crossBetween val="between"/>
      </c:valAx>
    </c:plotArea>
    <c:legend>
      <c:legendPos val="b"/>
      <c:layout>
        <c:manualLayout>
          <c:xMode val="edge"/>
          <c:yMode val="edge"/>
          <c:x val="0.192079196622161"/>
          <c:y val="0.83845858422109"/>
          <c:w val="0.491203811480087"/>
          <c:h val="0.0635022000926355"/>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Occupation!$D$20</c:f>
              <c:strCache>
                <c:ptCount val="1"/>
                <c:pt idx="0">
                  <c:v>Below Level 1</c:v>
                </c:pt>
              </c:strCache>
            </c:strRef>
          </c:tx>
          <c:invertIfNegative val="0"/>
          <c:cat>
            <c:strRef>
              <c:f>Occupation!$C$21:$C$28</c:f>
              <c:strCache>
                <c:ptCount val="8"/>
                <c:pt idx="0">
                  <c:v>Elementary occupations (8%)</c:v>
                </c:pt>
                <c:pt idx="1">
                  <c:v>Machine operators (6%)</c:v>
                </c:pt>
                <c:pt idx="2">
                  <c:v>Crafts and trades workers (9%)</c:v>
                </c:pt>
                <c:pt idx="3">
                  <c:v>Service workers/sales (21%)</c:v>
                </c:pt>
                <c:pt idx="4">
                  <c:v>Clerks (8%)</c:v>
                </c:pt>
                <c:pt idx="5">
                  <c:v>Technicians and associates (16%)</c:v>
                </c:pt>
                <c:pt idx="6">
                  <c:v>Legislators, officials, and managers (10%)</c:v>
                </c:pt>
                <c:pt idx="7">
                  <c:v>Professionals (21%)</c:v>
                </c:pt>
              </c:strCache>
            </c:strRef>
          </c:cat>
          <c:val>
            <c:numRef>
              <c:f>Occupation!$D$21:$D$28</c:f>
              <c:numCache>
                <c:formatCode>##0</c:formatCode>
                <c:ptCount val="8"/>
                <c:pt idx="0" formatCode="General">
                  <c:v>12.0</c:v>
                </c:pt>
                <c:pt idx="1">
                  <c:v>9.0</c:v>
                </c:pt>
                <c:pt idx="2" formatCode="General">
                  <c:v>4.0</c:v>
                </c:pt>
                <c:pt idx="3" formatCode="General">
                  <c:v>5.0</c:v>
                </c:pt>
                <c:pt idx="4" formatCode="General">
                  <c:v>1.0</c:v>
                </c:pt>
                <c:pt idx="5" formatCode="General">
                  <c:v>2.0</c:v>
                </c:pt>
                <c:pt idx="6" formatCode="General">
                  <c:v>1.0</c:v>
                </c:pt>
                <c:pt idx="7" formatCode="General">
                  <c:v>0.0</c:v>
                </c:pt>
              </c:numCache>
            </c:numRef>
          </c:val>
        </c:ser>
        <c:ser>
          <c:idx val="1"/>
          <c:order val="1"/>
          <c:tx>
            <c:strRef>
              <c:f>Occupation!$E$20</c:f>
              <c:strCache>
                <c:ptCount val="1"/>
                <c:pt idx="0">
                  <c:v>Level 1</c:v>
                </c:pt>
              </c:strCache>
            </c:strRef>
          </c:tx>
          <c:invertIfNegative val="0"/>
          <c:cat>
            <c:strRef>
              <c:f>Occupation!$C$21:$C$28</c:f>
              <c:strCache>
                <c:ptCount val="8"/>
                <c:pt idx="0">
                  <c:v>Elementary occupations (8%)</c:v>
                </c:pt>
                <c:pt idx="1">
                  <c:v>Machine operators (6%)</c:v>
                </c:pt>
                <c:pt idx="2">
                  <c:v>Crafts and trades workers (9%)</c:v>
                </c:pt>
                <c:pt idx="3">
                  <c:v>Service workers/sales (21%)</c:v>
                </c:pt>
                <c:pt idx="4">
                  <c:v>Clerks (8%)</c:v>
                </c:pt>
                <c:pt idx="5">
                  <c:v>Technicians and associates (16%)</c:v>
                </c:pt>
                <c:pt idx="6">
                  <c:v>Legislators, officials, and managers (10%)</c:v>
                </c:pt>
                <c:pt idx="7">
                  <c:v>Professionals (21%)</c:v>
                </c:pt>
              </c:strCache>
            </c:strRef>
          </c:cat>
          <c:val>
            <c:numRef>
              <c:f>Occupation!$E$21:$E$28</c:f>
              <c:numCache>
                <c:formatCode>General</c:formatCode>
                <c:ptCount val="8"/>
                <c:pt idx="0">
                  <c:v>26.0</c:v>
                </c:pt>
                <c:pt idx="1">
                  <c:v>20.0</c:v>
                </c:pt>
                <c:pt idx="2">
                  <c:v>19.0</c:v>
                </c:pt>
                <c:pt idx="3">
                  <c:v>17.0</c:v>
                </c:pt>
                <c:pt idx="4">
                  <c:v>11.0</c:v>
                </c:pt>
                <c:pt idx="5">
                  <c:v>8.0</c:v>
                </c:pt>
                <c:pt idx="6">
                  <c:v>6.0</c:v>
                </c:pt>
                <c:pt idx="7">
                  <c:v>3.0</c:v>
                </c:pt>
              </c:numCache>
            </c:numRef>
          </c:val>
        </c:ser>
        <c:ser>
          <c:idx val="2"/>
          <c:order val="2"/>
          <c:tx>
            <c:strRef>
              <c:f>Occupation!$F$20</c:f>
              <c:strCache>
                <c:ptCount val="1"/>
                <c:pt idx="0">
                  <c:v>Level 2</c:v>
                </c:pt>
              </c:strCache>
            </c:strRef>
          </c:tx>
          <c:invertIfNegative val="0"/>
          <c:cat>
            <c:strRef>
              <c:f>Occupation!$C$21:$C$28</c:f>
              <c:strCache>
                <c:ptCount val="8"/>
                <c:pt idx="0">
                  <c:v>Elementary occupations (8%)</c:v>
                </c:pt>
                <c:pt idx="1">
                  <c:v>Machine operators (6%)</c:v>
                </c:pt>
                <c:pt idx="2">
                  <c:v>Crafts and trades workers (9%)</c:v>
                </c:pt>
                <c:pt idx="3">
                  <c:v>Service workers/sales (21%)</c:v>
                </c:pt>
                <c:pt idx="4">
                  <c:v>Clerks (8%)</c:v>
                </c:pt>
                <c:pt idx="5">
                  <c:v>Technicians and associates (16%)</c:v>
                </c:pt>
                <c:pt idx="6">
                  <c:v>Legislators, officials, and managers (10%)</c:v>
                </c:pt>
                <c:pt idx="7">
                  <c:v>Professionals (21%)</c:v>
                </c:pt>
              </c:strCache>
            </c:strRef>
          </c:cat>
          <c:val>
            <c:numRef>
              <c:f>Occupation!$F$21:$F$28</c:f>
              <c:numCache>
                <c:formatCode>General</c:formatCode>
                <c:ptCount val="8"/>
                <c:pt idx="0">
                  <c:v>37.0</c:v>
                </c:pt>
                <c:pt idx="1">
                  <c:v>45.0</c:v>
                </c:pt>
                <c:pt idx="2">
                  <c:v>42.0</c:v>
                </c:pt>
                <c:pt idx="3">
                  <c:v>37.0</c:v>
                </c:pt>
                <c:pt idx="4">
                  <c:v>34.0</c:v>
                </c:pt>
                <c:pt idx="5">
                  <c:v>32.0</c:v>
                </c:pt>
                <c:pt idx="6">
                  <c:v>22.0</c:v>
                </c:pt>
                <c:pt idx="7">
                  <c:v>20.0</c:v>
                </c:pt>
              </c:numCache>
            </c:numRef>
          </c:val>
        </c:ser>
        <c:dLbls>
          <c:showLegendKey val="0"/>
          <c:showVal val="0"/>
          <c:showCatName val="0"/>
          <c:showSerName val="0"/>
          <c:showPercent val="0"/>
          <c:showBubbleSize val="0"/>
        </c:dLbls>
        <c:gapWidth val="150"/>
        <c:axId val="2130953304"/>
        <c:axId val="2130956312"/>
      </c:barChart>
      <c:catAx>
        <c:axId val="2130953304"/>
        <c:scaling>
          <c:orientation val="minMax"/>
        </c:scaling>
        <c:delete val="0"/>
        <c:axPos val="b"/>
        <c:majorTickMark val="out"/>
        <c:minorTickMark val="none"/>
        <c:tickLblPos val="nextTo"/>
        <c:txPr>
          <a:bodyPr/>
          <a:lstStyle/>
          <a:p>
            <a:pPr>
              <a:defRPr sz="1200"/>
            </a:pPr>
            <a:endParaRPr lang="en-US"/>
          </a:p>
        </c:txPr>
        <c:crossAx val="2130956312"/>
        <c:crosses val="autoZero"/>
        <c:auto val="1"/>
        <c:lblAlgn val="ctr"/>
        <c:lblOffset val="100"/>
        <c:noMultiLvlLbl val="0"/>
      </c:catAx>
      <c:valAx>
        <c:axId val="2130956312"/>
        <c:scaling>
          <c:orientation val="minMax"/>
        </c:scaling>
        <c:delete val="0"/>
        <c:axPos val="l"/>
        <c:majorGridlines/>
        <c:title>
          <c:tx>
            <c:rich>
              <a:bodyPr rot="-5400000" vert="horz"/>
              <a:lstStyle/>
              <a:p>
                <a:pPr>
                  <a:defRPr sz="1600"/>
                </a:pPr>
                <a:r>
                  <a:rPr lang="en-US" sz="1600"/>
                  <a:t>Percent of subpopulation</a:t>
                </a:r>
              </a:p>
            </c:rich>
          </c:tx>
          <c:layout/>
          <c:overlay val="0"/>
        </c:title>
        <c:numFmt formatCode="General" sourceLinked="1"/>
        <c:majorTickMark val="out"/>
        <c:minorTickMark val="none"/>
        <c:tickLblPos val="nextTo"/>
        <c:crossAx val="2130953304"/>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8BA5-73F6-4B86-AB8E-6C8FA1B54F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E3EEB29-6476-4E74-9E0F-BAE617D581BD}">
      <dgm:prSet phldrT="[Text]" custT="1"/>
      <dgm:spPr/>
      <dgm:t>
        <a:bodyPr/>
        <a:lstStyle/>
        <a:p>
          <a:r>
            <a:rPr lang="en-US" sz="1800" dirty="0" smtClean="0">
              <a:latin typeface="Calibri" panose="020F0502020204030204" pitchFamily="34" charset="0"/>
              <a:cs typeface="Calibri" panose="020F0502020204030204" pitchFamily="34" charset="0"/>
            </a:rPr>
            <a:t>Locate single piece of information in familiar texts.</a:t>
          </a:r>
          <a:endParaRPr lang="en-US" sz="1800" dirty="0">
            <a:latin typeface="Calibri" panose="020F0502020204030204" pitchFamily="34" charset="0"/>
            <a:cs typeface="Calibri" panose="020F0502020204030204" pitchFamily="34" charset="0"/>
          </a:endParaRPr>
        </a:p>
      </dgm:t>
    </dgm:pt>
    <dgm:pt modelId="{0A87DE0D-3239-44F7-9E36-5647D147E8DC}" type="parTrans" cxnId="{EDBA1692-DFC8-41CC-AA9A-C5172AE9911E}">
      <dgm:prSet/>
      <dgm:spPr/>
      <dgm:t>
        <a:bodyPr/>
        <a:lstStyle/>
        <a:p>
          <a:endParaRPr lang="en-US"/>
        </a:p>
      </dgm:t>
    </dgm:pt>
    <dgm:pt modelId="{6816DDC1-6337-47DD-93D0-3EF5206E6EBA}" type="sibTrans" cxnId="{EDBA1692-DFC8-41CC-AA9A-C5172AE9911E}">
      <dgm:prSet/>
      <dgm:spPr/>
      <dgm:t>
        <a:bodyPr/>
        <a:lstStyle/>
        <a:p>
          <a:endParaRPr lang="en-US"/>
        </a:p>
      </dgm:t>
    </dgm:pt>
    <dgm:pt modelId="{15662591-0BF3-49E1-B9A0-0D3FD8028D5D}">
      <dgm:prSet phldrT="[Text]" custT="1"/>
      <dgm:spPr/>
      <dgm:t>
        <a:bodyPr/>
        <a:lstStyle/>
        <a:p>
          <a:r>
            <a:rPr lang="en-US" sz="1800" dirty="0" smtClean="0">
              <a:latin typeface="Calibri" panose="020F0502020204030204" pitchFamily="34" charset="0"/>
              <a:cs typeface="Calibri" panose="020F0502020204030204" pitchFamily="34" charset="0"/>
            </a:rPr>
            <a:t>Read relatively short digital, print or mixed texts to locate single text</a:t>
          </a:r>
          <a:r>
            <a:rPr lang="en-US" sz="1600" dirty="0" smtClean="0">
              <a:latin typeface="Calibri" panose="020F0502020204030204" pitchFamily="34" charset="0"/>
              <a:cs typeface="Calibri" panose="020F0502020204030204" pitchFamily="34" charset="0"/>
            </a:rPr>
            <a:t>. </a:t>
          </a:r>
        </a:p>
      </dgm:t>
    </dgm:pt>
    <dgm:pt modelId="{D0EE4808-1CC3-4F4D-B177-B6E465F7C1EF}" type="parTrans" cxnId="{7F142616-D8B0-45DB-BDD4-852C9F0230E9}">
      <dgm:prSet/>
      <dgm:spPr/>
      <dgm:t>
        <a:bodyPr/>
        <a:lstStyle/>
        <a:p>
          <a:endParaRPr lang="en-US"/>
        </a:p>
      </dgm:t>
    </dgm:pt>
    <dgm:pt modelId="{19C78146-AD9A-441E-937A-7E30E55F375E}" type="sibTrans" cxnId="{7F142616-D8B0-45DB-BDD4-852C9F0230E9}">
      <dgm:prSet/>
      <dgm:spPr/>
      <dgm:t>
        <a:bodyPr/>
        <a:lstStyle/>
        <a:p>
          <a:endParaRPr lang="en-US"/>
        </a:p>
      </dgm:t>
    </dgm:pt>
    <dgm:pt modelId="{C362C57D-F4A7-4B6A-890C-0EF6F9E9FC99}">
      <dgm:prSet custT="1"/>
      <dgm:spPr/>
      <dgm:t>
        <a:bodyPr/>
        <a:lstStyle/>
        <a:p>
          <a:r>
            <a:rPr lang="en-US" sz="1800" dirty="0" smtClean="0">
              <a:latin typeface="Calibri" panose="020F0502020204030204" pitchFamily="34" charset="0"/>
              <a:cs typeface="Calibri" panose="020F0502020204030204" pitchFamily="34" charset="0"/>
            </a:rPr>
            <a:t>Identify, interpret, or evaluate one or more pieces of information and often require varying levels of inference.</a:t>
          </a:r>
          <a:endParaRPr lang="en-US" sz="1800" dirty="0">
            <a:latin typeface="Calibri" panose="020F0502020204030204" pitchFamily="34" charset="0"/>
            <a:cs typeface="Calibri" panose="020F0502020204030204" pitchFamily="34" charset="0"/>
          </a:endParaRPr>
        </a:p>
      </dgm:t>
    </dgm:pt>
    <dgm:pt modelId="{D2CA4E55-2670-4B3B-AB0F-6AD7F6FC1379}" type="parTrans" cxnId="{1A238895-9BD2-4CD1-A62A-AB2AEBA8B9CD}">
      <dgm:prSet/>
      <dgm:spPr/>
      <dgm:t>
        <a:bodyPr/>
        <a:lstStyle/>
        <a:p>
          <a:endParaRPr lang="en-US"/>
        </a:p>
      </dgm:t>
    </dgm:pt>
    <dgm:pt modelId="{EF212711-7FA1-41A5-9CB3-5CC5EC2A20E0}" type="sibTrans" cxnId="{1A238895-9BD2-4CD1-A62A-AB2AEBA8B9CD}">
      <dgm:prSet/>
      <dgm:spPr/>
      <dgm:t>
        <a:bodyPr/>
        <a:lstStyle/>
        <a:p>
          <a:endParaRPr lang="en-US"/>
        </a:p>
      </dgm:t>
    </dgm:pt>
    <dgm:pt modelId="{313A321F-F03B-45A8-88A1-A9E688071BC5}">
      <dgm:prSet phldrT="[Text]" custT="1"/>
      <dgm:spPr/>
      <dgm:t>
        <a:bodyPr/>
        <a:lstStyle/>
        <a:p>
          <a:r>
            <a:rPr lang="en-US" sz="1800" dirty="0" smtClean="0">
              <a:latin typeface="Calibri" panose="020F0502020204030204" pitchFamily="34" charset="0"/>
              <a:cs typeface="Calibri" panose="020F0502020204030204" pitchFamily="34" charset="0"/>
            </a:rPr>
            <a:t>Make matches between text and information that may require low level </a:t>
          </a:r>
          <a:r>
            <a:rPr lang="en-US" sz="1800" dirty="0" err="1" smtClean="0">
              <a:latin typeface="Calibri" panose="020F0502020204030204" pitchFamily="34" charset="0"/>
              <a:cs typeface="Calibri" panose="020F0502020204030204" pitchFamily="34" charset="0"/>
            </a:rPr>
            <a:t>para</a:t>
          </a:r>
          <a:r>
            <a:rPr lang="en-US" sz="1800" dirty="0" smtClean="0">
              <a:latin typeface="Calibri" panose="020F0502020204030204" pitchFamily="34" charset="0"/>
              <a:cs typeface="Calibri" panose="020F0502020204030204" pitchFamily="34" charset="0"/>
            </a:rPr>
            <a:t>-phrasing and drawing low-level inferences.</a:t>
          </a:r>
          <a:endParaRPr lang="en-US" sz="1800" dirty="0">
            <a:latin typeface="Calibri" panose="020F0502020204030204" pitchFamily="34" charset="0"/>
            <a:cs typeface="Calibri" panose="020F0502020204030204" pitchFamily="34" charset="0"/>
          </a:endParaRPr>
        </a:p>
      </dgm:t>
    </dgm:pt>
    <dgm:pt modelId="{7EE74777-9ABF-43C6-83DC-328EB2499C21}" type="sibTrans" cxnId="{8CE88508-AE53-4C7B-9916-3BCABEC37013}">
      <dgm:prSet/>
      <dgm:spPr/>
      <dgm:t>
        <a:bodyPr/>
        <a:lstStyle/>
        <a:p>
          <a:endParaRPr lang="en-US"/>
        </a:p>
      </dgm:t>
    </dgm:pt>
    <dgm:pt modelId="{9830DEEE-BC6B-42AF-ADFB-19ABE5836E74}" type="parTrans" cxnId="{8CE88508-AE53-4C7B-9916-3BCABEC37013}">
      <dgm:prSet/>
      <dgm:spPr/>
      <dgm:t>
        <a:bodyPr/>
        <a:lstStyle/>
        <a:p>
          <a:endParaRPr lang="en-US"/>
        </a:p>
      </dgm:t>
    </dgm:pt>
    <dgm:pt modelId="{D553E320-309D-4127-B25E-F1B3FBFEFDEA}">
      <dgm:prSet custT="1"/>
      <dgm:spPr/>
      <dgm:t>
        <a:bodyPr/>
        <a:lstStyle/>
        <a:p>
          <a:r>
            <a:rPr lang="en-US" sz="1800" dirty="0" smtClean="0">
              <a:latin typeface="Calibri" panose="020F0502020204030204" pitchFamily="34" charset="0"/>
              <a:cs typeface="Calibri" panose="020F0502020204030204" pitchFamily="34" charset="0"/>
            </a:rPr>
            <a:t>Perform multiple-step operations to integrate, interpret, or synthesize information from complex texts, and may require complex inferences.</a:t>
          </a:r>
          <a:endParaRPr lang="en-US" sz="1800" dirty="0">
            <a:latin typeface="Calibri" panose="020F0502020204030204" pitchFamily="34" charset="0"/>
            <a:cs typeface="Calibri" panose="020F0502020204030204" pitchFamily="34" charset="0"/>
          </a:endParaRPr>
        </a:p>
      </dgm:t>
    </dgm:pt>
    <dgm:pt modelId="{1FA201FA-BB96-4E95-B6CF-146E01B785D8}" type="sibTrans" cxnId="{019D348B-D9AD-4E61-A933-8DB036A8A632}">
      <dgm:prSet/>
      <dgm:spPr/>
      <dgm:t>
        <a:bodyPr/>
        <a:lstStyle/>
        <a:p>
          <a:endParaRPr lang="en-US"/>
        </a:p>
      </dgm:t>
    </dgm:pt>
    <dgm:pt modelId="{A38021AE-ABF1-4545-ACA6-A711D00D7D99}" type="parTrans" cxnId="{019D348B-D9AD-4E61-A933-8DB036A8A632}">
      <dgm:prSet/>
      <dgm:spPr/>
      <dgm:t>
        <a:bodyPr/>
        <a:lstStyle/>
        <a:p>
          <a:endParaRPr lang="en-US"/>
        </a:p>
      </dgm:t>
    </dgm:pt>
    <dgm:pt modelId="{363C139E-962B-47FF-9479-4E94A6B9F6DB}">
      <dgm:prSet custT="1"/>
      <dgm:spPr/>
      <dgm:t>
        <a:bodyPr/>
        <a:lstStyle/>
        <a:p>
          <a:r>
            <a:rPr lang="en-US" sz="1800" dirty="0" smtClean="0">
              <a:latin typeface="Calibri" panose="020F0502020204030204" pitchFamily="34" charset="0"/>
              <a:cs typeface="Calibri" panose="020F0502020204030204" pitchFamily="34" charset="0"/>
            </a:rPr>
            <a:t>Integrate information across multiple, dense texts; construct syntheses, ideas or points of view;  or evaluate evidence based arguments.</a:t>
          </a:r>
          <a:endParaRPr lang="en-US" sz="1800" dirty="0">
            <a:latin typeface="Calibri" panose="020F0502020204030204" pitchFamily="34" charset="0"/>
            <a:cs typeface="Calibri" panose="020F0502020204030204" pitchFamily="34" charset="0"/>
          </a:endParaRPr>
        </a:p>
      </dgm:t>
    </dgm:pt>
    <dgm:pt modelId="{AA9253BC-B798-4EC6-BB8E-163F38AED7B7}" type="sibTrans" cxnId="{02DCCF56-A707-4B8B-AFD8-37FCC818346F}">
      <dgm:prSet/>
      <dgm:spPr/>
      <dgm:t>
        <a:bodyPr/>
        <a:lstStyle/>
        <a:p>
          <a:endParaRPr lang="en-US"/>
        </a:p>
      </dgm:t>
    </dgm:pt>
    <dgm:pt modelId="{405E204B-9142-4F5B-BD9D-A6013882304D}" type="parTrans" cxnId="{02DCCF56-A707-4B8B-AFD8-37FCC818346F}">
      <dgm:prSet/>
      <dgm:spPr/>
      <dgm:t>
        <a:bodyPr/>
        <a:lstStyle/>
        <a:p>
          <a:endParaRPr lang="en-US"/>
        </a:p>
      </dgm:t>
    </dgm:pt>
    <dgm:pt modelId="{9B2AE469-7FBA-445C-AE3F-848C6638E791}" type="pres">
      <dgm:prSet presAssocID="{B1C28BA5-73F6-4B86-AB8E-6C8FA1B54FAB}" presName="rootnode" presStyleCnt="0">
        <dgm:presLayoutVars>
          <dgm:chMax/>
          <dgm:chPref/>
          <dgm:dir/>
          <dgm:animLvl val="lvl"/>
        </dgm:presLayoutVars>
      </dgm:prSet>
      <dgm:spPr/>
      <dgm:t>
        <a:bodyPr/>
        <a:lstStyle/>
        <a:p>
          <a:endParaRPr lang="en-US"/>
        </a:p>
      </dgm:t>
    </dgm:pt>
    <dgm:pt modelId="{174F2646-F3AA-48A9-BD5C-F30A92FCBE87}" type="pres">
      <dgm:prSet presAssocID="{EE3EEB29-6476-4E74-9E0F-BAE617D581BD}" presName="composite" presStyleCnt="0"/>
      <dgm:spPr/>
    </dgm:pt>
    <dgm:pt modelId="{7E2B2DA5-CA37-4F6A-87B1-4CE2CCD06253}" type="pres">
      <dgm:prSet presAssocID="{EE3EEB29-6476-4E74-9E0F-BAE617D581BD}" presName="LShape" presStyleLbl="alignNode1" presStyleIdx="0" presStyleCnt="11" custLinFactNeighborX="-319" custLinFactNeighborY="-48528"/>
      <dgm:spPr/>
    </dgm:pt>
    <dgm:pt modelId="{A0577867-7D79-4750-BA38-D56A7F188CD7}" type="pres">
      <dgm:prSet presAssocID="{EE3EEB29-6476-4E74-9E0F-BAE617D581BD}" presName="ParentText" presStyleLbl="revTx" presStyleIdx="0" presStyleCnt="6" custScaleX="111977" custScaleY="120793" custLinFactNeighborX="1127" custLinFactNeighborY="-22302">
        <dgm:presLayoutVars>
          <dgm:chMax val="0"/>
          <dgm:chPref val="0"/>
          <dgm:bulletEnabled val="1"/>
        </dgm:presLayoutVars>
      </dgm:prSet>
      <dgm:spPr/>
      <dgm:t>
        <a:bodyPr/>
        <a:lstStyle/>
        <a:p>
          <a:endParaRPr lang="en-US"/>
        </a:p>
      </dgm:t>
    </dgm:pt>
    <dgm:pt modelId="{603157AA-588F-492D-8D31-DB93B7AD5801}" type="pres">
      <dgm:prSet presAssocID="{EE3EEB29-6476-4E74-9E0F-BAE617D581BD}" presName="Triangle" presStyleLbl="alignNode1" presStyleIdx="1" presStyleCnt="11" custLinFactY="-71210" custLinFactNeighborX="-1875" custLinFactNeighborY="-100000"/>
      <dgm:spPr/>
    </dgm:pt>
    <dgm:pt modelId="{7E04405D-22CA-4B56-9409-38BBCB5E0F52}" type="pres">
      <dgm:prSet presAssocID="{6816DDC1-6337-47DD-93D0-3EF5206E6EBA}" presName="sibTrans" presStyleCnt="0"/>
      <dgm:spPr/>
    </dgm:pt>
    <dgm:pt modelId="{788BF415-8764-4319-8274-404600AC4D63}" type="pres">
      <dgm:prSet presAssocID="{6816DDC1-6337-47DD-93D0-3EF5206E6EBA}" presName="space" presStyleCnt="0"/>
      <dgm:spPr/>
    </dgm:pt>
    <dgm:pt modelId="{BEA7607D-7A90-48B8-A834-4A718983A8F1}" type="pres">
      <dgm:prSet presAssocID="{15662591-0BF3-49E1-B9A0-0D3FD8028D5D}" presName="composite" presStyleCnt="0"/>
      <dgm:spPr/>
    </dgm:pt>
    <dgm:pt modelId="{15458C63-7181-4334-941F-40E0F70E0AEF}" type="pres">
      <dgm:prSet presAssocID="{15662591-0BF3-49E1-B9A0-0D3FD8028D5D}" presName="LShape" presStyleLbl="alignNode1" presStyleIdx="2" presStyleCnt="11" custLinFactNeighborX="-319" custLinFactNeighborY="-48528"/>
      <dgm:spPr/>
    </dgm:pt>
    <dgm:pt modelId="{1DA2AA8B-A1C8-4CEF-BECC-282977F40094}" type="pres">
      <dgm:prSet presAssocID="{15662591-0BF3-49E1-B9A0-0D3FD8028D5D}" presName="ParentText" presStyleLbl="revTx" presStyleIdx="1" presStyleCnt="6" custLinFactNeighborX="-2107" custLinFactNeighborY="-32479">
        <dgm:presLayoutVars>
          <dgm:chMax val="0"/>
          <dgm:chPref val="0"/>
          <dgm:bulletEnabled val="1"/>
        </dgm:presLayoutVars>
      </dgm:prSet>
      <dgm:spPr/>
      <dgm:t>
        <a:bodyPr/>
        <a:lstStyle/>
        <a:p>
          <a:endParaRPr lang="en-US"/>
        </a:p>
      </dgm:t>
    </dgm:pt>
    <dgm:pt modelId="{09CD8788-9261-4D5D-BAFD-E8F3D8B22F26}" type="pres">
      <dgm:prSet presAssocID="{15662591-0BF3-49E1-B9A0-0D3FD8028D5D}" presName="Triangle" presStyleLbl="alignNode1" presStyleIdx="3" presStyleCnt="11" custLinFactY="-71210" custLinFactNeighborX="-1875" custLinFactNeighborY="-100000"/>
      <dgm:spPr/>
    </dgm:pt>
    <dgm:pt modelId="{B8C4085D-6994-4226-BDC5-CE58B5096567}" type="pres">
      <dgm:prSet presAssocID="{19C78146-AD9A-441E-937A-7E30E55F375E}" presName="sibTrans" presStyleCnt="0"/>
      <dgm:spPr/>
    </dgm:pt>
    <dgm:pt modelId="{4F091686-4E2C-412F-A11C-0BDDF1776BEC}" type="pres">
      <dgm:prSet presAssocID="{19C78146-AD9A-441E-937A-7E30E55F375E}" presName="space" presStyleCnt="0"/>
      <dgm:spPr/>
    </dgm:pt>
    <dgm:pt modelId="{9BF11BB5-2321-427E-8F6D-36F09EBE7001}" type="pres">
      <dgm:prSet presAssocID="{313A321F-F03B-45A8-88A1-A9E688071BC5}" presName="composite" presStyleCnt="0"/>
      <dgm:spPr/>
    </dgm:pt>
    <dgm:pt modelId="{94685656-0AA8-4D11-B035-64DE45ED1C30}" type="pres">
      <dgm:prSet presAssocID="{313A321F-F03B-45A8-88A1-A9E688071BC5}" presName="LShape" presStyleLbl="alignNode1" presStyleIdx="4" presStyleCnt="11" custLinFactNeighborX="-7525" custLinFactNeighborY="-47291"/>
      <dgm:spPr/>
    </dgm:pt>
    <dgm:pt modelId="{85D829E1-8705-457C-A5E6-A9AE27B96788}" type="pres">
      <dgm:prSet presAssocID="{313A321F-F03B-45A8-88A1-A9E688071BC5}" presName="ParentText" presStyleLbl="revTx" presStyleIdx="2" presStyleCnt="6" custScaleX="131009" custScaleY="86382" custLinFactNeighborX="-354" custLinFactNeighborY="-36853">
        <dgm:presLayoutVars>
          <dgm:chMax val="0"/>
          <dgm:chPref val="0"/>
          <dgm:bulletEnabled val="1"/>
        </dgm:presLayoutVars>
      </dgm:prSet>
      <dgm:spPr/>
      <dgm:t>
        <a:bodyPr/>
        <a:lstStyle/>
        <a:p>
          <a:endParaRPr lang="en-US"/>
        </a:p>
      </dgm:t>
    </dgm:pt>
    <dgm:pt modelId="{896CE51D-2363-4CF3-B20B-35AD5C23B04B}" type="pres">
      <dgm:prSet presAssocID="{313A321F-F03B-45A8-88A1-A9E688071BC5}" presName="Triangle" presStyleLbl="alignNode1" presStyleIdx="5" presStyleCnt="11" custLinFactY="-71210" custLinFactNeighborX="-1875" custLinFactNeighborY="-100000"/>
      <dgm:spPr/>
    </dgm:pt>
    <dgm:pt modelId="{2FEF0D18-3308-4CFC-86F7-8BA694E2E3C2}" type="pres">
      <dgm:prSet presAssocID="{7EE74777-9ABF-43C6-83DC-328EB2499C21}" presName="sibTrans" presStyleCnt="0"/>
      <dgm:spPr/>
    </dgm:pt>
    <dgm:pt modelId="{DED6B8F8-A93C-42A9-AA06-E32B58AECFD4}" type="pres">
      <dgm:prSet presAssocID="{7EE74777-9ABF-43C6-83DC-328EB2499C21}" presName="space" presStyleCnt="0"/>
      <dgm:spPr/>
    </dgm:pt>
    <dgm:pt modelId="{B5CBD451-C1AB-4677-9C8B-A8E74A0B5965}" type="pres">
      <dgm:prSet presAssocID="{C362C57D-F4A7-4B6A-890C-0EF6F9E9FC99}" presName="composite" presStyleCnt="0"/>
      <dgm:spPr/>
    </dgm:pt>
    <dgm:pt modelId="{41D685C6-3B2A-460C-83C3-92F4F28C45B7}" type="pres">
      <dgm:prSet presAssocID="{C362C57D-F4A7-4B6A-890C-0EF6F9E9FC99}" presName="LShape" presStyleLbl="alignNode1" presStyleIdx="6" presStyleCnt="11" custLinFactNeighborX="-319" custLinFactNeighborY="-48528"/>
      <dgm:spPr/>
    </dgm:pt>
    <dgm:pt modelId="{26C1F7D8-0671-4B6C-9BF1-F6DA3DA2E64C}" type="pres">
      <dgm:prSet presAssocID="{C362C57D-F4A7-4B6A-890C-0EF6F9E9FC99}" presName="ParentText" presStyleLbl="revTx" presStyleIdx="3" presStyleCnt="6" custScaleX="111878" custLinFactNeighborX="8958" custLinFactNeighborY="-36957">
        <dgm:presLayoutVars>
          <dgm:chMax val="0"/>
          <dgm:chPref val="0"/>
          <dgm:bulletEnabled val="1"/>
        </dgm:presLayoutVars>
      </dgm:prSet>
      <dgm:spPr/>
      <dgm:t>
        <a:bodyPr/>
        <a:lstStyle/>
        <a:p>
          <a:endParaRPr lang="en-US"/>
        </a:p>
      </dgm:t>
    </dgm:pt>
    <dgm:pt modelId="{51EA85A2-70CA-40D4-AFD8-3EFF74AE49E9}" type="pres">
      <dgm:prSet presAssocID="{C362C57D-F4A7-4B6A-890C-0EF6F9E9FC99}" presName="Triangle" presStyleLbl="alignNode1" presStyleIdx="7" presStyleCnt="11" custLinFactY="-71210" custLinFactNeighborX="-1875" custLinFactNeighborY="-100000"/>
      <dgm:spPr/>
      <dgm:t>
        <a:bodyPr/>
        <a:lstStyle/>
        <a:p>
          <a:endParaRPr lang="en-US"/>
        </a:p>
      </dgm:t>
    </dgm:pt>
    <dgm:pt modelId="{9CEC5F45-6B29-4449-915E-2C8F5818EA48}" type="pres">
      <dgm:prSet presAssocID="{EF212711-7FA1-41A5-9CB3-5CC5EC2A20E0}" presName="sibTrans" presStyleCnt="0"/>
      <dgm:spPr/>
    </dgm:pt>
    <dgm:pt modelId="{8F2E9DE1-15E7-4D95-A1A3-1874B90E54EA}" type="pres">
      <dgm:prSet presAssocID="{EF212711-7FA1-41A5-9CB3-5CC5EC2A20E0}" presName="space" presStyleCnt="0"/>
      <dgm:spPr/>
    </dgm:pt>
    <dgm:pt modelId="{955E0F6C-1A9D-451B-919D-DA9CCE158B6B}" type="pres">
      <dgm:prSet presAssocID="{D553E320-309D-4127-B25E-F1B3FBFEFDEA}" presName="composite" presStyleCnt="0"/>
      <dgm:spPr/>
    </dgm:pt>
    <dgm:pt modelId="{DD24F0B2-6909-4060-8B9F-40183BA01B52}" type="pres">
      <dgm:prSet presAssocID="{D553E320-309D-4127-B25E-F1B3FBFEFDEA}" presName="LShape" presStyleLbl="alignNode1" presStyleIdx="8" presStyleCnt="11" custLinFactNeighborX="-5246" custLinFactNeighborY="-44410"/>
      <dgm:spPr/>
    </dgm:pt>
    <dgm:pt modelId="{D0EAC953-BD3A-4A4F-8D9A-C71D8E1C983E}" type="pres">
      <dgm:prSet presAssocID="{D553E320-309D-4127-B25E-F1B3FBFEFDEA}" presName="ParentText" presStyleLbl="revTx" presStyleIdx="4" presStyleCnt="6" custScaleX="121975" custLinFactNeighborX="-354" custLinFactNeighborY="-36853">
        <dgm:presLayoutVars>
          <dgm:chMax val="0"/>
          <dgm:chPref val="0"/>
          <dgm:bulletEnabled val="1"/>
        </dgm:presLayoutVars>
      </dgm:prSet>
      <dgm:spPr/>
      <dgm:t>
        <a:bodyPr/>
        <a:lstStyle/>
        <a:p>
          <a:endParaRPr lang="en-US"/>
        </a:p>
      </dgm:t>
    </dgm:pt>
    <dgm:pt modelId="{DA88D1EE-C306-4CD9-BDD3-5FCF4F92A54A}" type="pres">
      <dgm:prSet presAssocID="{D553E320-309D-4127-B25E-F1B3FBFEFDEA}" presName="Triangle" presStyleLbl="alignNode1" presStyleIdx="9" presStyleCnt="11" custLinFactY="-71210" custLinFactNeighborX="-1875" custLinFactNeighborY="-100000"/>
      <dgm:spPr/>
    </dgm:pt>
    <dgm:pt modelId="{66842ED1-4065-42C2-8407-FB49EDB4F1A0}" type="pres">
      <dgm:prSet presAssocID="{1FA201FA-BB96-4E95-B6CF-146E01B785D8}" presName="sibTrans" presStyleCnt="0"/>
      <dgm:spPr/>
    </dgm:pt>
    <dgm:pt modelId="{3C68CF41-8138-4E5D-9DD6-FF4A36AAC7D4}" type="pres">
      <dgm:prSet presAssocID="{1FA201FA-BB96-4E95-B6CF-146E01B785D8}" presName="space" presStyleCnt="0"/>
      <dgm:spPr/>
    </dgm:pt>
    <dgm:pt modelId="{7F2CCB34-7943-411C-A056-134CA3D137EE}" type="pres">
      <dgm:prSet presAssocID="{363C139E-962B-47FF-9479-4E94A6B9F6DB}" presName="composite" presStyleCnt="0"/>
      <dgm:spPr/>
    </dgm:pt>
    <dgm:pt modelId="{7DAFA94E-471D-4301-A02A-E5996867B7C2}" type="pres">
      <dgm:prSet presAssocID="{363C139E-962B-47FF-9479-4E94A6B9F6DB}" presName="LShape" presStyleLbl="alignNode1" presStyleIdx="10" presStyleCnt="11" custLinFactNeighborX="-8973" custLinFactNeighborY="-41992"/>
      <dgm:spPr/>
    </dgm:pt>
    <dgm:pt modelId="{C7337862-1483-4B0D-B802-978446ADDC50}" type="pres">
      <dgm:prSet presAssocID="{363C139E-962B-47FF-9479-4E94A6B9F6DB}" presName="ParentText" presStyleLbl="revTx" presStyleIdx="5" presStyleCnt="6" custScaleX="119640" custLinFactNeighborX="184" custLinFactNeighborY="-29483">
        <dgm:presLayoutVars>
          <dgm:chMax val="0"/>
          <dgm:chPref val="0"/>
          <dgm:bulletEnabled val="1"/>
        </dgm:presLayoutVars>
      </dgm:prSet>
      <dgm:spPr/>
      <dgm:t>
        <a:bodyPr/>
        <a:lstStyle/>
        <a:p>
          <a:endParaRPr lang="en-US"/>
        </a:p>
      </dgm:t>
    </dgm:pt>
  </dgm:ptLst>
  <dgm:cxnLst>
    <dgm:cxn modelId="{1A238895-9BD2-4CD1-A62A-AB2AEBA8B9CD}" srcId="{B1C28BA5-73F6-4B86-AB8E-6C8FA1B54FAB}" destId="{C362C57D-F4A7-4B6A-890C-0EF6F9E9FC99}" srcOrd="3" destOrd="0" parTransId="{D2CA4E55-2670-4B3B-AB0F-6AD7F6FC1379}" sibTransId="{EF212711-7FA1-41A5-9CB3-5CC5EC2A20E0}"/>
    <dgm:cxn modelId="{FA271414-00AD-4E76-A571-4698A6213A59}" type="presOf" srcId="{EE3EEB29-6476-4E74-9E0F-BAE617D581BD}" destId="{A0577867-7D79-4750-BA38-D56A7F188CD7}" srcOrd="0" destOrd="0" presId="urn:microsoft.com/office/officeart/2009/3/layout/StepUpProcess"/>
    <dgm:cxn modelId="{C0F4FCB3-F1A6-4B23-9D4A-9BAD39273946}" type="presOf" srcId="{B1C28BA5-73F6-4B86-AB8E-6C8FA1B54FAB}" destId="{9B2AE469-7FBA-445C-AE3F-848C6638E791}" srcOrd="0" destOrd="0" presId="urn:microsoft.com/office/officeart/2009/3/layout/StepUpProcess"/>
    <dgm:cxn modelId="{02DCCF56-A707-4B8B-AFD8-37FCC818346F}" srcId="{B1C28BA5-73F6-4B86-AB8E-6C8FA1B54FAB}" destId="{363C139E-962B-47FF-9479-4E94A6B9F6DB}" srcOrd="5" destOrd="0" parTransId="{405E204B-9142-4F5B-BD9D-A6013882304D}" sibTransId="{AA9253BC-B798-4EC6-BB8E-163F38AED7B7}"/>
    <dgm:cxn modelId="{414DFE63-A58B-422A-BCDE-CCCD53BC0431}" type="presOf" srcId="{15662591-0BF3-49E1-B9A0-0D3FD8028D5D}" destId="{1DA2AA8B-A1C8-4CEF-BECC-282977F40094}" srcOrd="0" destOrd="0" presId="urn:microsoft.com/office/officeart/2009/3/layout/StepUpProcess"/>
    <dgm:cxn modelId="{B8996695-821A-4907-9AFC-AC3320EE4ED6}" type="presOf" srcId="{363C139E-962B-47FF-9479-4E94A6B9F6DB}" destId="{C7337862-1483-4B0D-B802-978446ADDC50}" srcOrd="0" destOrd="0" presId="urn:microsoft.com/office/officeart/2009/3/layout/StepUpProcess"/>
    <dgm:cxn modelId="{C56C6C7D-3ABF-4C26-A156-67F08EE46F0C}" type="presOf" srcId="{C362C57D-F4A7-4B6A-890C-0EF6F9E9FC99}" destId="{26C1F7D8-0671-4B6C-9BF1-F6DA3DA2E64C}" srcOrd="0" destOrd="0" presId="urn:microsoft.com/office/officeart/2009/3/layout/StepUpProcess"/>
    <dgm:cxn modelId="{36BCB2CA-0AB4-4BB0-89EB-B1E80DF0695B}" type="presOf" srcId="{313A321F-F03B-45A8-88A1-A9E688071BC5}" destId="{85D829E1-8705-457C-A5E6-A9AE27B96788}" srcOrd="0" destOrd="0" presId="urn:microsoft.com/office/officeart/2009/3/layout/StepUpProcess"/>
    <dgm:cxn modelId="{8CE88508-AE53-4C7B-9916-3BCABEC37013}" srcId="{B1C28BA5-73F6-4B86-AB8E-6C8FA1B54FAB}" destId="{313A321F-F03B-45A8-88A1-A9E688071BC5}" srcOrd="2" destOrd="0" parTransId="{9830DEEE-BC6B-42AF-ADFB-19ABE5836E74}" sibTransId="{7EE74777-9ABF-43C6-83DC-328EB2499C21}"/>
    <dgm:cxn modelId="{EDBA1692-DFC8-41CC-AA9A-C5172AE9911E}" srcId="{B1C28BA5-73F6-4B86-AB8E-6C8FA1B54FAB}" destId="{EE3EEB29-6476-4E74-9E0F-BAE617D581BD}" srcOrd="0" destOrd="0" parTransId="{0A87DE0D-3239-44F7-9E36-5647D147E8DC}" sibTransId="{6816DDC1-6337-47DD-93D0-3EF5206E6EBA}"/>
    <dgm:cxn modelId="{019D348B-D9AD-4E61-A933-8DB036A8A632}" srcId="{B1C28BA5-73F6-4B86-AB8E-6C8FA1B54FAB}" destId="{D553E320-309D-4127-B25E-F1B3FBFEFDEA}" srcOrd="4" destOrd="0" parTransId="{A38021AE-ABF1-4545-ACA6-A711D00D7D99}" sibTransId="{1FA201FA-BB96-4E95-B6CF-146E01B785D8}"/>
    <dgm:cxn modelId="{7F142616-D8B0-45DB-BDD4-852C9F0230E9}" srcId="{B1C28BA5-73F6-4B86-AB8E-6C8FA1B54FAB}" destId="{15662591-0BF3-49E1-B9A0-0D3FD8028D5D}" srcOrd="1" destOrd="0" parTransId="{D0EE4808-1CC3-4F4D-B177-B6E465F7C1EF}" sibTransId="{19C78146-AD9A-441E-937A-7E30E55F375E}"/>
    <dgm:cxn modelId="{AB345D33-8858-49A7-9586-CE885A6689A7}" type="presOf" srcId="{D553E320-309D-4127-B25E-F1B3FBFEFDEA}" destId="{D0EAC953-BD3A-4A4F-8D9A-C71D8E1C983E}" srcOrd="0" destOrd="0" presId="urn:microsoft.com/office/officeart/2009/3/layout/StepUpProcess"/>
    <dgm:cxn modelId="{778B15C0-9FF1-4003-9E18-9823C29EDC48}" type="presParOf" srcId="{9B2AE469-7FBA-445C-AE3F-848C6638E791}" destId="{174F2646-F3AA-48A9-BD5C-F30A92FCBE87}" srcOrd="0" destOrd="0" presId="urn:microsoft.com/office/officeart/2009/3/layout/StepUpProcess"/>
    <dgm:cxn modelId="{31A211CD-8770-4660-AB80-B54AC2F8F6FF}" type="presParOf" srcId="{174F2646-F3AA-48A9-BD5C-F30A92FCBE87}" destId="{7E2B2DA5-CA37-4F6A-87B1-4CE2CCD06253}" srcOrd="0" destOrd="0" presId="urn:microsoft.com/office/officeart/2009/3/layout/StepUpProcess"/>
    <dgm:cxn modelId="{39D1E64C-43B7-46FF-9261-E2A244D6AC2B}" type="presParOf" srcId="{174F2646-F3AA-48A9-BD5C-F30A92FCBE87}" destId="{A0577867-7D79-4750-BA38-D56A7F188CD7}" srcOrd="1" destOrd="0" presId="urn:microsoft.com/office/officeart/2009/3/layout/StepUpProcess"/>
    <dgm:cxn modelId="{7AB4B945-7B95-4F8F-8C30-0800F2AC22DB}" type="presParOf" srcId="{174F2646-F3AA-48A9-BD5C-F30A92FCBE87}" destId="{603157AA-588F-492D-8D31-DB93B7AD5801}" srcOrd="2" destOrd="0" presId="urn:microsoft.com/office/officeart/2009/3/layout/StepUpProcess"/>
    <dgm:cxn modelId="{0A99E92C-567A-4562-BCE2-FDE97AA158B4}" type="presParOf" srcId="{9B2AE469-7FBA-445C-AE3F-848C6638E791}" destId="{7E04405D-22CA-4B56-9409-38BBCB5E0F52}" srcOrd="1" destOrd="0" presId="urn:microsoft.com/office/officeart/2009/3/layout/StepUpProcess"/>
    <dgm:cxn modelId="{66E9D448-1718-4892-9327-403041BED6ED}" type="presParOf" srcId="{7E04405D-22CA-4B56-9409-38BBCB5E0F52}" destId="{788BF415-8764-4319-8274-404600AC4D63}" srcOrd="0" destOrd="0" presId="urn:microsoft.com/office/officeart/2009/3/layout/StepUpProcess"/>
    <dgm:cxn modelId="{67081D0B-AE0B-4FBE-B681-C443A9D34C69}" type="presParOf" srcId="{9B2AE469-7FBA-445C-AE3F-848C6638E791}" destId="{BEA7607D-7A90-48B8-A834-4A718983A8F1}" srcOrd="2" destOrd="0" presId="urn:microsoft.com/office/officeart/2009/3/layout/StepUpProcess"/>
    <dgm:cxn modelId="{7DD7F20D-0EB2-40A0-83BD-73D2CF4E66AE}" type="presParOf" srcId="{BEA7607D-7A90-48B8-A834-4A718983A8F1}" destId="{15458C63-7181-4334-941F-40E0F70E0AEF}" srcOrd="0" destOrd="0" presId="urn:microsoft.com/office/officeart/2009/3/layout/StepUpProcess"/>
    <dgm:cxn modelId="{91220959-355E-4DB1-BB84-2D81962A8D45}" type="presParOf" srcId="{BEA7607D-7A90-48B8-A834-4A718983A8F1}" destId="{1DA2AA8B-A1C8-4CEF-BECC-282977F40094}" srcOrd="1" destOrd="0" presId="urn:microsoft.com/office/officeart/2009/3/layout/StepUpProcess"/>
    <dgm:cxn modelId="{E00B3C68-A5E0-4CD8-8818-5A6BF75AE7F6}" type="presParOf" srcId="{BEA7607D-7A90-48B8-A834-4A718983A8F1}" destId="{09CD8788-9261-4D5D-BAFD-E8F3D8B22F26}" srcOrd="2" destOrd="0" presId="urn:microsoft.com/office/officeart/2009/3/layout/StepUpProcess"/>
    <dgm:cxn modelId="{7736270C-6B56-47A0-A00E-A961C5AB75ED}" type="presParOf" srcId="{9B2AE469-7FBA-445C-AE3F-848C6638E791}" destId="{B8C4085D-6994-4226-BDC5-CE58B5096567}" srcOrd="3" destOrd="0" presId="urn:microsoft.com/office/officeart/2009/3/layout/StepUpProcess"/>
    <dgm:cxn modelId="{9AF6A2D3-91C6-4B5A-8C7E-BD65EC3834BD}" type="presParOf" srcId="{B8C4085D-6994-4226-BDC5-CE58B5096567}" destId="{4F091686-4E2C-412F-A11C-0BDDF1776BEC}" srcOrd="0" destOrd="0" presId="urn:microsoft.com/office/officeart/2009/3/layout/StepUpProcess"/>
    <dgm:cxn modelId="{A0562FFF-720D-4C99-84D5-2DE3F95D47B9}" type="presParOf" srcId="{9B2AE469-7FBA-445C-AE3F-848C6638E791}" destId="{9BF11BB5-2321-427E-8F6D-36F09EBE7001}" srcOrd="4" destOrd="0" presId="urn:microsoft.com/office/officeart/2009/3/layout/StepUpProcess"/>
    <dgm:cxn modelId="{C61F65B2-28EE-4F6F-A4B0-EC21D82CE9DB}" type="presParOf" srcId="{9BF11BB5-2321-427E-8F6D-36F09EBE7001}" destId="{94685656-0AA8-4D11-B035-64DE45ED1C30}" srcOrd="0" destOrd="0" presId="urn:microsoft.com/office/officeart/2009/3/layout/StepUpProcess"/>
    <dgm:cxn modelId="{4D11EA81-F46D-44E9-BA62-721E80061384}" type="presParOf" srcId="{9BF11BB5-2321-427E-8F6D-36F09EBE7001}" destId="{85D829E1-8705-457C-A5E6-A9AE27B96788}" srcOrd="1" destOrd="0" presId="urn:microsoft.com/office/officeart/2009/3/layout/StepUpProcess"/>
    <dgm:cxn modelId="{7F8A0EF7-26E4-4AFC-AEB9-E1F3D0E5EB79}" type="presParOf" srcId="{9BF11BB5-2321-427E-8F6D-36F09EBE7001}" destId="{896CE51D-2363-4CF3-B20B-35AD5C23B04B}" srcOrd="2" destOrd="0" presId="urn:microsoft.com/office/officeart/2009/3/layout/StepUpProcess"/>
    <dgm:cxn modelId="{056A9EE0-3A71-4DB7-B803-08FAF1315F42}" type="presParOf" srcId="{9B2AE469-7FBA-445C-AE3F-848C6638E791}" destId="{2FEF0D18-3308-4CFC-86F7-8BA694E2E3C2}" srcOrd="5" destOrd="0" presId="urn:microsoft.com/office/officeart/2009/3/layout/StepUpProcess"/>
    <dgm:cxn modelId="{C29B268F-98FB-4F13-A655-6D48B32999A7}" type="presParOf" srcId="{2FEF0D18-3308-4CFC-86F7-8BA694E2E3C2}" destId="{DED6B8F8-A93C-42A9-AA06-E32B58AECFD4}" srcOrd="0" destOrd="0" presId="urn:microsoft.com/office/officeart/2009/3/layout/StepUpProcess"/>
    <dgm:cxn modelId="{17261F90-6198-4C50-AD4A-6FF938FB818E}" type="presParOf" srcId="{9B2AE469-7FBA-445C-AE3F-848C6638E791}" destId="{B5CBD451-C1AB-4677-9C8B-A8E74A0B5965}" srcOrd="6" destOrd="0" presId="urn:microsoft.com/office/officeart/2009/3/layout/StepUpProcess"/>
    <dgm:cxn modelId="{2D65D770-D290-4D33-B3E0-59ACE83305E5}" type="presParOf" srcId="{B5CBD451-C1AB-4677-9C8B-A8E74A0B5965}" destId="{41D685C6-3B2A-460C-83C3-92F4F28C45B7}" srcOrd="0" destOrd="0" presId="urn:microsoft.com/office/officeart/2009/3/layout/StepUpProcess"/>
    <dgm:cxn modelId="{59375C82-5455-44D9-98E4-858B91B41233}" type="presParOf" srcId="{B5CBD451-C1AB-4677-9C8B-A8E74A0B5965}" destId="{26C1F7D8-0671-4B6C-9BF1-F6DA3DA2E64C}" srcOrd="1" destOrd="0" presId="urn:microsoft.com/office/officeart/2009/3/layout/StepUpProcess"/>
    <dgm:cxn modelId="{D3509A3C-2F84-4393-AB18-C11B1CF1EC84}" type="presParOf" srcId="{B5CBD451-C1AB-4677-9C8B-A8E74A0B5965}" destId="{51EA85A2-70CA-40D4-AFD8-3EFF74AE49E9}" srcOrd="2" destOrd="0" presId="urn:microsoft.com/office/officeart/2009/3/layout/StepUpProcess"/>
    <dgm:cxn modelId="{E56AA8F8-E6FC-42D7-B20A-A0B5388F4DFC}" type="presParOf" srcId="{9B2AE469-7FBA-445C-AE3F-848C6638E791}" destId="{9CEC5F45-6B29-4449-915E-2C8F5818EA48}" srcOrd="7" destOrd="0" presId="urn:microsoft.com/office/officeart/2009/3/layout/StepUpProcess"/>
    <dgm:cxn modelId="{ABD36183-2435-4616-ACCC-049BBC40B0E6}" type="presParOf" srcId="{9CEC5F45-6B29-4449-915E-2C8F5818EA48}" destId="{8F2E9DE1-15E7-4D95-A1A3-1874B90E54EA}" srcOrd="0" destOrd="0" presId="urn:microsoft.com/office/officeart/2009/3/layout/StepUpProcess"/>
    <dgm:cxn modelId="{7799CC0B-4922-4613-AF7C-F385372A7F7F}" type="presParOf" srcId="{9B2AE469-7FBA-445C-AE3F-848C6638E791}" destId="{955E0F6C-1A9D-451B-919D-DA9CCE158B6B}" srcOrd="8" destOrd="0" presId="urn:microsoft.com/office/officeart/2009/3/layout/StepUpProcess"/>
    <dgm:cxn modelId="{39DB2F06-85C1-4D99-AB62-DA03E746C5AB}" type="presParOf" srcId="{955E0F6C-1A9D-451B-919D-DA9CCE158B6B}" destId="{DD24F0B2-6909-4060-8B9F-40183BA01B52}" srcOrd="0" destOrd="0" presId="urn:microsoft.com/office/officeart/2009/3/layout/StepUpProcess"/>
    <dgm:cxn modelId="{AB464907-576F-4B25-B0B2-5BBEA0039A09}" type="presParOf" srcId="{955E0F6C-1A9D-451B-919D-DA9CCE158B6B}" destId="{D0EAC953-BD3A-4A4F-8D9A-C71D8E1C983E}" srcOrd="1" destOrd="0" presId="urn:microsoft.com/office/officeart/2009/3/layout/StepUpProcess"/>
    <dgm:cxn modelId="{66261CCF-75E5-4AC7-A62E-1703BC5CE30E}" type="presParOf" srcId="{955E0F6C-1A9D-451B-919D-DA9CCE158B6B}" destId="{DA88D1EE-C306-4CD9-BDD3-5FCF4F92A54A}" srcOrd="2" destOrd="0" presId="urn:microsoft.com/office/officeart/2009/3/layout/StepUpProcess"/>
    <dgm:cxn modelId="{48A2E834-4ED7-4C8C-A42A-25C84470729F}" type="presParOf" srcId="{9B2AE469-7FBA-445C-AE3F-848C6638E791}" destId="{66842ED1-4065-42C2-8407-FB49EDB4F1A0}" srcOrd="9" destOrd="0" presId="urn:microsoft.com/office/officeart/2009/3/layout/StepUpProcess"/>
    <dgm:cxn modelId="{2ACCA1A1-FDD3-4522-BE3F-E1F57C0B2785}" type="presParOf" srcId="{66842ED1-4065-42C2-8407-FB49EDB4F1A0}" destId="{3C68CF41-8138-4E5D-9DD6-FF4A36AAC7D4}" srcOrd="0" destOrd="0" presId="urn:microsoft.com/office/officeart/2009/3/layout/StepUpProcess"/>
    <dgm:cxn modelId="{DBAFA8C7-B369-4280-913B-A7F792725840}" type="presParOf" srcId="{9B2AE469-7FBA-445C-AE3F-848C6638E791}" destId="{7F2CCB34-7943-411C-A056-134CA3D137EE}" srcOrd="10" destOrd="0" presId="urn:microsoft.com/office/officeart/2009/3/layout/StepUpProcess"/>
    <dgm:cxn modelId="{270579F0-9C87-40B3-ABC7-75BE31168B89}" type="presParOf" srcId="{7F2CCB34-7943-411C-A056-134CA3D137EE}" destId="{7DAFA94E-471D-4301-A02A-E5996867B7C2}" srcOrd="0" destOrd="0" presId="urn:microsoft.com/office/officeart/2009/3/layout/StepUpProcess"/>
    <dgm:cxn modelId="{507EC271-72EC-4C8E-B3E2-449E57C54963}" type="presParOf" srcId="{7F2CCB34-7943-411C-A056-134CA3D137EE}" destId="{C7337862-1483-4B0D-B802-978446ADDC50}" srcOrd="1" destOrd="0" presId="urn:microsoft.com/office/officeart/2009/3/layout/StepUpProcess"/>
  </dgm:cxnLst>
  <dgm:bg>
    <a:effectLst/>
  </dgm:bg>
  <dgm:whole>
    <a:ln w="9525"/>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28BA5-73F6-4B86-AB8E-6C8FA1B54F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E3EEB29-6476-4E74-9E0F-BAE617D581BD}">
      <dgm:prSet phldrT="[Text]" custT="1"/>
      <dgm:spPr/>
      <dgm:t>
        <a:bodyPr/>
        <a:lstStyle/>
        <a:p>
          <a:r>
            <a:rPr lang="en-US" sz="1800" dirty="0" smtClean="0">
              <a:latin typeface="Calibri" panose="020F0502020204030204" pitchFamily="34" charset="0"/>
              <a:cs typeface="Calibri" panose="020F0502020204030204" pitchFamily="34" charset="0"/>
            </a:rPr>
            <a:t>Perform basic tasks: counting, arithmetic operations with whole numbers.</a:t>
          </a:r>
          <a:endParaRPr lang="en-US" sz="1800" dirty="0">
            <a:latin typeface="Calibri" panose="020F0502020204030204" pitchFamily="34" charset="0"/>
            <a:cs typeface="Calibri" panose="020F0502020204030204" pitchFamily="34" charset="0"/>
          </a:endParaRPr>
        </a:p>
      </dgm:t>
    </dgm:pt>
    <dgm:pt modelId="{0A87DE0D-3239-44F7-9E36-5647D147E8DC}" type="parTrans" cxnId="{EDBA1692-DFC8-41CC-AA9A-C5172AE9911E}">
      <dgm:prSet/>
      <dgm:spPr/>
      <dgm:t>
        <a:bodyPr/>
        <a:lstStyle/>
        <a:p>
          <a:endParaRPr lang="en-US"/>
        </a:p>
      </dgm:t>
    </dgm:pt>
    <dgm:pt modelId="{6816DDC1-6337-47DD-93D0-3EF5206E6EBA}" type="sibTrans" cxnId="{EDBA1692-DFC8-41CC-AA9A-C5172AE9911E}">
      <dgm:prSet/>
      <dgm:spPr/>
      <dgm:t>
        <a:bodyPr/>
        <a:lstStyle/>
        <a:p>
          <a:endParaRPr lang="en-US"/>
        </a:p>
      </dgm:t>
    </dgm:pt>
    <dgm:pt modelId="{15662591-0BF3-49E1-B9A0-0D3FD8028D5D}">
      <dgm:prSet phldrT="[Text]" custT="1"/>
      <dgm:spPr/>
      <dgm:t>
        <a:bodyPr/>
        <a:lstStyle/>
        <a:p>
          <a:r>
            <a:rPr lang="en-US" sz="1800" dirty="0" smtClean="0">
              <a:latin typeface="Calibri" panose="020F0502020204030204" pitchFamily="34" charset="0"/>
              <a:cs typeface="Calibri" panose="020F0502020204030204" pitchFamily="34" charset="0"/>
            </a:rPr>
            <a:t>Perform one-step tasks: count; sort; arithmetic operations; understanding simple percent (ex. 50%).</a:t>
          </a:r>
        </a:p>
      </dgm:t>
    </dgm:pt>
    <dgm:pt modelId="{D0EE4808-1CC3-4F4D-B177-B6E465F7C1EF}" type="parTrans" cxnId="{7F142616-D8B0-45DB-BDD4-852C9F0230E9}">
      <dgm:prSet/>
      <dgm:spPr/>
      <dgm:t>
        <a:bodyPr/>
        <a:lstStyle/>
        <a:p>
          <a:endParaRPr lang="en-US"/>
        </a:p>
      </dgm:t>
    </dgm:pt>
    <dgm:pt modelId="{19C78146-AD9A-441E-937A-7E30E55F375E}" type="sibTrans" cxnId="{7F142616-D8B0-45DB-BDD4-852C9F0230E9}">
      <dgm:prSet/>
      <dgm:spPr/>
      <dgm:t>
        <a:bodyPr/>
        <a:lstStyle/>
        <a:p>
          <a:endParaRPr lang="en-US"/>
        </a:p>
      </dgm:t>
    </dgm:pt>
    <dgm:pt modelId="{313A321F-F03B-45A8-88A1-A9E688071BC5}">
      <dgm:prSet phldrT="[Text]" custT="1"/>
      <dgm:spPr/>
      <dgm:t>
        <a:bodyPr/>
        <a:lstStyle/>
        <a:p>
          <a:r>
            <a:rPr lang="en-US" sz="1800" dirty="0" smtClean="0">
              <a:latin typeface="Calibri" panose="020F0502020204030204" pitchFamily="34" charset="0"/>
              <a:cs typeface="Calibri" panose="020F0502020204030204" pitchFamily="34" charset="0"/>
            </a:rPr>
            <a:t>Perform 2 or more  calculations, simple measurement; spatial representation; estimation; and interpret simple tables, graphs.</a:t>
          </a:r>
          <a:endParaRPr lang="en-US" sz="1800" dirty="0">
            <a:latin typeface="Calibri" panose="020F0502020204030204" pitchFamily="34" charset="0"/>
            <a:cs typeface="Calibri" panose="020F0502020204030204" pitchFamily="34" charset="0"/>
          </a:endParaRPr>
        </a:p>
      </dgm:t>
    </dgm:pt>
    <dgm:pt modelId="{9830DEEE-BC6B-42AF-ADFB-19ABE5836E74}" type="parTrans" cxnId="{8CE88508-AE53-4C7B-9916-3BCABEC37013}">
      <dgm:prSet/>
      <dgm:spPr/>
      <dgm:t>
        <a:bodyPr/>
        <a:lstStyle/>
        <a:p>
          <a:endParaRPr lang="en-US"/>
        </a:p>
      </dgm:t>
    </dgm:pt>
    <dgm:pt modelId="{7EE74777-9ABF-43C6-83DC-328EB2499C21}" type="sibTrans" cxnId="{8CE88508-AE53-4C7B-9916-3BCABEC37013}">
      <dgm:prSet/>
      <dgm:spPr/>
      <dgm:t>
        <a:bodyPr/>
        <a:lstStyle/>
        <a:p>
          <a:endParaRPr lang="en-US"/>
        </a:p>
      </dgm:t>
    </dgm:pt>
    <dgm:pt modelId="{C362C57D-F4A7-4B6A-890C-0EF6F9E9FC99}">
      <dgm:prSet custT="1"/>
      <dgm:spPr/>
      <dgm:t>
        <a:bodyPr/>
        <a:lstStyle/>
        <a:p>
          <a:r>
            <a:rPr lang="en-US" sz="1800" dirty="0" smtClean="0">
              <a:latin typeface="Calibri" panose="020F0502020204030204" pitchFamily="34" charset="0"/>
              <a:cs typeface="Calibri" panose="020F0502020204030204" pitchFamily="34" charset="0"/>
            </a:rPr>
            <a:t>Understand  &amp; work with mathematical patterns, proportions, basic statistics expressed in verbal or numerical form. </a:t>
          </a:r>
          <a:endParaRPr lang="en-US" sz="1800" dirty="0">
            <a:latin typeface="Calibri" panose="020F0502020204030204" pitchFamily="34" charset="0"/>
            <a:cs typeface="Calibri" panose="020F0502020204030204" pitchFamily="34" charset="0"/>
          </a:endParaRPr>
        </a:p>
      </dgm:t>
    </dgm:pt>
    <dgm:pt modelId="{D2CA4E55-2670-4B3B-AB0F-6AD7F6FC1379}" type="parTrans" cxnId="{1A238895-9BD2-4CD1-A62A-AB2AEBA8B9CD}">
      <dgm:prSet/>
      <dgm:spPr/>
      <dgm:t>
        <a:bodyPr/>
        <a:lstStyle/>
        <a:p>
          <a:endParaRPr lang="en-US"/>
        </a:p>
      </dgm:t>
    </dgm:pt>
    <dgm:pt modelId="{EF212711-7FA1-41A5-9CB3-5CC5EC2A20E0}" type="sibTrans" cxnId="{1A238895-9BD2-4CD1-A62A-AB2AEBA8B9CD}">
      <dgm:prSet/>
      <dgm:spPr/>
      <dgm:t>
        <a:bodyPr/>
        <a:lstStyle/>
        <a:p>
          <a:endParaRPr lang="en-US"/>
        </a:p>
      </dgm:t>
    </dgm:pt>
    <dgm:pt modelId="{363C139E-962B-47FF-9479-4E94A6B9F6DB}">
      <dgm:prSet custT="1"/>
      <dgm:spPr>
        <a:noFill/>
        <a:ln>
          <a:noFill/>
        </a:ln>
      </dgm:spPr>
      <dgm:t>
        <a:bodyPr/>
        <a:lstStyle/>
        <a:p>
          <a:r>
            <a:rPr lang="en-US" sz="1800" dirty="0" smtClean="0">
              <a:latin typeface="Calibri" panose="020F0502020204030204" pitchFamily="34" charset="0"/>
              <a:cs typeface="Calibri" panose="020F0502020204030204" pitchFamily="34" charset="0"/>
            </a:rPr>
            <a:t>Understand complex abstract </a:t>
          </a:r>
          <a:r>
            <a:rPr lang="en-US" sz="1800" dirty="0" err="1" smtClean="0">
              <a:latin typeface="Calibri" panose="020F0502020204030204" pitchFamily="34" charset="0"/>
              <a:cs typeface="Calibri" panose="020F0502020204030204" pitchFamily="34" charset="0"/>
            </a:rPr>
            <a:t>mathema-tical</a:t>
          </a:r>
          <a:r>
            <a:rPr lang="en-US" sz="1800" dirty="0" smtClean="0">
              <a:latin typeface="Calibri" panose="020F0502020204030204" pitchFamily="34" charset="0"/>
              <a:cs typeface="Calibri" panose="020F0502020204030204" pitchFamily="34" charset="0"/>
            </a:rPr>
            <a:t> and statistical ideas, embedded in complex texts, draw inferences;  arguments or models; justify, reflect on solutions or choices.</a:t>
          </a:r>
          <a:endParaRPr lang="en-US" sz="1800" dirty="0">
            <a:latin typeface="Calibri" panose="020F0502020204030204" pitchFamily="34" charset="0"/>
            <a:cs typeface="Calibri" panose="020F0502020204030204" pitchFamily="34" charset="0"/>
          </a:endParaRPr>
        </a:p>
      </dgm:t>
    </dgm:pt>
    <dgm:pt modelId="{405E204B-9142-4F5B-BD9D-A6013882304D}" type="parTrans" cxnId="{02DCCF56-A707-4B8B-AFD8-37FCC818346F}">
      <dgm:prSet/>
      <dgm:spPr/>
      <dgm:t>
        <a:bodyPr/>
        <a:lstStyle/>
        <a:p>
          <a:endParaRPr lang="en-US"/>
        </a:p>
      </dgm:t>
    </dgm:pt>
    <dgm:pt modelId="{AA9253BC-B798-4EC6-BB8E-163F38AED7B7}" type="sibTrans" cxnId="{02DCCF56-A707-4B8B-AFD8-37FCC818346F}">
      <dgm:prSet/>
      <dgm:spPr/>
      <dgm:t>
        <a:bodyPr/>
        <a:lstStyle/>
        <a:p>
          <a:endParaRPr lang="en-US"/>
        </a:p>
      </dgm:t>
    </dgm:pt>
    <dgm:pt modelId="{D553E320-309D-4127-B25E-F1B3FBFEFDEA}">
      <dgm:prSet custT="1"/>
      <dgm:spPr/>
      <dgm:t>
        <a:bodyPr/>
        <a:lstStyle/>
        <a:p>
          <a:r>
            <a:rPr lang="en-US" sz="1800" dirty="0" smtClean="0">
              <a:latin typeface="Calibri" panose="020F0502020204030204" pitchFamily="34" charset="0"/>
              <a:cs typeface="Calibri" panose="020F0502020204030204" pitchFamily="34" charset="0"/>
            </a:rPr>
            <a:t>Perform analysis, complex reasoning,  statistics and chance; spatial relationships; and </a:t>
          </a:r>
          <a:r>
            <a:rPr lang="en-US" sz="1800" dirty="0" err="1" smtClean="0">
              <a:latin typeface="Calibri" panose="020F0502020204030204" pitchFamily="34" charset="0"/>
              <a:cs typeface="Calibri" panose="020F0502020204030204" pitchFamily="34" charset="0"/>
            </a:rPr>
            <a:t>communicat-ing</a:t>
          </a:r>
          <a:r>
            <a:rPr lang="en-US" sz="1800" dirty="0" smtClean="0">
              <a:latin typeface="Calibri" panose="020F0502020204030204" pitchFamily="34" charset="0"/>
              <a:cs typeface="Calibri" panose="020F0502020204030204" pitchFamily="34" charset="0"/>
            </a:rPr>
            <a:t> well-reasoned explanations for answers. </a:t>
          </a:r>
          <a:endParaRPr lang="en-US" sz="1800" dirty="0">
            <a:latin typeface="Calibri" panose="020F0502020204030204" pitchFamily="34" charset="0"/>
            <a:cs typeface="Calibri" panose="020F0502020204030204" pitchFamily="34" charset="0"/>
          </a:endParaRPr>
        </a:p>
      </dgm:t>
    </dgm:pt>
    <dgm:pt modelId="{A38021AE-ABF1-4545-ACA6-A711D00D7D99}" type="parTrans" cxnId="{019D348B-D9AD-4E61-A933-8DB036A8A632}">
      <dgm:prSet/>
      <dgm:spPr/>
      <dgm:t>
        <a:bodyPr/>
        <a:lstStyle/>
        <a:p>
          <a:endParaRPr lang="en-US"/>
        </a:p>
      </dgm:t>
    </dgm:pt>
    <dgm:pt modelId="{1FA201FA-BB96-4E95-B6CF-146E01B785D8}" type="sibTrans" cxnId="{019D348B-D9AD-4E61-A933-8DB036A8A632}">
      <dgm:prSet/>
      <dgm:spPr/>
      <dgm:t>
        <a:bodyPr/>
        <a:lstStyle/>
        <a:p>
          <a:endParaRPr lang="en-US"/>
        </a:p>
      </dgm:t>
    </dgm:pt>
    <dgm:pt modelId="{9B2AE469-7FBA-445C-AE3F-848C6638E791}" type="pres">
      <dgm:prSet presAssocID="{B1C28BA5-73F6-4B86-AB8E-6C8FA1B54FAB}" presName="rootnode" presStyleCnt="0">
        <dgm:presLayoutVars>
          <dgm:chMax/>
          <dgm:chPref/>
          <dgm:dir/>
          <dgm:animLvl val="lvl"/>
        </dgm:presLayoutVars>
      </dgm:prSet>
      <dgm:spPr/>
      <dgm:t>
        <a:bodyPr/>
        <a:lstStyle/>
        <a:p>
          <a:endParaRPr lang="en-US"/>
        </a:p>
      </dgm:t>
    </dgm:pt>
    <dgm:pt modelId="{174F2646-F3AA-48A9-BD5C-F30A92FCBE87}" type="pres">
      <dgm:prSet presAssocID="{EE3EEB29-6476-4E74-9E0F-BAE617D581BD}" presName="composite" presStyleCnt="0"/>
      <dgm:spPr/>
    </dgm:pt>
    <dgm:pt modelId="{7E2B2DA5-CA37-4F6A-87B1-4CE2CCD06253}" type="pres">
      <dgm:prSet presAssocID="{EE3EEB29-6476-4E74-9E0F-BAE617D581BD}" presName="LShape" presStyleLbl="alignNode1" presStyleIdx="0" presStyleCnt="11" custLinFactNeighborX="-956" custLinFactNeighborY="-50088"/>
      <dgm:spPr>
        <a:solidFill>
          <a:srgbClr val="00B050"/>
        </a:solidFill>
        <a:ln>
          <a:noFill/>
        </a:ln>
      </dgm:spPr>
      <dgm:t>
        <a:bodyPr/>
        <a:lstStyle/>
        <a:p>
          <a:endParaRPr lang="en-US"/>
        </a:p>
      </dgm:t>
    </dgm:pt>
    <dgm:pt modelId="{A0577867-7D79-4750-BA38-D56A7F188CD7}" type="pres">
      <dgm:prSet presAssocID="{EE3EEB29-6476-4E74-9E0F-BAE617D581BD}" presName="ParentText" presStyleLbl="revTx" presStyleIdx="0" presStyleCnt="6" custLinFactNeighborX="-1058" custLinFactNeighborY="-38038">
        <dgm:presLayoutVars>
          <dgm:chMax val="0"/>
          <dgm:chPref val="0"/>
          <dgm:bulletEnabled val="1"/>
        </dgm:presLayoutVars>
      </dgm:prSet>
      <dgm:spPr/>
      <dgm:t>
        <a:bodyPr/>
        <a:lstStyle/>
        <a:p>
          <a:endParaRPr lang="en-US"/>
        </a:p>
      </dgm:t>
    </dgm:pt>
    <dgm:pt modelId="{603157AA-588F-492D-8D31-DB93B7AD5801}" type="pres">
      <dgm:prSet presAssocID="{EE3EEB29-6476-4E74-9E0F-BAE617D581BD}" presName="Triangle" presStyleLbl="alignNode1" presStyleIdx="1" presStyleCnt="11" custLinFactY="-76713" custLinFactNeighborX="-5609" custLinFactNeighborY="-100000"/>
      <dgm:spPr>
        <a:solidFill>
          <a:srgbClr val="00B050"/>
        </a:solidFill>
        <a:ln>
          <a:noFill/>
        </a:ln>
      </dgm:spPr>
      <dgm:t>
        <a:bodyPr/>
        <a:lstStyle/>
        <a:p>
          <a:endParaRPr lang="en-US"/>
        </a:p>
      </dgm:t>
    </dgm:pt>
    <dgm:pt modelId="{7E04405D-22CA-4B56-9409-38BBCB5E0F52}" type="pres">
      <dgm:prSet presAssocID="{6816DDC1-6337-47DD-93D0-3EF5206E6EBA}" presName="sibTrans" presStyleCnt="0"/>
      <dgm:spPr/>
    </dgm:pt>
    <dgm:pt modelId="{788BF415-8764-4319-8274-404600AC4D63}" type="pres">
      <dgm:prSet presAssocID="{6816DDC1-6337-47DD-93D0-3EF5206E6EBA}" presName="space" presStyleCnt="0"/>
      <dgm:spPr/>
    </dgm:pt>
    <dgm:pt modelId="{BEA7607D-7A90-48B8-A834-4A718983A8F1}" type="pres">
      <dgm:prSet presAssocID="{15662591-0BF3-49E1-B9A0-0D3FD8028D5D}" presName="composite" presStyleCnt="0"/>
      <dgm:spPr/>
    </dgm:pt>
    <dgm:pt modelId="{15458C63-7181-4334-941F-40E0F70E0AEF}" type="pres">
      <dgm:prSet presAssocID="{15662591-0BF3-49E1-B9A0-0D3FD8028D5D}" presName="LShape" presStyleLbl="alignNode1" presStyleIdx="2" presStyleCnt="11" custScaleX="116209" custLinFactNeighborX="-3298" custLinFactNeighborY="-50088"/>
      <dgm:spPr>
        <a:solidFill>
          <a:srgbClr val="00B050"/>
        </a:solidFill>
        <a:ln>
          <a:noFill/>
        </a:ln>
      </dgm:spPr>
      <dgm:t>
        <a:bodyPr/>
        <a:lstStyle/>
        <a:p>
          <a:endParaRPr lang="en-US"/>
        </a:p>
      </dgm:t>
    </dgm:pt>
    <dgm:pt modelId="{1DA2AA8B-A1C8-4CEF-BECC-282977F40094}" type="pres">
      <dgm:prSet presAssocID="{15662591-0BF3-49E1-B9A0-0D3FD8028D5D}" presName="ParentText" presStyleLbl="revTx" presStyleIdx="1" presStyleCnt="6" custScaleX="124467" custLinFactNeighborX="-639" custLinFactNeighborY="-39137">
        <dgm:presLayoutVars>
          <dgm:chMax val="0"/>
          <dgm:chPref val="0"/>
          <dgm:bulletEnabled val="1"/>
        </dgm:presLayoutVars>
      </dgm:prSet>
      <dgm:spPr/>
      <dgm:t>
        <a:bodyPr/>
        <a:lstStyle/>
        <a:p>
          <a:endParaRPr lang="en-US"/>
        </a:p>
      </dgm:t>
    </dgm:pt>
    <dgm:pt modelId="{09CD8788-9261-4D5D-BAFD-E8F3D8B22F26}" type="pres">
      <dgm:prSet presAssocID="{15662591-0BF3-49E1-B9A0-0D3FD8028D5D}" presName="Triangle" presStyleLbl="alignNode1" presStyleIdx="3" presStyleCnt="11" custLinFactY="-76713" custLinFactNeighborX="-5609" custLinFactNeighborY="-100000"/>
      <dgm:spPr>
        <a:solidFill>
          <a:srgbClr val="00B050"/>
        </a:solidFill>
        <a:ln>
          <a:noFill/>
        </a:ln>
      </dgm:spPr>
      <dgm:t>
        <a:bodyPr/>
        <a:lstStyle/>
        <a:p>
          <a:endParaRPr lang="en-US"/>
        </a:p>
      </dgm:t>
    </dgm:pt>
    <dgm:pt modelId="{B8C4085D-6994-4226-BDC5-CE58B5096567}" type="pres">
      <dgm:prSet presAssocID="{19C78146-AD9A-441E-937A-7E30E55F375E}" presName="sibTrans" presStyleCnt="0"/>
      <dgm:spPr/>
    </dgm:pt>
    <dgm:pt modelId="{4F091686-4E2C-412F-A11C-0BDDF1776BEC}" type="pres">
      <dgm:prSet presAssocID="{19C78146-AD9A-441E-937A-7E30E55F375E}" presName="space" presStyleCnt="0"/>
      <dgm:spPr/>
    </dgm:pt>
    <dgm:pt modelId="{9BF11BB5-2321-427E-8F6D-36F09EBE7001}" type="pres">
      <dgm:prSet presAssocID="{313A321F-F03B-45A8-88A1-A9E688071BC5}" presName="composite" presStyleCnt="0"/>
      <dgm:spPr/>
    </dgm:pt>
    <dgm:pt modelId="{94685656-0AA8-4D11-B035-64DE45ED1C30}" type="pres">
      <dgm:prSet presAssocID="{313A321F-F03B-45A8-88A1-A9E688071BC5}" presName="LShape" presStyleLbl="alignNode1" presStyleIdx="4" presStyleCnt="11" custLinFactNeighborX="-6267" custLinFactNeighborY="-58252"/>
      <dgm:spPr>
        <a:solidFill>
          <a:srgbClr val="00B050"/>
        </a:solidFill>
        <a:ln>
          <a:noFill/>
        </a:ln>
      </dgm:spPr>
      <dgm:t>
        <a:bodyPr/>
        <a:lstStyle/>
        <a:p>
          <a:endParaRPr lang="en-US"/>
        </a:p>
      </dgm:t>
    </dgm:pt>
    <dgm:pt modelId="{85D829E1-8705-457C-A5E6-A9AE27B96788}" type="pres">
      <dgm:prSet presAssocID="{313A321F-F03B-45A8-88A1-A9E688071BC5}" presName="ParentText" presStyleLbl="revTx" presStyleIdx="2" presStyleCnt="6" custScaleX="147338" custScaleY="126040" custLinFactNeighborX="13261" custLinFactNeighborY="-26428">
        <dgm:presLayoutVars>
          <dgm:chMax val="0"/>
          <dgm:chPref val="0"/>
          <dgm:bulletEnabled val="1"/>
        </dgm:presLayoutVars>
      </dgm:prSet>
      <dgm:spPr/>
      <dgm:t>
        <a:bodyPr/>
        <a:lstStyle/>
        <a:p>
          <a:endParaRPr lang="en-US"/>
        </a:p>
      </dgm:t>
    </dgm:pt>
    <dgm:pt modelId="{896CE51D-2363-4CF3-B20B-35AD5C23B04B}" type="pres">
      <dgm:prSet presAssocID="{313A321F-F03B-45A8-88A1-A9E688071BC5}" presName="Triangle" presStyleLbl="alignNode1" presStyleIdx="5" presStyleCnt="11" custLinFactY="-76713" custLinFactNeighborX="-5609" custLinFactNeighborY="-100000"/>
      <dgm:spPr>
        <a:solidFill>
          <a:srgbClr val="00B050"/>
        </a:solidFill>
        <a:ln>
          <a:noFill/>
        </a:ln>
      </dgm:spPr>
      <dgm:t>
        <a:bodyPr/>
        <a:lstStyle/>
        <a:p>
          <a:endParaRPr lang="en-US"/>
        </a:p>
      </dgm:t>
    </dgm:pt>
    <dgm:pt modelId="{2FEF0D18-3308-4CFC-86F7-8BA694E2E3C2}" type="pres">
      <dgm:prSet presAssocID="{7EE74777-9ABF-43C6-83DC-328EB2499C21}" presName="sibTrans" presStyleCnt="0"/>
      <dgm:spPr/>
    </dgm:pt>
    <dgm:pt modelId="{DED6B8F8-A93C-42A9-AA06-E32B58AECFD4}" type="pres">
      <dgm:prSet presAssocID="{7EE74777-9ABF-43C6-83DC-328EB2499C21}" presName="space" presStyleCnt="0"/>
      <dgm:spPr/>
    </dgm:pt>
    <dgm:pt modelId="{B5CBD451-C1AB-4677-9C8B-A8E74A0B5965}" type="pres">
      <dgm:prSet presAssocID="{C362C57D-F4A7-4B6A-890C-0EF6F9E9FC99}" presName="composite" presStyleCnt="0"/>
      <dgm:spPr/>
    </dgm:pt>
    <dgm:pt modelId="{41D685C6-3B2A-460C-83C3-92F4F28C45B7}" type="pres">
      <dgm:prSet presAssocID="{C362C57D-F4A7-4B6A-890C-0EF6F9E9FC99}" presName="LShape" presStyleLbl="alignNode1" presStyleIdx="6" presStyleCnt="11" custLinFactNeighborX="12871" custLinFactNeighborY="-50088"/>
      <dgm:spPr>
        <a:solidFill>
          <a:srgbClr val="00B050"/>
        </a:solidFill>
        <a:ln>
          <a:noFill/>
        </a:ln>
      </dgm:spPr>
      <dgm:t>
        <a:bodyPr/>
        <a:lstStyle/>
        <a:p>
          <a:endParaRPr lang="en-US"/>
        </a:p>
      </dgm:t>
    </dgm:pt>
    <dgm:pt modelId="{26C1F7D8-0671-4B6C-9BF1-F6DA3DA2E64C}" type="pres">
      <dgm:prSet presAssocID="{C362C57D-F4A7-4B6A-890C-0EF6F9E9FC99}" presName="ParentText" presStyleLbl="revTx" presStyleIdx="3" presStyleCnt="6" custScaleX="118073" custScaleY="96393" custLinFactNeighborX="22150" custLinFactNeighborY="-40992">
        <dgm:presLayoutVars>
          <dgm:chMax val="0"/>
          <dgm:chPref val="0"/>
          <dgm:bulletEnabled val="1"/>
        </dgm:presLayoutVars>
      </dgm:prSet>
      <dgm:spPr/>
      <dgm:t>
        <a:bodyPr/>
        <a:lstStyle/>
        <a:p>
          <a:endParaRPr lang="en-US"/>
        </a:p>
      </dgm:t>
    </dgm:pt>
    <dgm:pt modelId="{51EA85A2-70CA-40D4-AFD8-3EFF74AE49E9}" type="pres">
      <dgm:prSet presAssocID="{C362C57D-F4A7-4B6A-890C-0EF6F9E9FC99}" presName="Triangle" presStyleLbl="alignNode1" presStyleIdx="7" presStyleCnt="11" custLinFactY="-76713" custLinFactNeighborX="-5609" custLinFactNeighborY="-100000"/>
      <dgm:spPr>
        <a:solidFill>
          <a:srgbClr val="00B050"/>
        </a:solidFill>
        <a:ln>
          <a:noFill/>
        </a:ln>
      </dgm:spPr>
      <dgm:t>
        <a:bodyPr/>
        <a:lstStyle/>
        <a:p>
          <a:endParaRPr lang="en-US"/>
        </a:p>
      </dgm:t>
    </dgm:pt>
    <dgm:pt modelId="{9CEC5F45-6B29-4449-915E-2C8F5818EA48}" type="pres">
      <dgm:prSet presAssocID="{EF212711-7FA1-41A5-9CB3-5CC5EC2A20E0}" presName="sibTrans" presStyleCnt="0"/>
      <dgm:spPr/>
    </dgm:pt>
    <dgm:pt modelId="{8F2E9DE1-15E7-4D95-A1A3-1874B90E54EA}" type="pres">
      <dgm:prSet presAssocID="{EF212711-7FA1-41A5-9CB3-5CC5EC2A20E0}" presName="space" presStyleCnt="0"/>
      <dgm:spPr/>
    </dgm:pt>
    <dgm:pt modelId="{955E0F6C-1A9D-451B-919D-DA9CCE158B6B}" type="pres">
      <dgm:prSet presAssocID="{D553E320-309D-4127-B25E-F1B3FBFEFDEA}" presName="composite" presStyleCnt="0"/>
      <dgm:spPr/>
    </dgm:pt>
    <dgm:pt modelId="{DD24F0B2-6909-4060-8B9F-40183BA01B52}" type="pres">
      <dgm:prSet presAssocID="{D553E320-309D-4127-B25E-F1B3FBFEFDEA}" presName="LShape" presStyleLbl="alignNode1" presStyleIdx="8" presStyleCnt="11" custScaleX="90365" custLinFactNeighborX="7893" custLinFactNeighborY="-50088"/>
      <dgm:spPr>
        <a:solidFill>
          <a:srgbClr val="00B050"/>
        </a:solidFill>
        <a:ln>
          <a:noFill/>
        </a:ln>
      </dgm:spPr>
      <dgm:t>
        <a:bodyPr/>
        <a:lstStyle/>
        <a:p>
          <a:endParaRPr lang="en-US"/>
        </a:p>
      </dgm:t>
    </dgm:pt>
    <dgm:pt modelId="{D0EAC953-BD3A-4A4F-8D9A-C71D8E1C983E}" type="pres">
      <dgm:prSet presAssocID="{D553E320-309D-4127-B25E-F1B3FBFEFDEA}" presName="ParentText" presStyleLbl="revTx" presStyleIdx="4" presStyleCnt="6" custScaleX="116083" custScaleY="109988" custLinFactNeighborX="17773" custLinFactNeighborY="-38462">
        <dgm:presLayoutVars>
          <dgm:chMax val="0"/>
          <dgm:chPref val="0"/>
          <dgm:bulletEnabled val="1"/>
        </dgm:presLayoutVars>
      </dgm:prSet>
      <dgm:spPr/>
      <dgm:t>
        <a:bodyPr/>
        <a:lstStyle/>
        <a:p>
          <a:endParaRPr lang="en-US"/>
        </a:p>
      </dgm:t>
    </dgm:pt>
    <dgm:pt modelId="{DA88D1EE-C306-4CD9-BDD3-5FCF4F92A54A}" type="pres">
      <dgm:prSet presAssocID="{D553E320-309D-4127-B25E-F1B3FBFEFDEA}" presName="Triangle" presStyleLbl="alignNode1" presStyleIdx="9" presStyleCnt="11" custLinFactY="-76713" custLinFactNeighborX="-5609" custLinFactNeighborY="-100000"/>
      <dgm:spPr>
        <a:solidFill>
          <a:srgbClr val="00B050"/>
        </a:solidFill>
        <a:ln>
          <a:noFill/>
        </a:ln>
      </dgm:spPr>
      <dgm:t>
        <a:bodyPr/>
        <a:lstStyle/>
        <a:p>
          <a:endParaRPr lang="en-US"/>
        </a:p>
      </dgm:t>
    </dgm:pt>
    <dgm:pt modelId="{66842ED1-4065-42C2-8407-FB49EDB4F1A0}" type="pres">
      <dgm:prSet presAssocID="{1FA201FA-BB96-4E95-B6CF-146E01B785D8}" presName="sibTrans" presStyleCnt="0"/>
      <dgm:spPr/>
    </dgm:pt>
    <dgm:pt modelId="{3C68CF41-8138-4E5D-9DD6-FF4A36AAC7D4}" type="pres">
      <dgm:prSet presAssocID="{1FA201FA-BB96-4E95-B6CF-146E01B785D8}" presName="space" presStyleCnt="0"/>
      <dgm:spPr/>
    </dgm:pt>
    <dgm:pt modelId="{7F2CCB34-7943-411C-A056-134CA3D137EE}" type="pres">
      <dgm:prSet presAssocID="{363C139E-962B-47FF-9479-4E94A6B9F6DB}" presName="composite" presStyleCnt="0"/>
      <dgm:spPr/>
    </dgm:pt>
    <dgm:pt modelId="{7DAFA94E-471D-4301-A02A-E5996867B7C2}" type="pres">
      <dgm:prSet presAssocID="{363C139E-962B-47FF-9479-4E94A6B9F6DB}" presName="LShape" presStyleLbl="alignNode1" presStyleIdx="10" presStyleCnt="11" custScaleX="99743" custLinFactNeighborX="-956" custLinFactNeighborY="-50088"/>
      <dgm:spPr>
        <a:solidFill>
          <a:srgbClr val="00B050"/>
        </a:solidFill>
        <a:ln>
          <a:noFill/>
        </a:ln>
      </dgm:spPr>
      <dgm:t>
        <a:bodyPr/>
        <a:lstStyle/>
        <a:p>
          <a:endParaRPr lang="en-US"/>
        </a:p>
      </dgm:t>
    </dgm:pt>
    <dgm:pt modelId="{C7337862-1483-4B0D-B802-978446ADDC50}" type="pres">
      <dgm:prSet presAssocID="{363C139E-962B-47FF-9479-4E94A6B9F6DB}" presName="ParentText" presStyleLbl="revTx" presStyleIdx="5" presStyleCnt="6" custScaleX="107472" custLinFactNeighborX="4070" custLinFactNeighborY="-40498">
        <dgm:presLayoutVars>
          <dgm:chMax val="0"/>
          <dgm:chPref val="0"/>
          <dgm:bulletEnabled val="1"/>
        </dgm:presLayoutVars>
      </dgm:prSet>
      <dgm:spPr/>
      <dgm:t>
        <a:bodyPr/>
        <a:lstStyle/>
        <a:p>
          <a:endParaRPr lang="en-US"/>
        </a:p>
      </dgm:t>
    </dgm:pt>
  </dgm:ptLst>
  <dgm:cxnLst>
    <dgm:cxn modelId="{2889A30E-BDC7-4FBC-8595-897611DE9281}" type="presOf" srcId="{313A321F-F03B-45A8-88A1-A9E688071BC5}" destId="{85D829E1-8705-457C-A5E6-A9AE27B96788}" srcOrd="0" destOrd="0" presId="urn:microsoft.com/office/officeart/2009/3/layout/StepUpProcess"/>
    <dgm:cxn modelId="{63A209A6-C726-403A-8F16-A090081BF376}" type="presOf" srcId="{D553E320-309D-4127-B25E-F1B3FBFEFDEA}" destId="{D0EAC953-BD3A-4A4F-8D9A-C71D8E1C983E}" srcOrd="0" destOrd="0" presId="urn:microsoft.com/office/officeart/2009/3/layout/StepUpProcess"/>
    <dgm:cxn modelId="{5CE3C610-1EFF-4855-B33B-6A62D826C7C0}" type="presOf" srcId="{EE3EEB29-6476-4E74-9E0F-BAE617D581BD}" destId="{A0577867-7D79-4750-BA38-D56A7F188CD7}" srcOrd="0" destOrd="0" presId="urn:microsoft.com/office/officeart/2009/3/layout/StepUpProcess"/>
    <dgm:cxn modelId="{019D348B-D9AD-4E61-A933-8DB036A8A632}" srcId="{B1C28BA5-73F6-4B86-AB8E-6C8FA1B54FAB}" destId="{D553E320-309D-4127-B25E-F1B3FBFEFDEA}" srcOrd="4" destOrd="0" parTransId="{A38021AE-ABF1-4545-ACA6-A711D00D7D99}" sibTransId="{1FA201FA-BB96-4E95-B6CF-146E01B785D8}"/>
    <dgm:cxn modelId="{BCB13F4C-8492-49FC-9B73-FC3E6BAD01A3}" type="presOf" srcId="{363C139E-962B-47FF-9479-4E94A6B9F6DB}" destId="{C7337862-1483-4B0D-B802-978446ADDC50}" srcOrd="0" destOrd="0" presId="urn:microsoft.com/office/officeart/2009/3/layout/StepUpProcess"/>
    <dgm:cxn modelId="{538704BD-8386-42E3-B6E2-34C9396CA3E5}" type="presOf" srcId="{15662591-0BF3-49E1-B9A0-0D3FD8028D5D}" destId="{1DA2AA8B-A1C8-4CEF-BECC-282977F40094}" srcOrd="0" destOrd="0" presId="urn:microsoft.com/office/officeart/2009/3/layout/StepUpProcess"/>
    <dgm:cxn modelId="{00AE2654-1F71-4A03-8CC8-740428A13D8D}" type="presOf" srcId="{B1C28BA5-73F6-4B86-AB8E-6C8FA1B54FAB}" destId="{9B2AE469-7FBA-445C-AE3F-848C6638E791}" srcOrd="0" destOrd="0" presId="urn:microsoft.com/office/officeart/2009/3/layout/StepUpProcess"/>
    <dgm:cxn modelId="{02DCCF56-A707-4B8B-AFD8-37FCC818346F}" srcId="{B1C28BA5-73F6-4B86-AB8E-6C8FA1B54FAB}" destId="{363C139E-962B-47FF-9479-4E94A6B9F6DB}" srcOrd="5" destOrd="0" parTransId="{405E204B-9142-4F5B-BD9D-A6013882304D}" sibTransId="{AA9253BC-B798-4EC6-BB8E-163F38AED7B7}"/>
    <dgm:cxn modelId="{8CE88508-AE53-4C7B-9916-3BCABEC37013}" srcId="{B1C28BA5-73F6-4B86-AB8E-6C8FA1B54FAB}" destId="{313A321F-F03B-45A8-88A1-A9E688071BC5}" srcOrd="2" destOrd="0" parTransId="{9830DEEE-BC6B-42AF-ADFB-19ABE5836E74}" sibTransId="{7EE74777-9ABF-43C6-83DC-328EB2499C21}"/>
    <dgm:cxn modelId="{28307703-098D-4A84-BC32-2B5D06F05D55}" type="presOf" srcId="{C362C57D-F4A7-4B6A-890C-0EF6F9E9FC99}" destId="{26C1F7D8-0671-4B6C-9BF1-F6DA3DA2E64C}" srcOrd="0" destOrd="0" presId="urn:microsoft.com/office/officeart/2009/3/layout/StepUpProcess"/>
    <dgm:cxn modelId="{1A238895-9BD2-4CD1-A62A-AB2AEBA8B9CD}" srcId="{B1C28BA5-73F6-4B86-AB8E-6C8FA1B54FAB}" destId="{C362C57D-F4A7-4B6A-890C-0EF6F9E9FC99}" srcOrd="3" destOrd="0" parTransId="{D2CA4E55-2670-4B3B-AB0F-6AD7F6FC1379}" sibTransId="{EF212711-7FA1-41A5-9CB3-5CC5EC2A20E0}"/>
    <dgm:cxn modelId="{EDBA1692-DFC8-41CC-AA9A-C5172AE9911E}" srcId="{B1C28BA5-73F6-4B86-AB8E-6C8FA1B54FAB}" destId="{EE3EEB29-6476-4E74-9E0F-BAE617D581BD}" srcOrd="0" destOrd="0" parTransId="{0A87DE0D-3239-44F7-9E36-5647D147E8DC}" sibTransId="{6816DDC1-6337-47DD-93D0-3EF5206E6EBA}"/>
    <dgm:cxn modelId="{7F142616-D8B0-45DB-BDD4-852C9F0230E9}" srcId="{B1C28BA5-73F6-4B86-AB8E-6C8FA1B54FAB}" destId="{15662591-0BF3-49E1-B9A0-0D3FD8028D5D}" srcOrd="1" destOrd="0" parTransId="{D0EE4808-1CC3-4F4D-B177-B6E465F7C1EF}" sibTransId="{19C78146-AD9A-441E-937A-7E30E55F375E}"/>
    <dgm:cxn modelId="{9D560D2F-B7CC-4C78-B643-CF065A4189FA}" type="presParOf" srcId="{9B2AE469-7FBA-445C-AE3F-848C6638E791}" destId="{174F2646-F3AA-48A9-BD5C-F30A92FCBE87}" srcOrd="0" destOrd="0" presId="urn:microsoft.com/office/officeart/2009/3/layout/StepUpProcess"/>
    <dgm:cxn modelId="{A8AE8F88-A61C-4D26-A495-D0764C835913}" type="presParOf" srcId="{174F2646-F3AA-48A9-BD5C-F30A92FCBE87}" destId="{7E2B2DA5-CA37-4F6A-87B1-4CE2CCD06253}" srcOrd="0" destOrd="0" presId="urn:microsoft.com/office/officeart/2009/3/layout/StepUpProcess"/>
    <dgm:cxn modelId="{679CC0FA-05D5-481A-B712-D02FECE7473D}" type="presParOf" srcId="{174F2646-F3AA-48A9-BD5C-F30A92FCBE87}" destId="{A0577867-7D79-4750-BA38-D56A7F188CD7}" srcOrd="1" destOrd="0" presId="urn:microsoft.com/office/officeart/2009/3/layout/StepUpProcess"/>
    <dgm:cxn modelId="{784F7390-2F5E-481C-8BA8-A809EC195FCC}" type="presParOf" srcId="{174F2646-F3AA-48A9-BD5C-F30A92FCBE87}" destId="{603157AA-588F-492D-8D31-DB93B7AD5801}" srcOrd="2" destOrd="0" presId="urn:microsoft.com/office/officeart/2009/3/layout/StepUpProcess"/>
    <dgm:cxn modelId="{8062C9BB-53A3-4C9D-AD9A-5A032BED8A17}" type="presParOf" srcId="{9B2AE469-7FBA-445C-AE3F-848C6638E791}" destId="{7E04405D-22CA-4B56-9409-38BBCB5E0F52}" srcOrd="1" destOrd="0" presId="urn:microsoft.com/office/officeart/2009/3/layout/StepUpProcess"/>
    <dgm:cxn modelId="{EAE17ED8-E61F-4855-9360-802F2032A797}" type="presParOf" srcId="{7E04405D-22CA-4B56-9409-38BBCB5E0F52}" destId="{788BF415-8764-4319-8274-404600AC4D63}" srcOrd="0" destOrd="0" presId="urn:microsoft.com/office/officeart/2009/3/layout/StepUpProcess"/>
    <dgm:cxn modelId="{1674C149-11C8-40CD-96CF-1D49E675BF6F}" type="presParOf" srcId="{9B2AE469-7FBA-445C-AE3F-848C6638E791}" destId="{BEA7607D-7A90-48B8-A834-4A718983A8F1}" srcOrd="2" destOrd="0" presId="urn:microsoft.com/office/officeart/2009/3/layout/StepUpProcess"/>
    <dgm:cxn modelId="{E3596262-7B47-4D7D-B90B-42787DAD2042}" type="presParOf" srcId="{BEA7607D-7A90-48B8-A834-4A718983A8F1}" destId="{15458C63-7181-4334-941F-40E0F70E0AEF}" srcOrd="0" destOrd="0" presId="urn:microsoft.com/office/officeart/2009/3/layout/StepUpProcess"/>
    <dgm:cxn modelId="{3DDE60BE-A2CE-4C3B-A228-ED5BD018FA81}" type="presParOf" srcId="{BEA7607D-7A90-48B8-A834-4A718983A8F1}" destId="{1DA2AA8B-A1C8-4CEF-BECC-282977F40094}" srcOrd="1" destOrd="0" presId="urn:microsoft.com/office/officeart/2009/3/layout/StepUpProcess"/>
    <dgm:cxn modelId="{9FD8D4E6-64FE-44EF-8302-66206F6B4BAD}" type="presParOf" srcId="{BEA7607D-7A90-48B8-A834-4A718983A8F1}" destId="{09CD8788-9261-4D5D-BAFD-E8F3D8B22F26}" srcOrd="2" destOrd="0" presId="urn:microsoft.com/office/officeart/2009/3/layout/StepUpProcess"/>
    <dgm:cxn modelId="{020DA654-4479-4146-8949-2A1E0CDCC89B}" type="presParOf" srcId="{9B2AE469-7FBA-445C-AE3F-848C6638E791}" destId="{B8C4085D-6994-4226-BDC5-CE58B5096567}" srcOrd="3" destOrd="0" presId="urn:microsoft.com/office/officeart/2009/3/layout/StepUpProcess"/>
    <dgm:cxn modelId="{2BD5DB59-6F3C-4B7C-85F7-9035C027CDE2}" type="presParOf" srcId="{B8C4085D-6994-4226-BDC5-CE58B5096567}" destId="{4F091686-4E2C-412F-A11C-0BDDF1776BEC}" srcOrd="0" destOrd="0" presId="urn:microsoft.com/office/officeart/2009/3/layout/StepUpProcess"/>
    <dgm:cxn modelId="{1CC5FCA5-F1C7-4524-8B2A-BAC2AA651112}" type="presParOf" srcId="{9B2AE469-7FBA-445C-AE3F-848C6638E791}" destId="{9BF11BB5-2321-427E-8F6D-36F09EBE7001}" srcOrd="4" destOrd="0" presId="urn:microsoft.com/office/officeart/2009/3/layout/StepUpProcess"/>
    <dgm:cxn modelId="{B07267E5-D0A3-447E-8E9A-1BC63E30D1F4}" type="presParOf" srcId="{9BF11BB5-2321-427E-8F6D-36F09EBE7001}" destId="{94685656-0AA8-4D11-B035-64DE45ED1C30}" srcOrd="0" destOrd="0" presId="urn:microsoft.com/office/officeart/2009/3/layout/StepUpProcess"/>
    <dgm:cxn modelId="{F64EEC1C-ADC4-489E-A543-8DE83BDAD496}" type="presParOf" srcId="{9BF11BB5-2321-427E-8F6D-36F09EBE7001}" destId="{85D829E1-8705-457C-A5E6-A9AE27B96788}" srcOrd="1" destOrd="0" presId="urn:microsoft.com/office/officeart/2009/3/layout/StepUpProcess"/>
    <dgm:cxn modelId="{8E98A54E-3714-4940-909C-5AA8B7EA6DED}" type="presParOf" srcId="{9BF11BB5-2321-427E-8F6D-36F09EBE7001}" destId="{896CE51D-2363-4CF3-B20B-35AD5C23B04B}" srcOrd="2" destOrd="0" presId="urn:microsoft.com/office/officeart/2009/3/layout/StepUpProcess"/>
    <dgm:cxn modelId="{B389206E-B4CB-43AA-81DC-8E34719738F4}" type="presParOf" srcId="{9B2AE469-7FBA-445C-AE3F-848C6638E791}" destId="{2FEF0D18-3308-4CFC-86F7-8BA694E2E3C2}" srcOrd="5" destOrd="0" presId="urn:microsoft.com/office/officeart/2009/3/layout/StepUpProcess"/>
    <dgm:cxn modelId="{17488722-79D6-4D7C-B4BA-CE67979CC332}" type="presParOf" srcId="{2FEF0D18-3308-4CFC-86F7-8BA694E2E3C2}" destId="{DED6B8F8-A93C-42A9-AA06-E32B58AECFD4}" srcOrd="0" destOrd="0" presId="urn:microsoft.com/office/officeart/2009/3/layout/StepUpProcess"/>
    <dgm:cxn modelId="{1C9F043D-B125-41A0-9AC3-DC85004A9B92}" type="presParOf" srcId="{9B2AE469-7FBA-445C-AE3F-848C6638E791}" destId="{B5CBD451-C1AB-4677-9C8B-A8E74A0B5965}" srcOrd="6" destOrd="0" presId="urn:microsoft.com/office/officeart/2009/3/layout/StepUpProcess"/>
    <dgm:cxn modelId="{A58C4290-7FE6-4784-AA2F-8E3BCAD2EF32}" type="presParOf" srcId="{B5CBD451-C1AB-4677-9C8B-A8E74A0B5965}" destId="{41D685C6-3B2A-460C-83C3-92F4F28C45B7}" srcOrd="0" destOrd="0" presId="urn:microsoft.com/office/officeart/2009/3/layout/StepUpProcess"/>
    <dgm:cxn modelId="{9759F26E-9AE0-4610-9360-8686F967FA4F}" type="presParOf" srcId="{B5CBD451-C1AB-4677-9C8B-A8E74A0B5965}" destId="{26C1F7D8-0671-4B6C-9BF1-F6DA3DA2E64C}" srcOrd="1" destOrd="0" presId="urn:microsoft.com/office/officeart/2009/3/layout/StepUpProcess"/>
    <dgm:cxn modelId="{3354D61C-2FF4-479C-A67F-6977F73F5B64}" type="presParOf" srcId="{B5CBD451-C1AB-4677-9C8B-A8E74A0B5965}" destId="{51EA85A2-70CA-40D4-AFD8-3EFF74AE49E9}" srcOrd="2" destOrd="0" presId="urn:microsoft.com/office/officeart/2009/3/layout/StepUpProcess"/>
    <dgm:cxn modelId="{F3D21FFA-52CA-43C7-A7FC-E03DB6D930A7}" type="presParOf" srcId="{9B2AE469-7FBA-445C-AE3F-848C6638E791}" destId="{9CEC5F45-6B29-4449-915E-2C8F5818EA48}" srcOrd="7" destOrd="0" presId="urn:microsoft.com/office/officeart/2009/3/layout/StepUpProcess"/>
    <dgm:cxn modelId="{6B75DE51-C756-4C13-976B-E52E5117E434}" type="presParOf" srcId="{9CEC5F45-6B29-4449-915E-2C8F5818EA48}" destId="{8F2E9DE1-15E7-4D95-A1A3-1874B90E54EA}" srcOrd="0" destOrd="0" presId="urn:microsoft.com/office/officeart/2009/3/layout/StepUpProcess"/>
    <dgm:cxn modelId="{2C98CFCD-6BE4-4EF9-B61E-EC054B1C69E2}" type="presParOf" srcId="{9B2AE469-7FBA-445C-AE3F-848C6638E791}" destId="{955E0F6C-1A9D-451B-919D-DA9CCE158B6B}" srcOrd="8" destOrd="0" presId="urn:microsoft.com/office/officeart/2009/3/layout/StepUpProcess"/>
    <dgm:cxn modelId="{1679F5E9-EE99-44DB-96B3-095809775ABC}" type="presParOf" srcId="{955E0F6C-1A9D-451B-919D-DA9CCE158B6B}" destId="{DD24F0B2-6909-4060-8B9F-40183BA01B52}" srcOrd="0" destOrd="0" presId="urn:microsoft.com/office/officeart/2009/3/layout/StepUpProcess"/>
    <dgm:cxn modelId="{EEE5C7BF-955B-4287-AAE2-5A2C0EF5B738}" type="presParOf" srcId="{955E0F6C-1A9D-451B-919D-DA9CCE158B6B}" destId="{D0EAC953-BD3A-4A4F-8D9A-C71D8E1C983E}" srcOrd="1" destOrd="0" presId="urn:microsoft.com/office/officeart/2009/3/layout/StepUpProcess"/>
    <dgm:cxn modelId="{C401E2B1-789C-4130-A40E-ECC90ADB2123}" type="presParOf" srcId="{955E0F6C-1A9D-451B-919D-DA9CCE158B6B}" destId="{DA88D1EE-C306-4CD9-BDD3-5FCF4F92A54A}" srcOrd="2" destOrd="0" presId="urn:microsoft.com/office/officeart/2009/3/layout/StepUpProcess"/>
    <dgm:cxn modelId="{E408D97C-0603-4BF7-B10A-8A566F5DE47F}" type="presParOf" srcId="{9B2AE469-7FBA-445C-AE3F-848C6638E791}" destId="{66842ED1-4065-42C2-8407-FB49EDB4F1A0}" srcOrd="9" destOrd="0" presId="urn:microsoft.com/office/officeart/2009/3/layout/StepUpProcess"/>
    <dgm:cxn modelId="{F0AECD20-D147-4FEB-8462-8C9467ACB5F2}" type="presParOf" srcId="{66842ED1-4065-42C2-8407-FB49EDB4F1A0}" destId="{3C68CF41-8138-4E5D-9DD6-FF4A36AAC7D4}" srcOrd="0" destOrd="0" presId="urn:microsoft.com/office/officeart/2009/3/layout/StepUpProcess"/>
    <dgm:cxn modelId="{4AC7E372-441B-450C-814E-1C505DBEFF86}" type="presParOf" srcId="{9B2AE469-7FBA-445C-AE3F-848C6638E791}" destId="{7F2CCB34-7943-411C-A056-134CA3D137EE}" srcOrd="10" destOrd="0" presId="urn:microsoft.com/office/officeart/2009/3/layout/StepUpProcess"/>
    <dgm:cxn modelId="{67E9EBEF-1806-41D1-8B1E-0CDF0F2FCBD2}" type="presParOf" srcId="{7F2CCB34-7943-411C-A056-134CA3D137EE}" destId="{7DAFA94E-471D-4301-A02A-E5996867B7C2}" srcOrd="0" destOrd="0" presId="urn:microsoft.com/office/officeart/2009/3/layout/StepUpProcess"/>
    <dgm:cxn modelId="{59BB13BE-E257-4877-B895-61AC0D9E69FA}" type="presParOf" srcId="{7F2CCB34-7943-411C-A056-134CA3D137EE}" destId="{C7337862-1483-4B0D-B802-978446ADDC5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28BA5-73F6-4B86-AB8E-6C8FA1B54F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E3EEB29-6476-4E74-9E0F-BAE617D581BD}">
      <dgm:prSet phldrT="[Text]" custT="1"/>
      <dgm:spPr/>
      <dgm:t>
        <a:bodyPr/>
        <a:lstStyle/>
        <a:p>
          <a:r>
            <a:rPr lang="en-US" sz="1800" dirty="0" smtClean="0">
              <a:latin typeface="Calibri" panose="020F0502020204030204" pitchFamily="34" charset="0"/>
              <a:cs typeface="Calibri" panose="020F0502020204030204" pitchFamily="34" charset="0"/>
            </a:rPr>
            <a:t>Tasks are well-defined involving use of only one function within a generic interface. </a:t>
          </a:r>
          <a:endParaRPr lang="en-US" sz="1800" dirty="0">
            <a:latin typeface="Calibri" panose="020F0502020204030204" pitchFamily="34" charset="0"/>
            <a:cs typeface="Calibri" panose="020F0502020204030204" pitchFamily="34" charset="0"/>
          </a:endParaRPr>
        </a:p>
      </dgm:t>
    </dgm:pt>
    <dgm:pt modelId="{0A87DE0D-3239-44F7-9E36-5647D147E8DC}" type="parTrans" cxnId="{EDBA1692-DFC8-41CC-AA9A-C5172AE9911E}">
      <dgm:prSet/>
      <dgm:spPr/>
      <dgm:t>
        <a:bodyPr/>
        <a:lstStyle/>
        <a:p>
          <a:endParaRPr lang="en-US"/>
        </a:p>
      </dgm:t>
    </dgm:pt>
    <dgm:pt modelId="{6816DDC1-6337-47DD-93D0-3EF5206E6EBA}" type="sibTrans" cxnId="{EDBA1692-DFC8-41CC-AA9A-C5172AE9911E}">
      <dgm:prSet/>
      <dgm:spPr/>
      <dgm:t>
        <a:bodyPr/>
        <a:lstStyle/>
        <a:p>
          <a:endParaRPr lang="en-US"/>
        </a:p>
      </dgm:t>
    </dgm:pt>
    <dgm:pt modelId="{15662591-0BF3-49E1-B9A0-0D3FD8028D5D}">
      <dgm:prSet phldrT="[Text]" custT="1"/>
      <dgm:spPr/>
      <dgm:t>
        <a:bodyPr/>
        <a:lstStyle/>
        <a:p>
          <a:r>
            <a:rPr lang="en-US" sz="1800" dirty="0" smtClean="0">
              <a:latin typeface="Calibri" panose="020F0502020204030204" pitchFamily="34" charset="0"/>
              <a:cs typeface="Calibri" panose="020F0502020204030204" pitchFamily="34" charset="0"/>
            </a:rPr>
            <a:t>Tasks require little or no navigation, and only a few steps to access information for solving the problem. There are few monitoring demands.</a:t>
          </a:r>
        </a:p>
      </dgm:t>
    </dgm:pt>
    <dgm:pt modelId="{D0EE4808-1CC3-4F4D-B177-B6E465F7C1EF}" type="parTrans" cxnId="{7F142616-D8B0-45DB-BDD4-852C9F0230E9}">
      <dgm:prSet/>
      <dgm:spPr/>
      <dgm:t>
        <a:bodyPr/>
        <a:lstStyle/>
        <a:p>
          <a:endParaRPr lang="en-US"/>
        </a:p>
      </dgm:t>
    </dgm:pt>
    <dgm:pt modelId="{19C78146-AD9A-441E-937A-7E30E55F375E}" type="sibTrans" cxnId="{7F142616-D8B0-45DB-BDD4-852C9F0230E9}">
      <dgm:prSet/>
      <dgm:spPr/>
      <dgm:t>
        <a:bodyPr/>
        <a:lstStyle/>
        <a:p>
          <a:endParaRPr lang="en-US"/>
        </a:p>
      </dgm:t>
    </dgm:pt>
    <dgm:pt modelId="{313A321F-F03B-45A8-88A1-A9E688071BC5}">
      <dgm:prSet phldrT="[Text]" custT="1"/>
      <dgm:spPr/>
      <dgm:t>
        <a:bodyPr/>
        <a:lstStyle/>
        <a:p>
          <a:r>
            <a:rPr lang="en-US" sz="1800" dirty="0" smtClean="0">
              <a:latin typeface="Calibri" panose="020F0502020204030204" pitchFamily="34" charset="0"/>
              <a:cs typeface="Calibri" panose="020F0502020204030204" pitchFamily="34" charset="0"/>
            </a:rPr>
            <a:t>Tasks require some navigation across pages and applications for  solving the problem. Evaluating the relevance, some integration and inferential reasoning may be needed.</a:t>
          </a:r>
          <a:endParaRPr lang="en-US" sz="1800" dirty="0">
            <a:latin typeface="Calibri" panose="020F0502020204030204" pitchFamily="34" charset="0"/>
            <a:cs typeface="Calibri" panose="020F0502020204030204" pitchFamily="34" charset="0"/>
          </a:endParaRPr>
        </a:p>
      </dgm:t>
    </dgm:pt>
    <dgm:pt modelId="{9830DEEE-BC6B-42AF-ADFB-19ABE5836E74}" type="parTrans" cxnId="{8CE88508-AE53-4C7B-9916-3BCABEC37013}">
      <dgm:prSet/>
      <dgm:spPr/>
      <dgm:t>
        <a:bodyPr/>
        <a:lstStyle/>
        <a:p>
          <a:endParaRPr lang="en-US"/>
        </a:p>
      </dgm:t>
    </dgm:pt>
    <dgm:pt modelId="{7EE74777-9ABF-43C6-83DC-328EB2499C21}" type="sibTrans" cxnId="{8CE88508-AE53-4C7B-9916-3BCABEC37013}">
      <dgm:prSet/>
      <dgm:spPr/>
      <dgm:t>
        <a:bodyPr/>
        <a:lstStyle/>
        <a:p>
          <a:endParaRPr lang="en-US"/>
        </a:p>
      </dgm:t>
    </dgm:pt>
    <dgm:pt modelId="{C362C57D-F4A7-4B6A-890C-0EF6F9E9FC99}">
      <dgm:prSet custT="1"/>
      <dgm:spPr/>
      <dgm:t>
        <a:bodyPr/>
        <a:lstStyle/>
        <a:p>
          <a:r>
            <a:rPr lang="en-US" sz="1800" dirty="0" smtClean="0">
              <a:latin typeface="Calibri" panose="020F0502020204030204" pitchFamily="34" charset="0"/>
              <a:cs typeface="Calibri" panose="020F0502020204030204" pitchFamily="34" charset="0"/>
            </a:rPr>
            <a:t>Task may involve multiple steps and operators, navigation across pages and applications.  There are typically high monitoring demands, and evaluation of  relevance and reliability of information. </a:t>
          </a:r>
          <a:endParaRPr lang="en-US" sz="1800" dirty="0">
            <a:latin typeface="Calibri" panose="020F0502020204030204" pitchFamily="34" charset="0"/>
            <a:cs typeface="Calibri" panose="020F0502020204030204" pitchFamily="34" charset="0"/>
          </a:endParaRPr>
        </a:p>
      </dgm:t>
    </dgm:pt>
    <dgm:pt modelId="{D2CA4E55-2670-4B3B-AB0F-6AD7F6FC1379}" type="parTrans" cxnId="{1A238895-9BD2-4CD1-A62A-AB2AEBA8B9CD}">
      <dgm:prSet/>
      <dgm:spPr/>
      <dgm:t>
        <a:bodyPr/>
        <a:lstStyle/>
        <a:p>
          <a:endParaRPr lang="en-US"/>
        </a:p>
      </dgm:t>
    </dgm:pt>
    <dgm:pt modelId="{EF212711-7FA1-41A5-9CB3-5CC5EC2A20E0}" type="sibTrans" cxnId="{1A238895-9BD2-4CD1-A62A-AB2AEBA8B9CD}">
      <dgm:prSet/>
      <dgm:spPr/>
      <dgm:t>
        <a:bodyPr/>
        <a:lstStyle/>
        <a:p>
          <a:endParaRPr lang="en-US"/>
        </a:p>
      </dgm:t>
    </dgm:pt>
    <dgm:pt modelId="{9B2AE469-7FBA-445C-AE3F-848C6638E791}" type="pres">
      <dgm:prSet presAssocID="{B1C28BA5-73F6-4B86-AB8E-6C8FA1B54FAB}" presName="rootnode" presStyleCnt="0">
        <dgm:presLayoutVars>
          <dgm:chMax/>
          <dgm:chPref/>
          <dgm:dir/>
          <dgm:animLvl val="lvl"/>
        </dgm:presLayoutVars>
      </dgm:prSet>
      <dgm:spPr/>
      <dgm:t>
        <a:bodyPr/>
        <a:lstStyle/>
        <a:p>
          <a:endParaRPr lang="en-US"/>
        </a:p>
      </dgm:t>
    </dgm:pt>
    <dgm:pt modelId="{174F2646-F3AA-48A9-BD5C-F30A92FCBE87}" type="pres">
      <dgm:prSet presAssocID="{EE3EEB29-6476-4E74-9E0F-BAE617D581BD}" presName="composite" presStyleCnt="0"/>
      <dgm:spPr/>
    </dgm:pt>
    <dgm:pt modelId="{7E2B2DA5-CA37-4F6A-87B1-4CE2CCD06253}" type="pres">
      <dgm:prSet presAssocID="{EE3EEB29-6476-4E74-9E0F-BAE617D581BD}" presName="LShape" presStyleLbl="alignNode1" presStyleIdx="0" presStyleCnt="7" custLinFactNeighborX="1626" custLinFactNeighborY="-23612"/>
      <dgm:spPr>
        <a:solidFill>
          <a:srgbClr val="7030A0"/>
        </a:solidFill>
        <a:ln>
          <a:solidFill>
            <a:srgbClr val="7030A0"/>
          </a:solidFill>
        </a:ln>
      </dgm:spPr>
      <dgm:t>
        <a:bodyPr/>
        <a:lstStyle/>
        <a:p>
          <a:endParaRPr lang="en-US"/>
        </a:p>
      </dgm:t>
    </dgm:pt>
    <dgm:pt modelId="{A0577867-7D79-4750-BA38-D56A7F188CD7}" type="pres">
      <dgm:prSet presAssocID="{EE3EEB29-6476-4E74-9E0F-BAE617D581BD}" presName="ParentText" presStyleLbl="revTx" presStyleIdx="0" presStyleCnt="4" custScaleX="91026" custLinFactNeighborX="-182" custLinFactNeighborY="-14263">
        <dgm:presLayoutVars>
          <dgm:chMax val="0"/>
          <dgm:chPref val="0"/>
          <dgm:bulletEnabled val="1"/>
        </dgm:presLayoutVars>
      </dgm:prSet>
      <dgm:spPr/>
      <dgm:t>
        <a:bodyPr/>
        <a:lstStyle/>
        <a:p>
          <a:endParaRPr lang="en-US"/>
        </a:p>
      </dgm:t>
    </dgm:pt>
    <dgm:pt modelId="{603157AA-588F-492D-8D31-DB93B7AD5801}" type="pres">
      <dgm:prSet presAssocID="{EE3EEB29-6476-4E74-9E0F-BAE617D581BD}" presName="Triangle" presStyleLbl="alignNode1" presStyleIdx="1" presStyleCnt="7" custLinFactNeighborX="9546" custLinFactNeighborY="-83304"/>
      <dgm:spPr>
        <a:solidFill>
          <a:srgbClr val="7030A0"/>
        </a:solidFill>
        <a:ln>
          <a:solidFill>
            <a:srgbClr val="7030A0"/>
          </a:solidFill>
        </a:ln>
      </dgm:spPr>
      <dgm:t>
        <a:bodyPr/>
        <a:lstStyle/>
        <a:p>
          <a:endParaRPr lang="en-US"/>
        </a:p>
      </dgm:t>
    </dgm:pt>
    <dgm:pt modelId="{7E04405D-22CA-4B56-9409-38BBCB5E0F52}" type="pres">
      <dgm:prSet presAssocID="{6816DDC1-6337-47DD-93D0-3EF5206E6EBA}" presName="sibTrans" presStyleCnt="0"/>
      <dgm:spPr/>
    </dgm:pt>
    <dgm:pt modelId="{788BF415-8764-4319-8274-404600AC4D63}" type="pres">
      <dgm:prSet presAssocID="{6816DDC1-6337-47DD-93D0-3EF5206E6EBA}" presName="space" presStyleCnt="0"/>
      <dgm:spPr/>
    </dgm:pt>
    <dgm:pt modelId="{BEA7607D-7A90-48B8-A834-4A718983A8F1}" type="pres">
      <dgm:prSet presAssocID="{15662591-0BF3-49E1-B9A0-0D3FD8028D5D}" presName="composite" presStyleCnt="0"/>
      <dgm:spPr/>
    </dgm:pt>
    <dgm:pt modelId="{15458C63-7181-4334-941F-40E0F70E0AEF}" type="pres">
      <dgm:prSet presAssocID="{15662591-0BF3-49E1-B9A0-0D3FD8028D5D}" presName="LShape" presStyleLbl="alignNode1" presStyleIdx="2" presStyleCnt="7" custLinFactNeighborX="1626" custLinFactNeighborY="-23612"/>
      <dgm:spPr>
        <a:solidFill>
          <a:srgbClr val="7030A0"/>
        </a:solidFill>
        <a:ln>
          <a:solidFill>
            <a:srgbClr val="7030A0"/>
          </a:solidFill>
        </a:ln>
      </dgm:spPr>
      <dgm:t>
        <a:bodyPr/>
        <a:lstStyle/>
        <a:p>
          <a:endParaRPr lang="en-US"/>
        </a:p>
      </dgm:t>
    </dgm:pt>
    <dgm:pt modelId="{1DA2AA8B-A1C8-4CEF-BECC-282977F40094}" type="pres">
      <dgm:prSet presAssocID="{15662591-0BF3-49E1-B9A0-0D3FD8028D5D}" presName="ParentText" presStyleLbl="revTx" presStyleIdx="1" presStyleCnt="4" custLinFactNeighborX="1801" custLinFactNeighborY="-17931">
        <dgm:presLayoutVars>
          <dgm:chMax val="0"/>
          <dgm:chPref val="0"/>
          <dgm:bulletEnabled val="1"/>
        </dgm:presLayoutVars>
      </dgm:prSet>
      <dgm:spPr/>
      <dgm:t>
        <a:bodyPr/>
        <a:lstStyle/>
        <a:p>
          <a:endParaRPr lang="en-US"/>
        </a:p>
      </dgm:t>
    </dgm:pt>
    <dgm:pt modelId="{09CD8788-9261-4D5D-BAFD-E8F3D8B22F26}" type="pres">
      <dgm:prSet presAssocID="{15662591-0BF3-49E1-B9A0-0D3FD8028D5D}" presName="Triangle" presStyleLbl="alignNode1" presStyleIdx="3" presStyleCnt="7" custLinFactNeighborX="9546" custLinFactNeighborY="-83304"/>
      <dgm:spPr>
        <a:solidFill>
          <a:srgbClr val="7030A0"/>
        </a:solidFill>
        <a:ln>
          <a:solidFill>
            <a:srgbClr val="7030A0"/>
          </a:solidFill>
        </a:ln>
      </dgm:spPr>
      <dgm:t>
        <a:bodyPr/>
        <a:lstStyle/>
        <a:p>
          <a:endParaRPr lang="en-US"/>
        </a:p>
      </dgm:t>
    </dgm:pt>
    <dgm:pt modelId="{B8C4085D-6994-4226-BDC5-CE58B5096567}" type="pres">
      <dgm:prSet presAssocID="{19C78146-AD9A-441E-937A-7E30E55F375E}" presName="sibTrans" presStyleCnt="0"/>
      <dgm:spPr/>
    </dgm:pt>
    <dgm:pt modelId="{4F091686-4E2C-412F-A11C-0BDDF1776BEC}" type="pres">
      <dgm:prSet presAssocID="{19C78146-AD9A-441E-937A-7E30E55F375E}" presName="space" presStyleCnt="0"/>
      <dgm:spPr/>
    </dgm:pt>
    <dgm:pt modelId="{9BF11BB5-2321-427E-8F6D-36F09EBE7001}" type="pres">
      <dgm:prSet presAssocID="{313A321F-F03B-45A8-88A1-A9E688071BC5}" presName="composite" presStyleCnt="0"/>
      <dgm:spPr/>
    </dgm:pt>
    <dgm:pt modelId="{94685656-0AA8-4D11-B035-64DE45ED1C30}" type="pres">
      <dgm:prSet presAssocID="{313A321F-F03B-45A8-88A1-A9E688071BC5}" presName="LShape" presStyleLbl="alignNode1" presStyleIdx="4" presStyleCnt="7" custLinFactNeighborX="1626" custLinFactNeighborY="-23612"/>
      <dgm:spPr>
        <a:solidFill>
          <a:srgbClr val="7030A0"/>
        </a:solidFill>
        <a:ln>
          <a:solidFill>
            <a:srgbClr val="7030A0"/>
          </a:solidFill>
        </a:ln>
      </dgm:spPr>
      <dgm:t>
        <a:bodyPr/>
        <a:lstStyle/>
        <a:p>
          <a:endParaRPr lang="en-US"/>
        </a:p>
      </dgm:t>
    </dgm:pt>
    <dgm:pt modelId="{85D829E1-8705-457C-A5E6-A9AE27B96788}" type="pres">
      <dgm:prSet presAssocID="{313A321F-F03B-45A8-88A1-A9E688071BC5}" presName="ParentText" presStyleLbl="revTx" presStyleIdx="2" presStyleCnt="4" custScaleX="106687" custLinFactNeighborX="1801" custLinFactNeighborY="-17931">
        <dgm:presLayoutVars>
          <dgm:chMax val="0"/>
          <dgm:chPref val="0"/>
          <dgm:bulletEnabled val="1"/>
        </dgm:presLayoutVars>
      </dgm:prSet>
      <dgm:spPr/>
      <dgm:t>
        <a:bodyPr/>
        <a:lstStyle/>
        <a:p>
          <a:endParaRPr lang="en-US"/>
        </a:p>
      </dgm:t>
    </dgm:pt>
    <dgm:pt modelId="{896CE51D-2363-4CF3-B20B-35AD5C23B04B}" type="pres">
      <dgm:prSet presAssocID="{313A321F-F03B-45A8-88A1-A9E688071BC5}" presName="Triangle" presStyleLbl="alignNode1" presStyleIdx="5" presStyleCnt="7" custLinFactNeighborX="9546" custLinFactNeighborY="-83304"/>
      <dgm:spPr>
        <a:solidFill>
          <a:srgbClr val="7030A0"/>
        </a:solidFill>
        <a:ln>
          <a:solidFill>
            <a:srgbClr val="7030A0"/>
          </a:solidFill>
        </a:ln>
      </dgm:spPr>
      <dgm:t>
        <a:bodyPr/>
        <a:lstStyle/>
        <a:p>
          <a:endParaRPr lang="en-US"/>
        </a:p>
      </dgm:t>
    </dgm:pt>
    <dgm:pt modelId="{2FEF0D18-3308-4CFC-86F7-8BA694E2E3C2}" type="pres">
      <dgm:prSet presAssocID="{7EE74777-9ABF-43C6-83DC-328EB2499C21}" presName="sibTrans" presStyleCnt="0"/>
      <dgm:spPr/>
    </dgm:pt>
    <dgm:pt modelId="{DED6B8F8-A93C-42A9-AA06-E32B58AECFD4}" type="pres">
      <dgm:prSet presAssocID="{7EE74777-9ABF-43C6-83DC-328EB2499C21}" presName="space" presStyleCnt="0"/>
      <dgm:spPr/>
    </dgm:pt>
    <dgm:pt modelId="{B5CBD451-C1AB-4677-9C8B-A8E74A0B5965}" type="pres">
      <dgm:prSet presAssocID="{C362C57D-F4A7-4B6A-890C-0EF6F9E9FC99}" presName="composite" presStyleCnt="0"/>
      <dgm:spPr/>
    </dgm:pt>
    <dgm:pt modelId="{41D685C6-3B2A-460C-83C3-92F4F28C45B7}" type="pres">
      <dgm:prSet presAssocID="{C362C57D-F4A7-4B6A-890C-0EF6F9E9FC99}" presName="LShape" presStyleLbl="alignNode1" presStyleIdx="6" presStyleCnt="7" custLinFactNeighborX="1626" custLinFactNeighborY="-23612"/>
      <dgm:spPr>
        <a:solidFill>
          <a:srgbClr val="7030A0"/>
        </a:solidFill>
        <a:ln>
          <a:solidFill>
            <a:srgbClr val="7030A0"/>
          </a:solidFill>
        </a:ln>
      </dgm:spPr>
      <dgm:t>
        <a:bodyPr/>
        <a:lstStyle/>
        <a:p>
          <a:endParaRPr lang="en-US"/>
        </a:p>
      </dgm:t>
    </dgm:pt>
    <dgm:pt modelId="{26C1F7D8-0671-4B6C-9BF1-F6DA3DA2E64C}" type="pres">
      <dgm:prSet presAssocID="{C362C57D-F4A7-4B6A-890C-0EF6F9E9FC99}" presName="ParentText" presStyleLbl="revTx" presStyleIdx="3" presStyleCnt="4" custScaleX="102988" custLinFactNeighborX="1801" custLinFactNeighborY="-17931">
        <dgm:presLayoutVars>
          <dgm:chMax val="0"/>
          <dgm:chPref val="0"/>
          <dgm:bulletEnabled val="1"/>
        </dgm:presLayoutVars>
      </dgm:prSet>
      <dgm:spPr/>
      <dgm:t>
        <a:bodyPr/>
        <a:lstStyle/>
        <a:p>
          <a:endParaRPr lang="en-US"/>
        </a:p>
      </dgm:t>
    </dgm:pt>
  </dgm:ptLst>
  <dgm:cxnLst>
    <dgm:cxn modelId="{1C3EFF71-E887-4E93-A6E7-F3B4242CE56D}" type="presOf" srcId="{15662591-0BF3-49E1-B9A0-0D3FD8028D5D}" destId="{1DA2AA8B-A1C8-4CEF-BECC-282977F40094}" srcOrd="0" destOrd="0" presId="urn:microsoft.com/office/officeart/2009/3/layout/StepUpProcess"/>
    <dgm:cxn modelId="{8CE88508-AE53-4C7B-9916-3BCABEC37013}" srcId="{B1C28BA5-73F6-4B86-AB8E-6C8FA1B54FAB}" destId="{313A321F-F03B-45A8-88A1-A9E688071BC5}" srcOrd="2" destOrd="0" parTransId="{9830DEEE-BC6B-42AF-ADFB-19ABE5836E74}" sibTransId="{7EE74777-9ABF-43C6-83DC-328EB2499C21}"/>
    <dgm:cxn modelId="{1A238895-9BD2-4CD1-A62A-AB2AEBA8B9CD}" srcId="{B1C28BA5-73F6-4B86-AB8E-6C8FA1B54FAB}" destId="{C362C57D-F4A7-4B6A-890C-0EF6F9E9FC99}" srcOrd="3" destOrd="0" parTransId="{D2CA4E55-2670-4B3B-AB0F-6AD7F6FC1379}" sibTransId="{EF212711-7FA1-41A5-9CB3-5CC5EC2A20E0}"/>
    <dgm:cxn modelId="{EDBA1692-DFC8-41CC-AA9A-C5172AE9911E}" srcId="{B1C28BA5-73F6-4B86-AB8E-6C8FA1B54FAB}" destId="{EE3EEB29-6476-4E74-9E0F-BAE617D581BD}" srcOrd="0" destOrd="0" parTransId="{0A87DE0D-3239-44F7-9E36-5647D147E8DC}" sibTransId="{6816DDC1-6337-47DD-93D0-3EF5206E6EBA}"/>
    <dgm:cxn modelId="{792C6E05-193D-4A1B-A104-B952FC27A5E4}" type="presOf" srcId="{B1C28BA5-73F6-4B86-AB8E-6C8FA1B54FAB}" destId="{9B2AE469-7FBA-445C-AE3F-848C6638E791}" srcOrd="0" destOrd="0" presId="urn:microsoft.com/office/officeart/2009/3/layout/StepUpProcess"/>
    <dgm:cxn modelId="{5123F6A6-F9A9-40A9-AFA8-FEA28041B291}" type="presOf" srcId="{EE3EEB29-6476-4E74-9E0F-BAE617D581BD}" destId="{A0577867-7D79-4750-BA38-D56A7F188CD7}" srcOrd="0" destOrd="0" presId="urn:microsoft.com/office/officeart/2009/3/layout/StepUpProcess"/>
    <dgm:cxn modelId="{0DEFD779-F6A9-465B-9CE6-F599BA184964}" type="presOf" srcId="{C362C57D-F4A7-4B6A-890C-0EF6F9E9FC99}" destId="{26C1F7D8-0671-4B6C-9BF1-F6DA3DA2E64C}" srcOrd="0" destOrd="0" presId="urn:microsoft.com/office/officeart/2009/3/layout/StepUpProcess"/>
    <dgm:cxn modelId="{75F671FB-ED1E-465B-BE58-29F953AFF332}" type="presOf" srcId="{313A321F-F03B-45A8-88A1-A9E688071BC5}" destId="{85D829E1-8705-457C-A5E6-A9AE27B96788}" srcOrd="0" destOrd="0" presId="urn:microsoft.com/office/officeart/2009/3/layout/StepUpProcess"/>
    <dgm:cxn modelId="{7F142616-D8B0-45DB-BDD4-852C9F0230E9}" srcId="{B1C28BA5-73F6-4B86-AB8E-6C8FA1B54FAB}" destId="{15662591-0BF3-49E1-B9A0-0D3FD8028D5D}" srcOrd="1" destOrd="0" parTransId="{D0EE4808-1CC3-4F4D-B177-B6E465F7C1EF}" sibTransId="{19C78146-AD9A-441E-937A-7E30E55F375E}"/>
    <dgm:cxn modelId="{EA9C2F33-BD46-47F6-9029-23D9D4D1D1C5}" type="presParOf" srcId="{9B2AE469-7FBA-445C-AE3F-848C6638E791}" destId="{174F2646-F3AA-48A9-BD5C-F30A92FCBE87}" srcOrd="0" destOrd="0" presId="urn:microsoft.com/office/officeart/2009/3/layout/StepUpProcess"/>
    <dgm:cxn modelId="{C6E4FF6A-71FB-42D0-B4C2-0AA42A917432}" type="presParOf" srcId="{174F2646-F3AA-48A9-BD5C-F30A92FCBE87}" destId="{7E2B2DA5-CA37-4F6A-87B1-4CE2CCD06253}" srcOrd="0" destOrd="0" presId="urn:microsoft.com/office/officeart/2009/3/layout/StepUpProcess"/>
    <dgm:cxn modelId="{C6290F78-8DD5-432F-A95F-1467E0079BAA}" type="presParOf" srcId="{174F2646-F3AA-48A9-BD5C-F30A92FCBE87}" destId="{A0577867-7D79-4750-BA38-D56A7F188CD7}" srcOrd="1" destOrd="0" presId="urn:microsoft.com/office/officeart/2009/3/layout/StepUpProcess"/>
    <dgm:cxn modelId="{337AA80C-D8ED-47E7-A7B8-C6EB81C93ED3}" type="presParOf" srcId="{174F2646-F3AA-48A9-BD5C-F30A92FCBE87}" destId="{603157AA-588F-492D-8D31-DB93B7AD5801}" srcOrd="2" destOrd="0" presId="urn:microsoft.com/office/officeart/2009/3/layout/StepUpProcess"/>
    <dgm:cxn modelId="{ECCD4D7E-CB37-431D-BE65-11AD68B302B4}" type="presParOf" srcId="{9B2AE469-7FBA-445C-AE3F-848C6638E791}" destId="{7E04405D-22CA-4B56-9409-38BBCB5E0F52}" srcOrd="1" destOrd="0" presId="urn:microsoft.com/office/officeart/2009/3/layout/StepUpProcess"/>
    <dgm:cxn modelId="{283F9269-974E-42C6-B4E9-5C41DF8DC9AF}" type="presParOf" srcId="{7E04405D-22CA-4B56-9409-38BBCB5E0F52}" destId="{788BF415-8764-4319-8274-404600AC4D63}" srcOrd="0" destOrd="0" presId="urn:microsoft.com/office/officeart/2009/3/layout/StepUpProcess"/>
    <dgm:cxn modelId="{625B2534-1B0F-4998-ACCC-E4C97D2D5226}" type="presParOf" srcId="{9B2AE469-7FBA-445C-AE3F-848C6638E791}" destId="{BEA7607D-7A90-48B8-A834-4A718983A8F1}" srcOrd="2" destOrd="0" presId="urn:microsoft.com/office/officeart/2009/3/layout/StepUpProcess"/>
    <dgm:cxn modelId="{E729D4E6-5A03-4C4C-90E2-2C1DEBF7CB59}" type="presParOf" srcId="{BEA7607D-7A90-48B8-A834-4A718983A8F1}" destId="{15458C63-7181-4334-941F-40E0F70E0AEF}" srcOrd="0" destOrd="0" presId="urn:microsoft.com/office/officeart/2009/3/layout/StepUpProcess"/>
    <dgm:cxn modelId="{DA253E97-9A3C-4A18-AA1D-130623A4AA82}" type="presParOf" srcId="{BEA7607D-7A90-48B8-A834-4A718983A8F1}" destId="{1DA2AA8B-A1C8-4CEF-BECC-282977F40094}" srcOrd="1" destOrd="0" presId="urn:microsoft.com/office/officeart/2009/3/layout/StepUpProcess"/>
    <dgm:cxn modelId="{59DC0543-DC91-4BA4-8464-349D43D8427B}" type="presParOf" srcId="{BEA7607D-7A90-48B8-A834-4A718983A8F1}" destId="{09CD8788-9261-4D5D-BAFD-E8F3D8B22F26}" srcOrd="2" destOrd="0" presId="urn:microsoft.com/office/officeart/2009/3/layout/StepUpProcess"/>
    <dgm:cxn modelId="{6FA66CC0-E434-4BD9-B2B3-68A435BA2A0C}" type="presParOf" srcId="{9B2AE469-7FBA-445C-AE3F-848C6638E791}" destId="{B8C4085D-6994-4226-BDC5-CE58B5096567}" srcOrd="3" destOrd="0" presId="urn:microsoft.com/office/officeart/2009/3/layout/StepUpProcess"/>
    <dgm:cxn modelId="{044B9FF8-64B5-4576-8FA3-9E8AB68C6CEF}" type="presParOf" srcId="{B8C4085D-6994-4226-BDC5-CE58B5096567}" destId="{4F091686-4E2C-412F-A11C-0BDDF1776BEC}" srcOrd="0" destOrd="0" presId="urn:microsoft.com/office/officeart/2009/3/layout/StepUpProcess"/>
    <dgm:cxn modelId="{8C3675A4-212E-4743-9F86-A8518E511E36}" type="presParOf" srcId="{9B2AE469-7FBA-445C-AE3F-848C6638E791}" destId="{9BF11BB5-2321-427E-8F6D-36F09EBE7001}" srcOrd="4" destOrd="0" presId="urn:microsoft.com/office/officeart/2009/3/layout/StepUpProcess"/>
    <dgm:cxn modelId="{D0FAABF2-96FD-43EF-A76D-98084FC7EE17}" type="presParOf" srcId="{9BF11BB5-2321-427E-8F6D-36F09EBE7001}" destId="{94685656-0AA8-4D11-B035-64DE45ED1C30}" srcOrd="0" destOrd="0" presId="urn:microsoft.com/office/officeart/2009/3/layout/StepUpProcess"/>
    <dgm:cxn modelId="{87FF2D9C-E16F-45CE-84F8-CF8ECF3DCFB3}" type="presParOf" srcId="{9BF11BB5-2321-427E-8F6D-36F09EBE7001}" destId="{85D829E1-8705-457C-A5E6-A9AE27B96788}" srcOrd="1" destOrd="0" presId="urn:microsoft.com/office/officeart/2009/3/layout/StepUpProcess"/>
    <dgm:cxn modelId="{8A407B29-9986-450B-A71A-0A1973148B57}" type="presParOf" srcId="{9BF11BB5-2321-427E-8F6D-36F09EBE7001}" destId="{896CE51D-2363-4CF3-B20B-35AD5C23B04B}" srcOrd="2" destOrd="0" presId="urn:microsoft.com/office/officeart/2009/3/layout/StepUpProcess"/>
    <dgm:cxn modelId="{0FF971DA-AC10-4AC2-B493-56EAC48CA0AF}" type="presParOf" srcId="{9B2AE469-7FBA-445C-AE3F-848C6638E791}" destId="{2FEF0D18-3308-4CFC-86F7-8BA694E2E3C2}" srcOrd="5" destOrd="0" presId="urn:microsoft.com/office/officeart/2009/3/layout/StepUpProcess"/>
    <dgm:cxn modelId="{18C80F0E-A076-444F-9CB4-9922E2CF872B}" type="presParOf" srcId="{2FEF0D18-3308-4CFC-86F7-8BA694E2E3C2}" destId="{DED6B8F8-A93C-42A9-AA06-E32B58AECFD4}" srcOrd="0" destOrd="0" presId="urn:microsoft.com/office/officeart/2009/3/layout/StepUpProcess"/>
    <dgm:cxn modelId="{BAD294FD-F043-4FC8-9B52-B6BE77EEFAEA}" type="presParOf" srcId="{9B2AE469-7FBA-445C-AE3F-848C6638E791}" destId="{B5CBD451-C1AB-4677-9C8B-A8E74A0B5965}" srcOrd="6" destOrd="0" presId="urn:microsoft.com/office/officeart/2009/3/layout/StepUpProcess"/>
    <dgm:cxn modelId="{61F26E3E-823B-4D23-A76E-0D9523B73B2C}" type="presParOf" srcId="{B5CBD451-C1AB-4677-9C8B-A8E74A0B5965}" destId="{41D685C6-3B2A-460C-83C3-92F4F28C45B7}" srcOrd="0" destOrd="0" presId="urn:microsoft.com/office/officeart/2009/3/layout/StepUpProcess"/>
    <dgm:cxn modelId="{7133B379-952D-4276-8B97-DB6547CB11F6}" type="presParOf" srcId="{B5CBD451-C1AB-4677-9C8B-A8E74A0B5965}" destId="{26C1F7D8-0671-4B6C-9BF1-F6DA3DA2E64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2DA5-CA37-4F6A-87B1-4CE2CCD06253}">
      <dsp:nvSpPr>
        <dsp:cNvPr id="0" name=""/>
        <dsp:cNvSpPr/>
      </dsp:nvSpPr>
      <dsp:spPr>
        <a:xfrm rot="5400000">
          <a:off x="256520" y="2048934"/>
          <a:ext cx="770476" cy="12820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77867-7D79-4750-BA38-D56A7F188CD7}">
      <dsp:nvSpPr>
        <dsp:cNvPr id="0" name=""/>
        <dsp:cNvSpPr/>
      </dsp:nvSpPr>
      <dsp:spPr>
        <a:xfrm>
          <a:off x="75729" y="2474139"/>
          <a:ext cx="1296073" cy="1225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Locate single piece of information in familiar texts.</a:t>
          </a:r>
          <a:endParaRPr lang="en-US" sz="1800" kern="1200" dirty="0">
            <a:latin typeface="Calibri" panose="020F0502020204030204" pitchFamily="34" charset="0"/>
            <a:cs typeface="Calibri" panose="020F0502020204030204" pitchFamily="34" charset="0"/>
          </a:endParaRPr>
        </a:p>
      </dsp:txBody>
      <dsp:txXfrm>
        <a:off x="75729" y="2474139"/>
        <a:ext cx="1296073" cy="1225529"/>
      </dsp:txXfrm>
    </dsp:sp>
    <dsp:sp modelId="{603157AA-588F-492D-8D31-DB93B7AD5801}">
      <dsp:nvSpPr>
        <dsp:cNvPr id="0" name=""/>
        <dsp:cNvSpPr/>
      </dsp:nvSpPr>
      <dsp:spPr>
        <a:xfrm>
          <a:off x="1066964" y="1954545"/>
          <a:ext cx="218386" cy="2183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58C63-7181-4334-941F-40E0F70E0AEF}">
      <dsp:nvSpPr>
        <dsp:cNvPr id="0" name=""/>
        <dsp:cNvSpPr/>
      </dsp:nvSpPr>
      <dsp:spPr>
        <a:xfrm rot="5400000">
          <a:off x="1742774" y="1698310"/>
          <a:ext cx="770476" cy="12820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2AA8B-A1C8-4CEF-BECC-282977F40094}">
      <dsp:nvSpPr>
        <dsp:cNvPr id="0" name=""/>
        <dsp:cNvSpPr/>
      </dsp:nvSpPr>
      <dsp:spPr>
        <a:xfrm>
          <a:off x="1593865" y="2125743"/>
          <a:ext cx="1157446" cy="101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Read relatively short digital, print or mixed texts to locate single text</a:t>
          </a:r>
          <a:r>
            <a:rPr lang="en-US" sz="1600" kern="1200" dirty="0" smtClean="0">
              <a:latin typeface="Calibri" panose="020F0502020204030204" pitchFamily="34" charset="0"/>
              <a:cs typeface="Calibri" panose="020F0502020204030204" pitchFamily="34" charset="0"/>
            </a:rPr>
            <a:t>. </a:t>
          </a:r>
        </a:p>
      </dsp:txBody>
      <dsp:txXfrm>
        <a:off x="1593865" y="2125743"/>
        <a:ext cx="1157446" cy="1014569"/>
      </dsp:txXfrm>
    </dsp:sp>
    <dsp:sp modelId="{09CD8788-9261-4D5D-BAFD-E8F3D8B22F26}">
      <dsp:nvSpPr>
        <dsp:cNvPr id="0" name=""/>
        <dsp:cNvSpPr/>
      </dsp:nvSpPr>
      <dsp:spPr>
        <a:xfrm>
          <a:off x="2553218" y="1603922"/>
          <a:ext cx="218386" cy="2183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85656-0AA8-4D11-B035-64DE45ED1C30}">
      <dsp:nvSpPr>
        <dsp:cNvPr id="0" name=""/>
        <dsp:cNvSpPr/>
      </dsp:nvSpPr>
      <dsp:spPr>
        <a:xfrm rot="5400000">
          <a:off x="3188922" y="1426300"/>
          <a:ext cx="770476" cy="12820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829E1-8705-457C-A5E6-A9AE27B96788}">
      <dsp:nvSpPr>
        <dsp:cNvPr id="0" name=""/>
        <dsp:cNvSpPr/>
      </dsp:nvSpPr>
      <dsp:spPr>
        <a:xfrm>
          <a:off x="2973232" y="1868907"/>
          <a:ext cx="1516359" cy="876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Make matches between text and information that may require low level </a:t>
          </a:r>
          <a:r>
            <a:rPr lang="en-US" sz="1800" kern="1200" dirty="0" err="1" smtClean="0">
              <a:latin typeface="Calibri" panose="020F0502020204030204" pitchFamily="34" charset="0"/>
              <a:cs typeface="Calibri" panose="020F0502020204030204" pitchFamily="34" charset="0"/>
            </a:rPr>
            <a:t>para</a:t>
          </a:r>
          <a:r>
            <a:rPr lang="en-US" sz="1800" kern="1200" dirty="0" smtClean="0">
              <a:latin typeface="Calibri" panose="020F0502020204030204" pitchFamily="34" charset="0"/>
              <a:cs typeface="Calibri" panose="020F0502020204030204" pitchFamily="34" charset="0"/>
            </a:rPr>
            <a:t>-phrasing and drawing low-level inferences.</a:t>
          </a:r>
          <a:endParaRPr lang="en-US" sz="1800" kern="1200" dirty="0">
            <a:latin typeface="Calibri" panose="020F0502020204030204" pitchFamily="34" charset="0"/>
            <a:cs typeface="Calibri" panose="020F0502020204030204" pitchFamily="34" charset="0"/>
          </a:endParaRPr>
        </a:p>
      </dsp:txBody>
      <dsp:txXfrm>
        <a:off x="2973232" y="1868907"/>
        <a:ext cx="1516359" cy="876405"/>
      </dsp:txXfrm>
    </dsp:sp>
    <dsp:sp modelId="{896CE51D-2363-4CF3-B20B-35AD5C23B04B}">
      <dsp:nvSpPr>
        <dsp:cNvPr id="0" name=""/>
        <dsp:cNvSpPr/>
      </dsp:nvSpPr>
      <dsp:spPr>
        <a:xfrm>
          <a:off x="4091751" y="1322380"/>
          <a:ext cx="218386" cy="2183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685C6-3B2A-460C-83C3-92F4F28C45B7}">
      <dsp:nvSpPr>
        <dsp:cNvPr id="0" name=""/>
        <dsp:cNvSpPr/>
      </dsp:nvSpPr>
      <dsp:spPr>
        <a:xfrm rot="5400000">
          <a:off x="4715283" y="1066146"/>
          <a:ext cx="770476" cy="12820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1F7D8-0671-4B6C-9BF1-F6DA3DA2E64C}">
      <dsp:nvSpPr>
        <dsp:cNvPr id="0" name=""/>
        <dsp:cNvSpPr/>
      </dsp:nvSpPr>
      <dsp:spPr>
        <a:xfrm>
          <a:off x="4625704" y="1448146"/>
          <a:ext cx="1294928" cy="101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Identify, interpret, or evaluate one or more pieces of information and often require varying levels of inference.</a:t>
          </a:r>
          <a:endParaRPr lang="en-US" sz="1800" kern="1200" dirty="0">
            <a:latin typeface="Calibri" panose="020F0502020204030204" pitchFamily="34" charset="0"/>
            <a:cs typeface="Calibri" panose="020F0502020204030204" pitchFamily="34" charset="0"/>
          </a:endParaRPr>
        </a:p>
      </dsp:txBody>
      <dsp:txXfrm>
        <a:off x="4625704" y="1448146"/>
        <a:ext cx="1294928" cy="1014569"/>
      </dsp:txXfrm>
    </dsp:sp>
    <dsp:sp modelId="{51EA85A2-70CA-40D4-AFD8-3EFF74AE49E9}">
      <dsp:nvSpPr>
        <dsp:cNvPr id="0" name=""/>
        <dsp:cNvSpPr/>
      </dsp:nvSpPr>
      <dsp:spPr>
        <a:xfrm>
          <a:off x="5525727" y="971757"/>
          <a:ext cx="218386" cy="2183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4F0B2-6909-4060-8B9F-40183BA01B52}">
      <dsp:nvSpPr>
        <dsp:cNvPr id="0" name=""/>
        <dsp:cNvSpPr/>
      </dsp:nvSpPr>
      <dsp:spPr>
        <a:xfrm rot="5400000">
          <a:off x="6138371" y="747250"/>
          <a:ext cx="770476" cy="12820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AC953-BD3A-4A4F-8D9A-C71D8E1C983E}">
      <dsp:nvSpPr>
        <dsp:cNvPr id="0" name=""/>
        <dsp:cNvSpPr/>
      </dsp:nvSpPr>
      <dsp:spPr>
        <a:xfrm>
          <a:off x="5945744" y="1098578"/>
          <a:ext cx="1411795" cy="101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Perform multiple-step operations to integrate, interpret, or synthesize information from complex texts, and may require complex inferences.</a:t>
          </a:r>
          <a:endParaRPr lang="en-US" sz="1800" kern="1200" dirty="0">
            <a:latin typeface="Calibri" panose="020F0502020204030204" pitchFamily="34" charset="0"/>
            <a:cs typeface="Calibri" panose="020F0502020204030204" pitchFamily="34" charset="0"/>
          </a:endParaRPr>
        </a:p>
      </dsp:txBody>
      <dsp:txXfrm>
        <a:off x="5945744" y="1098578"/>
        <a:ext cx="1411795" cy="1014569"/>
      </dsp:txXfrm>
    </dsp:sp>
    <dsp:sp modelId="{DA88D1EE-C306-4CD9-BDD3-5FCF4F92A54A}">
      <dsp:nvSpPr>
        <dsp:cNvPr id="0" name=""/>
        <dsp:cNvSpPr/>
      </dsp:nvSpPr>
      <dsp:spPr>
        <a:xfrm>
          <a:off x="7011981" y="621134"/>
          <a:ext cx="218386" cy="2183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FA94E-471D-4301-A02A-E5996867B7C2}">
      <dsp:nvSpPr>
        <dsp:cNvPr id="0" name=""/>
        <dsp:cNvSpPr/>
      </dsp:nvSpPr>
      <dsp:spPr>
        <a:xfrm rot="5400000">
          <a:off x="7576843" y="415257"/>
          <a:ext cx="770476" cy="12820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37862-1483-4B0D-B802-978446ADDC50}">
      <dsp:nvSpPr>
        <dsp:cNvPr id="0" name=""/>
        <dsp:cNvSpPr/>
      </dsp:nvSpPr>
      <dsp:spPr>
        <a:xfrm>
          <a:off x="7451738" y="822728"/>
          <a:ext cx="1384769" cy="101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Integrate information across multiple, dense texts; construct syntheses, ideas or points of view;  or evaluate evidence based arguments.</a:t>
          </a:r>
          <a:endParaRPr lang="en-US" sz="1800" kern="1200" dirty="0">
            <a:latin typeface="Calibri" panose="020F0502020204030204" pitchFamily="34" charset="0"/>
            <a:cs typeface="Calibri" panose="020F0502020204030204" pitchFamily="34" charset="0"/>
          </a:endParaRPr>
        </a:p>
      </dsp:txBody>
      <dsp:txXfrm>
        <a:off x="7451738" y="822728"/>
        <a:ext cx="1384769" cy="1014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2DA5-CA37-4F6A-87B1-4CE2CCD06253}">
      <dsp:nvSpPr>
        <dsp:cNvPr id="0" name=""/>
        <dsp:cNvSpPr/>
      </dsp:nvSpPr>
      <dsp:spPr>
        <a:xfrm rot="5400000">
          <a:off x="258507" y="2222224"/>
          <a:ext cx="816617" cy="1358832"/>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77867-7D79-4750-BA38-D56A7F188CD7}">
      <dsp:nvSpPr>
        <dsp:cNvPr id="0" name=""/>
        <dsp:cNvSpPr/>
      </dsp:nvSpPr>
      <dsp:spPr>
        <a:xfrm>
          <a:off x="122205" y="2628216"/>
          <a:ext cx="1226761" cy="107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Perform basic tasks: counting, arithmetic operations with whole numbers.</a:t>
          </a:r>
          <a:endParaRPr lang="en-US" sz="1800" kern="1200" dirty="0">
            <a:latin typeface="Calibri" panose="020F0502020204030204" pitchFamily="34" charset="0"/>
            <a:cs typeface="Calibri" panose="020F0502020204030204" pitchFamily="34" charset="0"/>
          </a:endParaRPr>
        </a:p>
      </dsp:txBody>
      <dsp:txXfrm>
        <a:off x="122205" y="2628216"/>
        <a:ext cx="1226761" cy="1075328"/>
      </dsp:txXfrm>
    </dsp:sp>
    <dsp:sp modelId="{603157AA-588F-492D-8D31-DB93B7AD5801}">
      <dsp:nvSpPr>
        <dsp:cNvPr id="0" name=""/>
        <dsp:cNvSpPr/>
      </dsp:nvSpPr>
      <dsp:spPr>
        <a:xfrm>
          <a:off x="1117498" y="2122185"/>
          <a:ext cx="231464" cy="231464"/>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458C63-7181-4334-941F-40E0F70E0AEF}">
      <dsp:nvSpPr>
        <dsp:cNvPr id="0" name=""/>
        <dsp:cNvSpPr/>
      </dsp:nvSpPr>
      <dsp:spPr>
        <a:xfrm rot="5400000">
          <a:off x="1838605" y="1740477"/>
          <a:ext cx="816617" cy="1579085"/>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A2AA8B-A1C8-4CEF-BECC-282977F40094}">
      <dsp:nvSpPr>
        <dsp:cNvPr id="0" name=""/>
        <dsp:cNvSpPr/>
      </dsp:nvSpPr>
      <dsp:spPr>
        <a:xfrm>
          <a:off x="1589191" y="2244777"/>
          <a:ext cx="1526913" cy="107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Perform one-step tasks: count; sort; arithmetic operations; understanding simple percent (ex. 50%).</a:t>
          </a:r>
        </a:p>
      </dsp:txBody>
      <dsp:txXfrm>
        <a:off x="1589191" y="2244777"/>
        <a:ext cx="1526913" cy="1075328"/>
      </dsp:txXfrm>
    </dsp:sp>
    <dsp:sp modelId="{09CD8788-9261-4D5D-BAFD-E8F3D8B22F26}">
      <dsp:nvSpPr>
        <dsp:cNvPr id="0" name=""/>
        <dsp:cNvSpPr/>
      </dsp:nvSpPr>
      <dsp:spPr>
        <a:xfrm>
          <a:off x="2729420" y="1750564"/>
          <a:ext cx="231464" cy="231464"/>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685656-0AA8-4D11-B035-64DE45ED1C30}">
      <dsp:nvSpPr>
        <dsp:cNvPr id="0" name=""/>
        <dsp:cNvSpPr/>
      </dsp:nvSpPr>
      <dsp:spPr>
        <a:xfrm rot="5400000">
          <a:off x="3345499" y="1272306"/>
          <a:ext cx="816617" cy="1358832"/>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D829E1-8705-457C-A5E6-A9AE27B96788}">
      <dsp:nvSpPr>
        <dsp:cNvPr id="0" name=""/>
        <dsp:cNvSpPr/>
      </dsp:nvSpPr>
      <dsp:spPr>
        <a:xfrm>
          <a:off x="3166662" y="1729804"/>
          <a:ext cx="1807485" cy="13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Perform 2 or more  calculations, simple measurement; spatial representation; estimation; and interpret simple tables, graphs.</a:t>
          </a:r>
          <a:endParaRPr lang="en-US" sz="1800" kern="1200" dirty="0">
            <a:latin typeface="Calibri" panose="020F0502020204030204" pitchFamily="34" charset="0"/>
            <a:cs typeface="Calibri" panose="020F0502020204030204" pitchFamily="34" charset="0"/>
          </a:endParaRPr>
        </a:p>
      </dsp:txBody>
      <dsp:txXfrm>
        <a:off x="3166662" y="1729804"/>
        <a:ext cx="1807485" cy="1355343"/>
      </dsp:txXfrm>
    </dsp:sp>
    <dsp:sp modelId="{896CE51D-2363-4CF3-B20B-35AD5C23B04B}">
      <dsp:nvSpPr>
        <dsp:cNvPr id="0" name=""/>
        <dsp:cNvSpPr/>
      </dsp:nvSpPr>
      <dsp:spPr>
        <a:xfrm>
          <a:off x="4276657" y="1238935"/>
          <a:ext cx="231464" cy="231464"/>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D685C6-3B2A-460C-83C3-92F4F28C45B7}">
      <dsp:nvSpPr>
        <dsp:cNvPr id="0" name=""/>
        <dsp:cNvSpPr/>
      </dsp:nvSpPr>
      <dsp:spPr>
        <a:xfrm rot="5400000">
          <a:off x="4951780" y="986747"/>
          <a:ext cx="816617" cy="1358832"/>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C1F7D8-0671-4B6C-9BF1-F6DA3DA2E64C}">
      <dsp:nvSpPr>
        <dsp:cNvPr id="0" name=""/>
        <dsp:cNvSpPr/>
      </dsp:nvSpPr>
      <dsp:spPr>
        <a:xfrm>
          <a:off x="4801442" y="1380367"/>
          <a:ext cx="1448474" cy="1036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Understand  &amp; work with mathematical patterns, proportions, basic statistics expressed in verbal or numerical form. </a:t>
          </a:r>
          <a:endParaRPr lang="en-US" sz="1800" kern="1200" dirty="0">
            <a:latin typeface="Calibri" panose="020F0502020204030204" pitchFamily="34" charset="0"/>
            <a:cs typeface="Calibri" panose="020F0502020204030204" pitchFamily="34" charset="0"/>
          </a:endParaRPr>
        </a:p>
      </dsp:txBody>
      <dsp:txXfrm>
        <a:off x="4801442" y="1380367"/>
        <a:ext cx="1448474" cy="1036541"/>
      </dsp:txXfrm>
    </dsp:sp>
    <dsp:sp modelId="{51EA85A2-70CA-40D4-AFD8-3EFF74AE49E9}">
      <dsp:nvSpPr>
        <dsp:cNvPr id="0" name=""/>
        <dsp:cNvSpPr/>
      </dsp:nvSpPr>
      <dsp:spPr>
        <a:xfrm>
          <a:off x="5622885" y="886708"/>
          <a:ext cx="231464" cy="231464"/>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4F0B2-6909-4060-8B9F-40183BA01B52}">
      <dsp:nvSpPr>
        <dsp:cNvPr id="0" name=""/>
        <dsp:cNvSpPr/>
      </dsp:nvSpPr>
      <dsp:spPr>
        <a:xfrm rot="5400000">
          <a:off x="6349789" y="626886"/>
          <a:ext cx="816617" cy="1227908"/>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EAC953-BD3A-4A4F-8D9A-C71D8E1C983E}">
      <dsp:nvSpPr>
        <dsp:cNvPr id="0" name=""/>
        <dsp:cNvSpPr/>
      </dsp:nvSpPr>
      <dsp:spPr>
        <a:xfrm>
          <a:off x="6225605" y="909155"/>
          <a:ext cx="1424061" cy="118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Perform analysis, complex reasoning,  statistics and chance; spatial relationships; and </a:t>
          </a:r>
          <a:r>
            <a:rPr lang="en-US" sz="1800" kern="1200" dirty="0" err="1" smtClean="0">
              <a:latin typeface="Calibri" panose="020F0502020204030204" pitchFamily="34" charset="0"/>
              <a:cs typeface="Calibri" panose="020F0502020204030204" pitchFamily="34" charset="0"/>
            </a:rPr>
            <a:t>communicat-ing</a:t>
          </a:r>
          <a:r>
            <a:rPr lang="en-US" sz="1800" kern="1200" dirty="0" smtClean="0">
              <a:latin typeface="Calibri" panose="020F0502020204030204" pitchFamily="34" charset="0"/>
              <a:cs typeface="Calibri" panose="020F0502020204030204" pitchFamily="34" charset="0"/>
            </a:rPr>
            <a:t> well-reasoned explanations for answers. </a:t>
          </a:r>
          <a:endParaRPr lang="en-US" sz="1800" kern="1200" dirty="0">
            <a:latin typeface="Calibri" panose="020F0502020204030204" pitchFamily="34" charset="0"/>
            <a:cs typeface="Calibri" panose="020F0502020204030204" pitchFamily="34" charset="0"/>
          </a:endParaRPr>
        </a:p>
      </dsp:txBody>
      <dsp:txXfrm>
        <a:off x="6225605" y="909155"/>
        <a:ext cx="1424061" cy="1182732"/>
      </dsp:txXfrm>
    </dsp:sp>
    <dsp:sp modelId="{DA88D1EE-C306-4CD9-BDD3-5FCF4F92A54A}">
      <dsp:nvSpPr>
        <dsp:cNvPr id="0" name=""/>
        <dsp:cNvSpPr/>
      </dsp:nvSpPr>
      <dsp:spPr>
        <a:xfrm>
          <a:off x="7088537" y="461385"/>
          <a:ext cx="231464" cy="231464"/>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FA94E-471D-4301-A02A-E5996867B7C2}">
      <dsp:nvSpPr>
        <dsp:cNvPr id="0" name=""/>
        <dsp:cNvSpPr/>
      </dsp:nvSpPr>
      <dsp:spPr>
        <a:xfrm rot="5400000">
          <a:off x="7765739" y="191550"/>
          <a:ext cx="816617" cy="1355340"/>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337862-1483-4B0D-B802-978446ADDC50}">
      <dsp:nvSpPr>
        <dsp:cNvPr id="0" name=""/>
        <dsp:cNvSpPr/>
      </dsp:nvSpPr>
      <dsp:spPr>
        <a:xfrm>
          <a:off x="7596974" y="569342"/>
          <a:ext cx="1318425" cy="107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Understand complex abstract </a:t>
          </a:r>
          <a:r>
            <a:rPr lang="en-US" sz="1800" kern="1200" dirty="0" err="1" smtClean="0">
              <a:latin typeface="Calibri" panose="020F0502020204030204" pitchFamily="34" charset="0"/>
              <a:cs typeface="Calibri" panose="020F0502020204030204" pitchFamily="34" charset="0"/>
            </a:rPr>
            <a:t>mathema-tical</a:t>
          </a:r>
          <a:r>
            <a:rPr lang="en-US" sz="1800" kern="1200" dirty="0" smtClean="0">
              <a:latin typeface="Calibri" panose="020F0502020204030204" pitchFamily="34" charset="0"/>
              <a:cs typeface="Calibri" panose="020F0502020204030204" pitchFamily="34" charset="0"/>
            </a:rPr>
            <a:t> and statistical ideas, embedded in complex texts, draw inferences;  arguments or models; justify, reflect on solutions or choices.</a:t>
          </a:r>
          <a:endParaRPr lang="en-US" sz="1800" kern="1200" dirty="0">
            <a:latin typeface="Calibri" panose="020F0502020204030204" pitchFamily="34" charset="0"/>
            <a:cs typeface="Calibri" panose="020F0502020204030204" pitchFamily="34" charset="0"/>
          </a:endParaRPr>
        </a:p>
      </dsp:txBody>
      <dsp:txXfrm>
        <a:off x="7596974" y="569342"/>
        <a:ext cx="1318425" cy="1075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2DA5-CA37-4F6A-87B1-4CE2CCD06253}">
      <dsp:nvSpPr>
        <dsp:cNvPr id="0" name=""/>
        <dsp:cNvSpPr/>
      </dsp:nvSpPr>
      <dsp:spPr>
        <a:xfrm rot="5400000">
          <a:off x="416246" y="1528302"/>
          <a:ext cx="1151558" cy="1916167"/>
        </a:xfrm>
        <a:prstGeom prst="corner">
          <a:avLst>
            <a:gd name="adj1" fmla="val 16120"/>
            <a:gd name="adj2" fmla="val 1611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A0577867-7D79-4750-BA38-D56A7F188CD7}">
      <dsp:nvSpPr>
        <dsp:cNvPr id="0" name=""/>
        <dsp:cNvSpPr/>
      </dsp:nvSpPr>
      <dsp:spPr>
        <a:xfrm>
          <a:off x="267338" y="2156448"/>
          <a:ext cx="1574683" cy="15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Tasks are well-defined involving use of only one function within a generic interface. </a:t>
          </a:r>
          <a:endParaRPr lang="en-US" sz="1800" kern="1200" dirty="0">
            <a:latin typeface="Calibri" panose="020F0502020204030204" pitchFamily="34" charset="0"/>
            <a:cs typeface="Calibri" panose="020F0502020204030204" pitchFamily="34" charset="0"/>
          </a:endParaRPr>
        </a:p>
      </dsp:txBody>
      <dsp:txXfrm>
        <a:off x="267338" y="2156448"/>
        <a:ext cx="1574683" cy="1516382"/>
      </dsp:txXfrm>
    </dsp:sp>
    <dsp:sp modelId="{603157AA-588F-492D-8D31-DB93B7AD5801}">
      <dsp:nvSpPr>
        <dsp:cNvPr id="0" name=""/>
        <dsp:cNvSpPr/>
      </dsp:nvSpPr>
      <dsp:spPr>
        <a:xfrm>
          <a:off x="1627549" y="1387233"/>
          <a:ext cx="326401" cy="326401"/>
        </a:xfrm>
        <a:prstGeom prst="triangle">
          <a:avLst>
            <a:gd name="adj" fmla="val 10000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15458C63-7181-4334-941F-40E0F70E0AEF}">
      <dsp:nvSpPr>
        <dsp:cNvPr id="0" name=""/>
        <dsp:cNvSpPr/>
      </dsp:nvSpPr>
      <dsp:spPr>
        <a:xfrm rot="5400000">
          <a:off x="2534014" y="1004258"/>
          <a:ext cx="1151558" cy="1916167"/>
        </a:xfrm>
        <a:prstGeom prst="corner">
          <a:avLst>
            <a:gd name="adj1" fmla="val 16120"/>
            <a:gd name="adj2" fmla="val 1611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1DA2AA8B-A1C8-4CEF-BECC-282977F40094}">
      <dsp:nvSpPr>
        <dsp:cNvPr id="0" name=""/>
        <dsp:cNvSpPr/>
      </dsp:nvSpPr>
      <dsp:spPr>
        <a:xfrm>
          <a:off x="2341789" y="1576783"/>
          <a:ext cx="1729926" cy="15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Tasks require little or no navigation, and only a few steps to access information for solving the problem. There are few monitoring demands.</a:t>
          </a:r>
        </a:p>
      </dsp:txBody>
      <dsp:txXfrm>
        <a:off x="2341789" y="1576783"/>
        <a:ext cx="1729926" cy="1516382"/>
      </dsp:txXfrm>
    </dsp:sp>
    <dsp:sp modelId="{09CD8788-9261-4D5D-BAFD-E8F3D8B22F26}">
      <dsp:nvSpPr>
        <dsp:cNvPr id="0" name=""/>
        <dsp:cNvSpPr/>
      </dsp:nvSpPr>
      <dsp:spPr>
        <a:xfrm>
          <a:off x="3745317" y="863189"/>
          <a:ext cx="326401" cy="326401"/>
        </a:xfrm>
        <a:prstGeom prst="triangle">
          <a:avLst>
            <a:gd name="adj" fmla="val 10000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94685656-0AA8-4D11-B035-64DE45ED1C30}">
      <dsp:nvSpPr>
        <dsp:cNvPr id="0" name=""/>
        <dsp:cNvSpPr/>
      </dsp:nvSpPr>
      <dsp:spPr>
        <a:xfrm rot="5400000">
          <a:off x="4651782" y="480215"/>
          <a:ext cx="1151558" cy="1916167"/>
        </a:xfrm>
        <a:prstGeom prst="corner">
          <a:avLst>
            <a:gd name="adj1" fmla="val 16120"/>
            <a:gd name="adj2" fmla="val 1611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85D829E1-8705-457C-A5E6-A9AE27B96788}">
      <dsp:nvSpPr>
        <dsp:cNvPr id="0" name=""/>
        <dsp:cNvSpPr/>
      </dsp:nvSpPr>
      <dsp:spPr>
        <a:xfrm>
          <a:off x="4401717" y="1052739"/>
          <a:ext cx="1845606" cy="15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Tasks require some navigation across pages and applications for  solving the problem. Evaluating the relevance, some integration and inferential reasoning may be needed.</a:t>
          </a:r>
          <a:endParaRPr lang="en-US" sz="1800" kern="1200" dirty="0">
            <a:latin typeface="Calibri" panose="020F0502020204030204" pitchFamily="34" charset="0"/>
            <a:cs typeface="Calibri" panose="020F0502020204030204" pitchFamily="34" charset="0"/>
          </a:endParaRPr>
        </a:p>
      </dsp:txBody>
      <dsp:txXfrm>
        <a:off x="4401717" y="1052739"/>
        <a:ext cx="1845606" cy="1516382"/>
      </dsp:txXfrm>
    </dsp:sp>
    <dsp:sp modelId="{896CE51D-2363-4CF3-B20B-35AD5C23B04B}">
      <dsp:nvSpPr>
        <dsp:cNvPr id="0" name=""/>
        <dsp:cNvSpPr/>
      </dsp:nvSpPr>
      <dsp:spPr>
        <a:xfrm>
          <a:off x="5863085" y="339145"/>
          <a:ext cx="326401" cy="326401"/>
        </a:xfrm>
        <a:prstGeom prst="triangle">
          <a:avLst>
            <a:gd name="adj" fmla="val 10000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41D685C6-3B2A-460C-83C3-92F4F28C45B7}">
      <dsp:nvSpPr>
        <dsp:cNvPr id="0" name=""/>
        <dsp:cNvSpPr/>
      </dsp:nvSpPr>
      <dsp:spPr>
        <a:xfrm rot="5400000">
          <a:off x="6769550" y="-43828"/>
          <a:ext cx="1151558" cy="1916167"/>
        </a:xfrm>
        <a:prstGeom prst="corner">
          <a:avLst>
            <a:gd name="adj1" fmla="val 16120"/>
            <a:gd name="adj2" fmla="val 1611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26C1F7D8-0671-4B6C-9BF1-F6DA3DA2E64C}">
      <dsp:nvSpPr>
        <dsp:cNvPr id="0" name=""/>
        <dsp:cNvSpPr/>
      </dsp:nvSpPr>
      <dsp:spPr>
        <a:xfrm>
          <a:off x="6523110" y="528696"/>
          <a:ext cx="1781616" cy="15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Task may involve multiple steps and operators, navigation across pages and applications.  There are typically high monitoring demands, and evaluation of  relevance and reliability of information. </a:t>
          </a:r>
          <a:endParaRPr lang="en-US" sz="1800" kern="1200" dirty="0">
            <a:latin typeface="Calibri" panose="020F0502020204030204" pitchFamily="34" charset="0"/>
            <a:cs typeface="Calibri" panose="020F0502020204030204" pitchFamily="34" charset="0"/>
          </a:endParaRPr>
        </a:p>
      </dsp:txBody>
      <dsp:txXfrm>
        <a:off x="6523110" y="528696"/>
        <a:ext cx="1781616" cy="151638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806" cy="462042"/>
          </a:xfrm>
          <a:prstGeom prst="rect">
            <a:avLst/>
          </a:prstGeom>
        </p:spPr>
        <p:txBody>
          <a:bodyPr vert="horz" lIns="92131" tIns="46065" rIns="92131" bIns="46065" rtlCol="0"/>
          <a:lstStyle>
            <a:lvl1pPr algn="l">
              <a:defRPr sz="1200"/>
            </a:lvl1pPr>
          </a:lstStyle>
          <a:p>
            <a:endParaRPr lang="en-US"/>
          </a:p>
        </p:txBody>
      </p:sp>
      <p:sp>
        <p:nvSpPr>
          <p:cNvPr id="3" name="Date Placeholder 2"/>
          <p:cNvSpPr>
            <a:spLocks noGrp="1"/>
          </p:cNvSpPr>
          <p:nvPr>
            <p:ph type="dt" sz="quarter" idx="1"/>
          </p:nvPr>
        </p:nvSpPr>
        <p:spPr>
          <a:xfrm>
            <a:off x="3899001" y="0"/>
            <a:ext cx="2982806" cy="462042"/>
          </a:xfrm>
          <a:prstGeom prst="rect">
            <a:avLst/>
          </a:prstGeom>
        </p:spPr>
        <p:txBody>
          <a:bodyPr vert="horz" lIns="92131" tIns="46065" rIns="92131" bIns="46065" rtlCol="0"/>
          <a:lstStyle>
            <a:lvl1pPr algn="r">
              <a:defRPr sz="1200"/>
            </a:lvl1pPr>
          </a:lstStyle>
          <a:p>
            <a:fld id="{74EED95B-1E30-49A4-8089-C9EC04E48DC0}" type="datetimeFigureOut">
              <a:rPr lang="en-US" smtClean="0"/>
              <a:pPr/>
              <a:t>4/5/14</a:t>
            </a:fld>
            <a:endParaRPr lang="en-US"/>
          </a:p>
        </p:txBody>
      </p:sp>
      <p:sp>
        <p:nvSpPr>
          <p:cNvPr id="4" name="Footer Placeholder 3"/>
          <p:cNvSpPr>
            <a:spLocks noGrp="1"/>
          </p:cNvSpPr>
          <p:nvPr>
            <p:ph type="ftr" sz="quarter" idx="2"/>
          </p:nvPr>
        </p:nvSpPr>
        <p:spPr>
          <a:xfrm>
            <a:off x="1" y="8777193"/>
            <a:ext cx="2982806" cy="462042"/>
          </a:xfrm>
          <a:prstGeom prst="rect">
            <a:avLst/>
          </a:prstGeom>
        </p:spPr>
        <p:txBody>
          <a:bodyPr vert="horz" lIns="92131" tIns="46065" rIns="92131" bIns="46065" rtlCol="0" anchor="b"/>
          <a:lstStyle>
            <a:lvl1pPr algn="l">
              <a:defRPr sz="1200"/>
            </a:lvl1pPr>
          </a:lstStyle>
          <a:p>
            <a:endParaRPr lang="en-US"/>
          </a:p>
        </p:txBody>
      </p:sp>
      <p:sp>
        <p:nvSpPr>
          <p:cNvPr id="5" name="Slide Number Placeholder 4"/>
          <p:cNvSpPr>
            <a:spLocks noGrp="1"/>
          </p:cNvSpPr>
          <p:nvPr>
            <p:ph type="sldNum" sz="quarter" idx="3"/>
          </p:nvPr>
        </p:nvSpPr>
        <p:spPr>
          <a:xfrm>
            <a:off x="3899001" y="8777193"/>
            <a:ext cx="2982806" cy="462042"/>
          </a:xfrm>
          <a:prstGeom prst="rect">
            <a:avLst/>
          </a:prstGeom>
        </p:spPr>
        <p:txBody>
          <a:bodyPr vert="horz" lIns="92131" tIns="46065" rIns="92131" bIns="46065" rtlCol="0" anchor="b"/>
          <a:lstStyle>
            <a:lvl1pPr algn="r">
              <a:defRPr sz="1200"/>
            </a:lvl1pPr>
          </a:lstStyle>
          <a:p>
            <a:fld id="{EE778C61-F0B7-4246-8231-D41EE890DDF9}" type="slidenum">
              <a:rPr lang="en-US" smtClean="0"/>
              <a:pPr/>
              <a:t>‹#›</a:t>
            </a:fld>
            <a:endParaRPr lang="en-US"/>
          </a:p>
        </p:txBody>
      </p:sp>
    </p:spTree>
    <p:extLst>
      <p:ext uri="{BB962C8B-B14F-4D97-AF65-F5344CB8AC3E}">
        <p14:creationId xmlns:p14="http://schemas.microsoft.com/office/powerpoint/2010/main" val="165495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806" cy="462042"/>
          </a:xfrm>
          <a:prstGeom prst="rect">
            <a:avLst/>
          </a:prstGeom>
        </p:spPr>
        <p:txBody>
          <a:bodyPr vert="horz" lIns="92131" tIns="46065" rIns="92131" bIns="46065" rtlCol="0"/>
          <a:lstStyle>
            <a:lvl1pPr algn="l">
              <a:defRPr sz="1200"/>
            </a:lvl1pPr>
          </a:lstStyle>
          <a:p>
            <a:endParaRPr lang="en-US"/>
          </a:p>
        </p:txBody>
      </p:sp>
      <p:sp>
        <p:nvSpPr>
          <p:cNvPr id="3" name="Date Placeholder 2"/>
          <p:cNvSpPr>
            <a:spLocks noGrp="1"/>
          </p:cNvSpPr>
          <p:nvPr>
            <p:ph type="dt" idx="1"/>
          </p:nvPr>
        </p:nvSpPr>
        <p:spPr>
          <a:xfrm>
            <a:off x="3899001" y="0"/>
            <a:ext cx="2982806" cy="462042"/>
          </a:xfrm>
          <a:prstGeom prst="rect">
            <a:avLst/>
          </a:prstGeom>
        </p:spPr>
        <p:txBody>
          <a:bodyPr vert="horz" lIns="92131" tIns="46065" rIns="92131" bIns="46065" rtlCol="0"/>
          <a:lstStyle>
            <a:lvl1pPr algn="r">
              <a:defRPr sz="1200"/>
            </a:lvl1pPr>
          </a:lstStyle>
          <a:p>
            <a:fld id="{06F36CFE-8E41-4829-B736-3EF122D7C5C9}" type="datetimeFigureOut">
              <a:rPr lang="en-US" smtClean="0"/>
              <a:pPr/>
              <a:t>4/5/14</a:t>
            </a:fld>
            <a:endParaRPr lang="en-US"/>
          </a:p>
        </p:txBody>
      </p:sp>
      <p:sp>
        <p:nvSpPr>
          <p:cNvPr id="4" name="Slide Image Placeholder 3"/>
          <p:cNvSpPr>
            <a:spLocks noGrp="1" noRot="1" noChangeAspect="1"/>
          </p:cNvSpPr>
          <p:nvPr>
            <p:ph type="sldImg" idx="2"/>
          </p:nvPr>
        </p:nvSpPr>
        <p:spPr>
          <a:xfrm>
            <a:off x="1131888" y="693738"/>
            <a:ext cx="4619625" cy="3465512"/>
          </a:xfrm>
          <a:prstGeom prst="rect">
            <a:avLst/>
          </a:prstGeom>
          <a:noFill/>
          <a:ln w="12700">
            <a:solidFill>
              <a:prstClr val="black"/>
            </a:solidFill>
          </a:ln>
        </p:spPr>
        <p:txBody>
          <a:bodyPr vert="horz" lIns="92131" tIns="46065" rIns="92131" bIns="46065" rtlCol="0" anchor="ctr"/>
          <a:lstStyle/>
          <a:p>
            <a:endParaRPr lang="en-US"/>
          </a:p>
        </p:txBody>
      </p:sp>
      <p:sp>
        <p:nvSpPr>
          <p:cNvPr id="5" name="Notes Placeholder 4"/>
          <p:cNvSpPr>
            <a:spLocks noGrp="1"/>
          </p:cNvSpPr>
          <p:nvPr>
            <p:ph type="body" sz="quarter" idx="3"/>
          </p:nvPr>
        </p:nvSpPr>
        <p:spPr>
          <a:xfrm>
            <a:off x="688340" y="4389399"/>
            <a:ext cx="5506720" cy="4158377"/>
          </a:xfrm>
          <a:prstGeom prst="rect">
            <a:avLst/>
          </a:prstGeom>
        </p:spPr>
        <p:txBody>
          <a:bodyPr vert="horz" lIns="92131" tIns="46065" rIns="92131" bIns="460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7193"/>
            <a:ext cx="2982806" cy="462042"/>
          </a:xfrm>
          <a:prstGeom prst="rect">
            <a:avLst/>
          </a:prstGeom>
        </p:spPr>
        <p:txBody>
          <a:bodyPr vert="horz" lIns="92131" tIns="46065" rIns="92131" bIns="46065" rtlCol="0" anchor="b"/>
          <a:lstStyle>
            <a:lvl1pPr algn="l">
              <a:defRPr sz="1200"/>
            </a:lvl1pPr>
          </a:lstStyle>
          <a:p>
            <a:endParaRPr lang="en-US"/>
          </a:p>
        </p:txBody>
      </p:sp>
      <p:sp>
        <p:nvSpPr>
          <p:cNvPr id="7" name="Slide Number Placeholder 6"/>
          <p:cNvSpPr>
            <a:spLocks noGrp="1"/>
          </p:cNvSpPr>
          <p:nvPr>
            <p:ph type="sldNum" sz="quarter" idx="5"/>
          </p:nvPr>
        </p:nvSpPr>
        <p:spPr>
          <a:xfrm>
            <a:off x="3899001" y="8777193"/>
            <a:ext cx="2982806" cy="462042"/>
          </a:xfrm>
          <a:prstGeom prst="rect">
            <a:avLst/>
          </a:prstGeom>
        </p:spPr>
        <p:txBody>
          <a:bodyPr vert="horz" lIns="92131" tIns="46065" rIns="92131" bIns="46065" rtlCol="0" anchor="b"/>
          <a:lstStyle>
            <a:lvl1pPr algn="r">
              <a:defRPr sz="1200"/>
            </a:lvl1pPr>
          </a:lstStyle>
          <a:p>
            <a:fld id="{5CEA59CA-4453-4BC7-B613-75E810024494}" type="slidenum">
              <a:rPr lang="en-US" smtClean="0"/>
              <a:pPr/>
              <a:t>‹#›</a:t>
            </a:fld>
            <a:endParaRPr lang="en-US"/>
          </a:p>
        </p:txBody>
      </p:sp>
    </p:spTree>
    <p:extLst>
      <p:ext uri="{BB962C8B-B14F-4D97-AF65-F5344CB8AC3E}">
        <p14:creationId xmlns:p14="http://schemas.microsoft.com/office/powerpoint/2010/main" val="79003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and welcome.  Today, I’ll be presenting highligh</a:t>
            </a:r>
            <a:r>
              <a:rPr lang="en-US" baseline="0" dirty="0" smtClean="0"/>
              <a:t>t results from the 2012 Program for the International Assessment </a:t>
            </a:r>
            <a:r>
              <a:rPr lang="en-US" b="1" dirty="0"/>
              <a:t>of Adult Competencies (PIAAC).  </a:t>
            </a:r>
            <a:endParaRPr lang="en-US" dirty="0"/>
          </a:p>
        </p:txBody>
      </p:sp>
      <p:sp>
        <p:nvSpPr>
          <p:cNvPr id="4" name="Slide Number Placeholder 3"/>
          <p:cNvSpPr>
            <a:spLocks noGrp="1"/>
          </p:cNvSpPr>
          <p:nvPr>
            <p:ph type="sldNum" sz="quarter" idx="10"/>
          </p:nvPr>
        </p:nvSpPr>
        <p:spPr/>
        <p:txBody>
          <a:bodyPr/>
          <a:lstStyle/>
          <a:p>
            <a:fld id="{80E1DE46-4982-4488-BE17-F9DCE7DBD4DC}" type="slidenum">
              <a:rPr lang="en-US" smtClean="0"/>
              <a:pPr/>
              <a:t>1</a:t>
            </a:fld>
            <a:endParaRPr lang="en-US" dirty="0"/>
          </a:p>
        </p:txBody>
      </p:sp>
    </p:spTree>
    <p:extLst>
      <p:ext uri="{BB962C8B-B14F-4D97-AF65-F5344CB8AC3E}">
        <p14:creationId xmlns:p14="http://schemas.microsoft.com/office/powerpoint/2010/main" val="345372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U.S.,</a:t>
            </a:r>
            <a:r>
              <a:rPr lang="en-US" baseline="0" dirty="0" smtClean="0"/>
              <a:t> 51% of adults performed at level 2 or below in literacy. </a:t>
            </a:r>
          </a:p>
          <a:p>
            <a:endParaRPr lang="en-US" baseline="0" dirty="0" smtClean="0"/>
          </a:p>
          <a:p>
            <a:r>
              <a:rPr lang="en-US" baseline="0" dirty="0" smtClean="0"/>
              <a:t>33% at Level 2, 14% at Level 1, and 4% Below Level 1</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11</a:t>
            </a:fld>
            <a:endParaRPr lang="en-US"/>
          </a:p>
        </p:txBody>
      </p:sp>
    </p:spTree>
    <p:extLst>
      <p:ext uri="{BB962C8B-B14F-4D97-AF65-F5344CB8AC3E}">
        <p14:creationId xmlns:p14="http://schemas.microsoft.com/office/powerpoint/2010/main" val="423275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TC Franklin Gothic Std Bk Cd"/>
                <a:ea typeface="ＭＳ Ｐゴシック" pitchFamily="-48" charset="-128"/>
                <a:cs typeface="ＭＳ Ｐゴシック"/>
              </a:rPr>
              <a:t>Educational attainment has a strong positive relationship to proficiency. Adults with tertiary-level qualifications have a 36 score-point (equivalent of around five years of additional education) advantage on the literacy scale, on average, over adults who have not attained upper secondary education, after other characteristics have been taken into account.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74694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13</a:t>
            </a:fld>
            <a:endParaRPr lang="en-US"/>
          </a:p>
        </p:txBody>
      </p:sp>
    </p:spTree>
    <p:extLst>
      <p:ext uri="{BB962C8B-B14F-4D97-AF65-F5344CB8AC3E}">
        <p14:creationId xmlns:p14="http://schemas.microsoft.com/office/powerpoint/2010/main" val="330187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b="1" dirty="0" smtClean="0"/>
              <a:t>Again – let’s look at levels.  This time our average is solidly in the middle of level 2…</a:t>
            </a:r>
          </a:p>
          <a:p>
            <a:pPr defTabSz="906262">
              <a:defRPr/>
            </a:pPr>
            <a:endParaRPr lang="en-US" b="1" dirty="0" smtClean="0"/>
          </a:p>
          <a:p>
            <a:pPr defTabSz="906262">
              <a:defRPr/>
            </a:pPr>
            <a:r>
              <a:rPr lang="en-US" b="1" dirty="0" smtClean="0"/>
              <a:t>Below Level 1: </a:t>
            </a:r>
            <a:r>
              <a:rPr lang="en-US" b="0" dirty="0" smtClean="0"/>
              <a:t>Adults at this level can only cope with very simple tasks set in concrete, familiar contexts where the mathematical content </a:t>
            </a:r>
          </a:p>
          <a:p>
            <a:pPr defTabSz="906262">
              <a:defRPr/>
            </a:pPr>
            <a:r>
              <a:rPr lang="en-US" b="0" dirty="0" smtClean="0"/>
              <a:t>is explicit and that require only simple processes such as counting; sorting; performing basic arithmetic operations with </a:t>
            </a:r>
          </a:p>
          <a:p>
            <a:pPr defTabSz="906262">
              <a:defRPr/>
            </a:pPr>
            <a:r>
              <a:rPr lang="en-US" b="0" dirty="0" smtClean="0"/>
              <a:t>whole numbers or money, or recognizing common spatial representations. Adults who score less than 176 points are </a:t>
            </a:r>
          </a:p>
          <a:p>
            <a:pPr defTabSz="906262">
              <a:defRPr/>
            </a:pPr>
            <a:r>
              <a:rPr lang="en-US" b="0" dirty="0" smtClean="0"/>
              <a:t>considered to be below Level 1. </a:t>
            </a:r>
            <a:endParaRPr lang="en-US" b="1" dirty="0" smtClean="0"/>
          </a:p>
          <a:p>
            <a:pPr defTabSz="906262">
              <a:defRPr/>
            </a:pPr>
            <a:r>
              <a:rPr lang="en-US" b="1" dirty="0"/>
              <a:t>Level 1: </a:t>
            </a:r>
            <a:r>
              <a:rPr lang="en-US" dirty="0"/>
              <a:t>Adults at Level 1 can complete tasks involving basic mathematical processes in common, concrete contexts where the </a:t>
            </a:r>
          </a:p>
          <a:p>
            <a:pPr defTabSz="906262">
              <a:defRPr/>
            </a:pPr>
            <a:r>
              <a:rPr lang="en-US" dirty="0"/>
              <a:t>mathematical content is explicit with little text and minimal distractors. They can perform one-step or simple processes </a:t>
            </a:r>
          </a:p>
          <a:p>
            <a:pPr defTabSz="906262">
              <a:defRPr/>
            </a:pPr>
            <a:r>
              <a:rPr lang="en-US" dirty="0"/>
              <a:t>involving counting, sorting, basic arithmetic operations, understanding simple percents, and locating and identifying </a:t>
            </a:r>
          </a:p>
          <a:p>
            <a:pPr defTabSz="906262">
              <a:defRPr/>
            </a:pPr>
            <a:r>
              <a:rPr lang="en-US" dirty="0"/>
              <a:t>elements of simple or common graphical or spatial representations.</a:t>
            </a:r>
          </a:p>
          <a:p>
            <a:pPr defTabSz="906262">
              <a:defRPr/>
            </a:pPr>
            <a:r>
              <a:rPr lang="en-US" b="1" dirty="0"/>
              <a:t>Level 2: </a:t>
            </a:r>
            <a:r>
              <a:rPr lang="en-US" dirty="0"/>
              <a:t>Adults at this level can successfully perform tasks that require identifying and acting upon mathematical information and </a:t>
            </a:r>
          </a:p>
          <a:p>
            <a:pPr defTabSz="906262">
              <a:defRPr/>
            </a:pPr>
            <a:r>
              <a:rPr lang="en-US" dirty="0"/>
              <a:t>ideas embedded in a range of common contexts where the mathematical content is fairly explicit or visual with relatively </a:t>
            </a:r>
          </a:p>
          <a:p>
            <a:pPr defTabSz="906262">
              <a:defRPr/>
            </a:pPr>
            <a:r>
              <a:rPr lang="en-US" dirty="0"/>
              <a:t>few distractors. The tasks may require applying two or more steps or processes involving, for example, calculations </a:t>
            </a:r>
          </a:p>
          <a:p>
            <a:pPr defTabSz="906262">
              <a:defRPr/>
            </a:pPr>
            <a:r>
              <a:rPr lang="en-US" dirty="0"/>
              <a:t>with whole numbers and common decimals, percents and fractions; simple measurement and spatial representations; </a:t>
            </a:r>
          </a:p>
          <a:p>
            <a:pPr defTabSz="906262">
              <a:defRPr/>
            </a:pPr>
            <a:r>
              <a:rPr lang="en-US" dirty="0"/>
              <a:t>estimation; or interpreting relatively simple data and statistics in texts, tables and graphs. </a:t>
            </a:r>
            <a:endParaRPr lang="en-US" b="1" dirty="0"/>
          </a:p>
          <a:p>
            <a:pPr defTabSz="906262">
              <a:defRPr/>
            </a:pPr>
            <a:r>
              <a:rPr lang="en-US" b="1" dirty="0"/>
              <a:t>Level 3: </a:t>
            </a:r>
            <a:r>
              <a:rPr lang="en-US" dirty="0"/>
              <a:t>Adults at Level 3 can successfully complete tasks that require an understanding of mathematical information that may </a:t>
            </a:r>
          </a:p>
          <a:p>
            <a:pPr defTabSz="906262">
              <a:defRPr/>
            </a:pPr>
            <a:r>
              <a:rPr lang="en-US" dirty="0"/>
              <a:t>be less explicit, embedded in contexts that are not always familiar, and represented in more complex ways. They can </a:t>
            </a:r>
          </a:p>
          <a:p>
            <a:pPr defTabSz="906262">
              <a:defRPr/>
            </a:pPr>
            <a:r>
              <a:rPr lang="en-US" dirty="0"/>
              <a:t>perform tasks requiring several steps and that may involve a choice of problem-solving strategies and relevant processes. </a:t>
            </a:r>
          </a:p>
          <a:p>
            <a:pPr defTabSz="906262">
              <a:defRPr/>
            </a:pPr>
            <a:r>
              <a:rPr lang="en-US" dirty="0"/>
              <a:t>They have a good sense of number and space; can recognize and work with mathematical relationships, patterns, and </a:t>
            </a:r>
          </a:p>
          <a:p>
            <a:pPr defTabSz="906262">
              <a:defRPr/>
            </a:pPr>
            <a:r>
              <a:rPr lang="en-US" dirty="0"/>
              <a:t>proportions expressed in verbal or numerical form; and can interpret and perform basic analyses of data and statistics </a:t>
            </a:r>
          </a:p>
          <a:p>
            <a:pPr defTabSz="906262">
              <a:defRPr/>
            </a:pPr>
            <a:r>
              <a:rPr lang="en-US" dirty="0"/>
              <a:t>in texts, tables and graphs. </a:t>
            </a:r>
            <a:endParaRPr lang="en-US" b="1" dirty="0"/>
          </a:p>
          <a:p>
            <a:pPr defTabSz="906262">
              <a:defRPr/>
            </a:pPr>
            <a:r>
              <a:rPr lang="en-US" b="1" dirty="0"/>
              <a:t>Level 4: </a:t>
            </a:r>
            <a:r>
              <a:rPr lang="en-US" dirty="0"/>
              <a:t>At this level, adults understand a broad range of mathematical information that may be complex, abstract or embedded </a:t>
            </a:r>
          </a:p>
          <a:p>
            <a:pPr defTabSz="906262">
              <a:defRPr/>
            </a:pPr>
            <a:r>
              <a:rPr lang="en-US" dirty="0"/>
              <a:t>in unfamiliar contexts. They can perform tasks involving multiple steps and select appropriate problem-solving strategies </a:t>
            </a:r>
          </a:p>
          <a:p>
            <a:pPr defTabSz="906262">
              <a:defRPr/>
            </a:pPr>
            <a:r>
              <a:rPr lang="en-US" dirty="0"/>
              <a:t>and processes. They can analyze and engage in more complex reasoning about quantities and data, statistics and chance, </a:t>
            </a:r>
          </a:p>
          <a:p>
            <a:pPr defTabSz="906262">
              <a:defRPr/>
            </a:pPr>
            <a:r>
              <a:rPr lang="en-US" dirty="0"/>
              <a:t>spatial relationships, change, proportions and formulae. They can also understand arguments and communicate well-reasoned explanations for answers or choices.</a:t>
            </a:r>
          </a:p>
          <a:p>
            <a:pPr defTabSz="906262">
              <a:defRPr/>
            </a:pPr>
            <a:r>
              <a:rPr lang="en-US" b="1" dirty="0"/>
              <a:t>Level 5: </a:t>
            </a:r>
            <a:r>
              <a:rPr lang="en-US" dirty="0"/>
              <a:t>Adults at Level 5 on the numeracy scale can understand complex representations, and abstract and formal mathematical </a:t>
            </a:r>
          </a:p>
          <a:p>
            <a:pPr defTabSz="906262">
              <a:defRPr/>
            </a:pPr>
            <a:r>
              <a:rPr lang="en-US" dirty="0"/>
              <a:t>and statistical ideas, sometimes embedded in complex texts. They can integrate several types of mathematical information </a:t>
            </a:r>
          </a:p>
          <a:p>
            <a:pPr defTabSz="906262">
              <a:defRPr/>
            </a:pPr>
            <a:r>
              <a:rPr lang="en-US" dirty="0"/>
              <a:t>where considerable translation or interpretation is required; draw inferences; develop or work with mathematical </a:t>
            </a:r>
          </a:p>
          <a:p>
            <a:pPr defTabSz="906262">
              <a:defRPr/>
            </a:pPr>
            <a:r>
              <a:rPr lang="en-US" dirty="0"/>
              <a:t>arguments or models; and justify, evaluate and critically reflect upon solutions or choices. </a:t>
            </a:r>
          </a:p>
          <a:p>
            <a:pPr defTabSz="906262">
              <a:defRPr/>
            </a:pPr>
            <a:endParaRPr lang="en-US" b="1"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14</a:t>
            </a:fld>
            <a:endParaRPr lang="en-US"/>
          </a:p>
        </p:txBody>
      </p:sp>
    </p:spTree>
    <p:extLst>
      <p:ext uri="{BB962C8B-B14F-4D97-AF65-F5344CB8AC3E}">
        <p14:creationId xmlns:p14="http://schemas.microsoft.com/office/powerpoint/2010/main" val="232898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U.S.,</a:t>
            </a:r>
            <a:r>
              <a:rPr lang="en-US" baseline="0" dirty="0" smtClean="0"/>
              <a:t> 62% of adults performed at level 2 or below in numeracy. </a:t>
            </a:r>
          </a:p>
          <a:p>
            <a:endParaRPr lang="en-US" baseline="0" dirty="0" smtClean="0"/>
          </a:p>
          <a:p>
            <a:r>
              <a:rPr lang="en-US" baseline="0" dirty="0" smtClean="0"/>
              <a:t>33% at Level 2, 20% at Level 1, and 9% Below Level 1</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15</a:t>
            </a:fld>
            <a:endParaRPr lang="en-US"/>
          </a:p>
        </p:txBody>
      </p:sp>
    </p:spTree>
    <p:extLst>
      <p:ext uri="{BB962C8B-B14F-4D97-AF65-F5344CB8AC3E}">
        <p14:creationId xmlns:p14="http://schemas.microsoft.com/office/powerpoint/2010/main" val="289581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16</a:t>
            </a:fld>
            <a:endParaRPr lang="en-US"/>
          </a:p>
        </p:txBody>
      </p:sp>
    </p:spTree>
    <p:extLst>
      <p:ext uri="{BB962C8B-B14F-4D97-AF65-F5344CB8AC3E}">
        <p14:creationId xmlns:p14="http://schemas.microsoft.com/office/powerpoint/2010/main" val="387971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b="1" dirty="0" smtClean="0"/>
              <a:t>Again, let’s look at these levels: Think about the tasks that you do everyday for work.  Easily require level 2 skills.  But average is at level 1.</a:t>
            </a:r>
          </a:p>
          <a:p>
            <a:pPr defTabSz="906262">
              <a:defRPr/>
            </a:pPr>
            <a:endParaRPr lang="en-US" b="1" dirty="0" smtClean="0"/>
          </a:p>
          <a:p>
            <a:pPr defTabSz="906262">
              <a:defRPr/>
            </a:pPr>
            <a:r>
              <a:rPr lang="en-US" b="1" dirty="0" smtClean="0"/>
              <a:t>Below Level 1: </a:t>
            </a:r>
            <a:r>
              <a:rPr lang="en-US" b="0" dirty="0" smtClean="0"/>
              <a:t>Below Level 1, adults can complete tasks in which the goal is explicitly stated and for which the necessary operations are performed in a single and familiar environment. They can solve problems whose solutions involve a relatively small number </a:t>
            </a:r>
          </a:p>
          <a:p>
            <a:pPr defTabSz="906262">
              <a:defRPr/>
            </a:pPr>
            <a:r>
              <a:rPr lang="en-US" b="0" dirty="0" smtClean="0"/>
              <a:t>of steps, the use of a restricted range of operators, and a limited amount of monitoring across a large number of actions. </a:t>
            </a:r>
            <a:endParaRPr lang="en-US" b="1" dirty="0" smtClean="0"/>
          </a:p>
          <a:p>
            <a:pPr defTabSz="906262">
              <a:defRPr/>
            </a:pPr>
            <a:r>
              <a:rPr lang="en-US" b="1" dirty="0"/>
              <a:t>Level 1: </a:t>
            </a:r>
            <a:r>
              <a:rPr lang="en-US" dirty="0"/>
              <a:t>At Level 1, adults can complete tasks in which the goal is explicitly stated and for which the necessary operations are </a:t>
            </a:r>
          </a:p>
          <a:p>
            <a:pPr defTabSz="906262">
              <a:defRPr/>
            </a:pPr>
            <a:r>
              <a:rPr lang="en-US" dirty="0"/>
              <a:t>performed in a single and familiar environment. They can solve problems in the context of technology-rich environments </a:t>
            </a:r>
          </a:p>
          <a:p>
            <a:pPr defTabSz="906262">
              <a:defRPr/>
            </a:pPr>
            <a:r>
              <a:rPr lang="en-US" dirty="0"/>
              <a:t>whose solutions involve a relatively small number of steps, the use of a restricted range of operators, and a limited </a:t>
            </a:r>
          </a:p>
          <a:p>
            <a:pPr defTabSz="906262">
              <a:defRPr/>
            </a:pPr>
            <a:r>
              <a:rPr lang="en-US" dirty="0"/>
              <a:t>amount of monitoring across a large number of actions. </a:t>
            </a:r>
            <a:endParaRPr lang="en-US" b="1" dirty="0"/>
          </a:p>
          <a:p>
            <a:pPr defTabSz="906262">
              <a:defRPr/>
            </a:pPr>
            <a:r>
              <a:rPr lang="en-US" b="1" dirty="0"/>
              <a:t>Level 2: </a:t>
            </a:r>
            <a:r>
              <a:rPr lang="en-US" dirty="0"/>
              <a:t>At Level 2, adults can complete problems that have explicit criteria for success, a small number of applications, and </a:t>
            </a:r>
          </a:p>
          <a:p>
            <a:pPr defTabSz="906262">
              <a:defRPr/>
            </a:pPr>
            <a:r>
              <a:rPr lang="en-US" dirty="0"/>
              <a:t>several steps and operators. They can monitor progress towards a solution and handle unexpected outcomes or impasses. </a:t>
            </a:r>
            <a:endParaRPr lang="en-US" b="1" dirty="0"/>
          </a:p>
          <a:p>
            <a:pPr defTabSz="906262">
              <a:defRPr/>
            </a:pPr>
            <a:r>
              <a:rPr lang="en-US" b="1" dirty="0"/>
              <a:t>Level 3: </a:t>
            </a:r>
            <a:r>
              <a:rPr lang="en-US" dirty="0"/>
              <a:t>Adults at Level 3 can complete tasks involving multiple applications, a large number of steps, impasses, and the discovery </a:t>
            </a:r>
          </a:p>
          <a:p>
            <a:pPr defTabSz="906262">
              <a:defRPr/>
            </a:pPr>
            <a:r>
              <a:rPr lang="en-US" dirty="0"/>
              <a:t>and use of ad hoc commands in a novel environment. They can establish a plan to arrive at a solution and monitor its </a:t>
            </a:r>
          </a:p>
          <a:p>
            <a:pPr defTabSz="906262">
              <a:defRPr/>
            </a:pPr>
            <a:r>
              <a:rPr lang="en-US" dirty="0"/>
              <a:t>implementation as they deal with unexpected outcomes and impasses. </a:t>
            </a:r>
          </a:p>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17</a:t>
            </a:fld>
            <a:endParaRPr lang="en-US"/>
          </a:p>
        </p:txBody>
      </p:sp>
    </p:spTree>
    <p:extLst>
      <p:ext uri="{BB962C8B-B14F-4D97-AF65-F5344CB8AC3E}">
        <p14:creationId xmlns:p14="http://schemas.microsoft.com/office/powerpoint/2010/main" val="260316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U.S.,</a:t>
            </a:r>
            <a:r>
              <a:rPr lang="en-US" baseline="0" dirty="0" smtClean="0"/>
              <a:t> 75% of adults performed at level 2 or below in PS-TRE. </a:t>
            </a:r>
          </a:p>
          <a:p>
            <a:endParaRPr lang="en-US" baseline="0" dirty="0" smtClean="0"/>
          </a:p>
          <a:p>
            <a:r>
              <a:rPr lang="en-US" baseline="0" dirty="0" smtClean="0"/>
              <a:t>26% at Level 2, 33% at Level 1, and 16% Below Level 1</a:t>
            </a:r>
            <a:endParaRPr lang="en-US" dirty="0" smtClean="0"/>
          </a:p>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18</a:t>
            </a:fld>
            <a:endParaRPr lang="en-US"/>
          </a:p>
        </p:txBody>
      </p:sp>
    </p:spTree>
    <p:extLst>
      <p:ext uri="{BB962C8B-B14F-4D97-AF65-F5344CB8AC3E}">
        <p14:creationId xmlns:p14="http://schemas.microsoft.com/office/powerpoint/2010/main" val="266386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we’d like to take a closer look at those who scored below level 2 on PIAAC.</a:t>
            </a:r>
          </a:p>
          <a:p>
            <a:r>
              <a:rPr lang="en-US" sz="1600" dirty="0"/>
              <a:t>How do we compare to the international average?</a:t>
            </a:r>
          </a:p>
          <a:p>
            <a:r>
              <a:rPr lang="en-US" sz="1600" dirty="0"/>
              <a:t>How do we compare to high performers like Japan and Finland?</a:t>
            </a:r>
          </a:p>
        </p:txBody>
      </p:sp>
      <p:sp>
        <p:nvSpPr>
          <p:cNvPr id="4" name="Slide Number Placeholder 3"/>
          <p:cNvSpPr>
            <a:spLocks noGrp="1"/>
          </p:cNvSpPr>
          <p:nvPr>
            <p:ph type="sldNum" sz="quarter" idx="10"/>
          </p:nvPr>
        </p:nvSpPr>
        <p:spPr/>
        <p:txBody>
          <a:bodyPr/>
          <a:lstStyle/>
          <a:p>
            <a:fld id="{5CEA59CA-4453-4BC7-B613-75E810024494}" type="slidenum">
              <a:rPr lang="en-US" smtClean="0"/>
              <a:pPr/>
              <a:t>19</a:t>
            </a:fld>
            <a:endParaRPr lang="en-US"/>
          </a:p>
        </p:txBody>
      </p:sp>
    </p:spTree>
    <p:extLst>
      <p:ext uri="{BB962C8B-B14F-4D97-AF65-F5344CB8AC3E}">
        <p14:creationId xmlns:p14="http://schemas.microsoft.com/office/powerpoint/2010/main" val="171925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20</a:t>
            </a:fld>
            <a:endParaRPr lang="en-US"/>
          </a:p>
        </p:txBody>
      </p:sp>
    </p:spTree>
    <p:extLst>
      <p:ext uri="{BB962C8B-B14F-4D97-AF65-F5344CB8AC3E}">
        <p14:creationId xmlns:p14="http://schemas.microsoft.com/office/powerpoint/2010/main" val="179096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75000"/>
                </a:schemeClr>
              </a:buClr>
              <a:buFont typeface="Arial" pitchFamily="34" charset="0"/>
              <a:buChar char="•"/>
            </a:pPr>
            <a:endParaRPr lang="en-US" dirty="0">
              <a:solidFill>
                <a:schemeClr val="tx1">
                  <a:lumMod val="75000"/>
                  <a:lumOff val="25000"/>
                </a:schemeClr>
              </a:solidFill>
              <a:latin typeface="Levenim MT" pitchFamily="2" charset="-79"/>
              <a:cs typeface="Levenim MT" pitchFamily="2" charset="-79"/>
            </a:endParaRPr>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2</a:t>
            </a:fld>
            <a:endParaRPr lang="en-US" dirty="0"/>
          </a:p>
        </p:txBody>
      </p:sp>
    </p:spTree>
    <p:extLst>
      <p:ext uri="{BB962C8B-B14F-4D97-AF65-F5344CB8AC3E}">
        <p14:creationId xmlns:p14="http://schemas.microsoft.com/office/powerpoint/2010/main" val="387877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21</a:t>
            </a:fld>
            <a:endParaRPr lang="en-US"/>
          </a:p>
        </p:txBody>
      </p:sp>
    </p:spTree>
    <p:extLst>
      <p:ext uri="{BB962C8B-B14F-4D97-AF65-F5344CB8AC3E}">
        <p14:creationId xmlns:p14="http://schemas.microsoft.com/office/powerpoint/2010/main" val="272093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sz="1600" dirty="0"/>
              <a:t>Although skill level is strongly correlated with educational attainment, you can see that even at the highest levels of attainment there are adults with low skills:</a:t>
            </a:r>
          </a:p>
          <a:p>
            <a:pPr defTabSz="906262">
              <a:defRPr/>
            </a:pPr>
            <a:endParaRPr lang="en-US" sz="1600" dirty="0"/>
          </a:p>
          <a:p>
            <a:pPr defTabSz="906262">
              <a:defRPr/>
            </a:pPr>
            <a:r>
              <a:rPr lang="en-US" sz="1600" dirty="0"/>
              <a:t>Among 10% w/ grad/prof degree, there was not enough data to report BL1, 2% at L1, 15% at L3</a:t>
            </a:r>
          </a:p>
          <a:p>
            <a:pPr defTabSz="906262">
              <a:defRPr/>
            </a:pPr>
            <a:endParaRPr lang="en-US" sz="1600" dirty="0"/>
          </a:p>
          <a:p>
            <a:pPr defTabSz="906262">
              <a:defRPr/>
            </a:pPr>
            <a:r>
              <a:rPr lang="en-US" sz="1600" dirty="0"/>
              <a:t>Among 16% w/ Bachelor’s, 1% BL1, 4% at L1, 22% at L2</a:t>
            </a:r>
          </a:p>
          <a:p>
            <a:pPr defTabSz="906262">
              <a:defRPr/>
            </a:pPr>
            <a:endParaRPr lang="en-US" sz="1600" dirty="0"/>
          </a:p>
          <a:p>
            <a:pPr defTabSz="906262">
              <a:defRPr/>
            </a:pPr>
            <a:r>
              <a:rPr lang="en-US" sz="1600" dirty="0"/>
              <a:t>Among 9% w/ Associate’s, 1% BL1, 6% at L1, 34% at L2</a:t>
            </a:r>
          </a:p>
          <a:p>
            <a:pPr defTabSz="906262">
              <a:defRPr/>
            </a:pPr>
            <a:endParaRPr lang="en-US" sz="1600" dirty="0"/>
          </a:p>
          <a:p>
            <a:pPr defTabSz="906262">
              <a:defRPr/>
            </a:pPr>
            <a:r>
              <a:rPr lang="en-US" sz="1600" dirty="0"/>
              <a:t>Among 50% w/ HS credential, 3% BL1, 17% at L1, 41% at L2</a:t>
            </a:r>
          </a:p>
          <a:p>
            <a:pPr defTabSz="906262">
              <a:defRPr/>
            </a:pPr>
            <a:endParaRPr lang="en-US" sz="1600" dirty="0"/>
          </a:p>
          <a:p>
            <a:pPr defTabSz="906262">
              <a:defRPr/>
            </a:pPr>
            <a:r>
              <a:rPr lang="en-US" sz="1600" dirty="0"/>
              <a:t>Among 15% below HS education, 15% BL1, 31% at L1, 37% at L2</a:t>
            </a:r>
          </a:p>
          <a:p>
            <a:endParaRPr lang="en-US" dirty="0" smtClean="0"/>
          </a:p>
        </p:txBody>
      </p:sp>
      <p:sp>
        <p:nvSpPr>
          <p:cNvPr id="4" name="Slide Number Placeholder 3"/>
          <p:cNvSpPr>
            <a:spLocks noGrp="1"/>
          </p:cNvSpPr>
          <p:nvPr>
            <p:ph type="sldNum" sz="quarter" idx="10"/>
          </p:nvPr>
        </p:nvSpPr>
        <p:spPr/>
        <p:txBody>
          <a:bodyPr/>
          <a:lstStyle/>
          <a:p>
            <a:fld id="{5CEA59CA-4453-4BC7-B613-75E810024494}" type="slidenum">
              <a:rPr lang="en-US" smtClean="0"/>
              <a:pPr/>
              <a:t>22</a:t>
            </a:fld>
            <a:endParaRPr lang="en-US"/>
          </a:p>
        </p:txBody>
      </p:sp>
    </p:spTree>
    <p:extLst>
      <p:ext uri="{BB962C8B-B14F-4D97-AF65-F5344CB8AC3E}">
        <p14:creationId xmlns:p14="http://schemas.microsoft.com/office/powerpoint/2010/main" val="35790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sz="1600" dirty="0"/>
              <a:t>While there is some improvement in the youngest cohorts:</a:t>
            </a:r>
          </a:p>
          <a:p>
            <a:pPr defTabSz="906262">
              <a:defRPr/>
            </a:pPr>
            <a:r>
              <a:rPr lang="en-US" sz="1600" dirty="0"/>
              <a:t>Still 51% are at level 2 or below…</a:t>
            </a:r>
          </a:p>
          <a:p>
            <a:pPr defTabSz="906262">
              <a:defRPr/>
            </a:pPr>
            <a:endParaRPr lang="en-US" sz="1600" dirty="0"/>
          </a:p>
          <a:p>
            <a:pPr defTabSz="906262">
              <a:defRPr/>
            </a:pPr>
            <a:r>
              <a:rPr lang="en-US" sz="1600" dirty="0"/>
              <a:t>Among 18% 16-24 yr-olds, 2% are BL1, 12% at L1, and 37% L2</a:t>
            </a:r>
          </a:p>
          <a:p>
            <a:pPr defTabSz="906262">
              <a:defRPr/>
            </a:pPr>
            <a:r>
              <a:rPr lang="en-US" sz="1600" dirty="0"/>
              <a:t>Among 20% 25-34 </a:t>
            </a:r>
            <a:r>
              <a:rPr lang="en-US" sz="1600" dirty="0" err="1"/>
              <a:t>yr</a:t>
            </a:r>
            <a:r>
              <a:rPr lang="en-US" sz="1600" dirty="0"/>
              <a:t>-olds, 4% are BL1, 12% at L1, 30% at L2</a:t>
            </a:r>
          </a:p>
          <a:p>
            <a:pPr defTabSz="906262">
              <a:defRPr/>
            </a:pPr>
            <a:r>
              <a:rPr lang="en-US" sz="1600" dirty="0"/>
              <a:t>Among 20% 35-44 </a:t>
            </a:r>
            <a:r>
              <a:rPr lang="en-US" sz="1600" dirty="0" err="1"/>
              <a:t>yr</a:t>
            </a:r>
            <a:r>
              <a:rPr lang="en-US" sz="1600" dirty="0"/>
              <a:t>-olds, 3% are BL1, 14% at L1, 31% L2</a:t>
            </a:r>
          </a:p>
          <a:p>
            <a:pPr defTabSz="906262">
              <a:defRPr/>
            </a:pPr>
            <a:r>
              <a:rPr lang="en-US" sz="1600" dirty="0"/>
              <a:t>Among 22% 45-54 </a:t>
            </a:r>
            <a:r>
              <a:rPr lang="en-US" sz="1600" dirty="0" err="1"/>
              <a:t>yr</a:t>
            </a:r>
            <a:r>
              <a:rPr lang="en-US" sz="1600" dirty="0"/>
              <a:t>-olds, 6% are BL1, 14% at L1, 32% at L2</a:t>
            </a:r>
          </a:p>
          <a:p>
            <a:pPr defTabSz="906262">
              <a:defRPr/>
            </a:pPr>
            <a:r>
              <a:rPr lang="en-US" sz="1600" dirty="0"/>
              <a:t>Among 19% 55-65 </a:t>
            </a:r>
            <a:r>
              <a:rPr lang="en-US" sz="1600" dirty="0" err="1"/>
              <a:t>yr</a:t>
            </a:r>
            <a:r>
              <a:rPr lang="en-US" sz="1600" dirty="0"/>
              <a:t>-olds, 5% are BL1, 16% at L1, 34% at L2</a:t>
            </a:r>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23</a:t>
            </a:fld>
            <a:endParaRPr lang="en-US"/>
          </a:p>
        </p:txBody>
      </p:sp>
    </p:spTree>
    <p:extLst>
      <p:ext uri="{BB962C8B-B14F-4D97-AF65-F5344CB8AC3E}">
        <p14:creationId xmlns:p14="http://schemas.microsoft.com/office/powerpoint/2010/main" val="184500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English is NOT your first language, you are much ore likely to score at the lowest levels.</a:t>
            </a:r>
          </a:p>
          <a:p>
            <a:r>
              <a:rPr lang="en-US" sz="1600" dirty="0"/>
              <a:t>72% of those for whom English is not the first language scored at level 2 or below in literacy.</a:t>
            </a:r>
          </a:p>
          <a:p>
            <a:r>
              <a:rPr lang="en-US" sz="1600" dirty="0"/>
              <a:t> </a:t>
            </a:r>
          </a:p>
          <a:p>
            <a:r>
              <a:rPr lang="en-US" sz="1600" dirty="0"/>
              <a:t>Among 85% w/ English as first language, 2% are BL1, 12% at L1, 34% at L2</a:t>
            </a:r>
          </a:p>
          <a:p>
            <a:endParaRPr lang="en-US" sz="1600" dirty="0"/>
          </a:p>
          <a:p>
            <a:r>
              <a:rPr lang="en-US" sz="1600" dirty="0"/>
              <a:t>Among 15% w/ other as first language, 15% are BL1, 24% at L1, 33% at L2</a:t>
            </a:r>
          </a:p>
        </p:txBody>
      </p:sp>
      <p:sp>
        <p:nvSpPr>
          <p:cNvPr id="4" name="Slide Number Placeholder 3"/>
          <p:cNvSpPr>
            <a:spLocks noGrp="1"/>
          </p:cNvSpPr>
          <p:nvPr>
            <p:ph type="sldNum" sz="quarter" idx="10"/>
          </p:nvPr>
        </p:nvSpPr>
        <p:spPr/>
        <p:txBody>
          <a:bodyPr/>
          <a:lstStyle/>
          <a:p>
            <a:fld id="{5CEA59CA-4453-4BC7-B613-75E810024494}" type="slidenum">
              <a:rPr lang="en-US" smtClean="0"/>
              <a:pPr/>
              <a:t>24</a:t>
            </a:fld>
            <a:endParaRPr lang="en-US"/>
          </a:p>
        </p:txBody>
      </p:sp>
    </p:spTree>
    <p:extLst>
      <p:ext uri="{BB962C8B-B14F-4D97-AF65-F5344CB8AC3E}">
        <p14:creationId xmlns:p14="http://schemas.microsoft.com/office/powerpoint/2010/main" val="1273403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And the percentages are similar for native born </a:t>
            </a:r>
            <a:r>
              <a:rPr lang="en-US" sz="1600" dirty="0" err="1"/>
              <a:t>v</a:t>
            </a:r>
            <a:r>
              <a:rPr lang="en-US" sz="1600" dirty="0"/>
              <a:t> immigrant.</a:t>
            </a:r>
          </a:p>
          <a:p>
            <a:r>
              <a:rPr lang="en-US" sz="1600" dirty="0"/>
              <a:t>While 48% of native born scored at level 2 and below</a:t>
            </a:r>
          </a:p>
          <a:p>
            <a:r>
              <a:rPr lang="en-US" sz="1600" dirty="0"/>
              <a:t>70% of immigrants score at level 2 and below.</a:t>
            </a:r>
          </a:p>
          <a:p>
            <a:endParaRPr lang="en-US" sz="1600" dirty="0"/>
          </a:p>
          <a:p>
            <a:r>
              <a:rPr lang="en-US" sz="1600" dirty="0"/>
              <a:t>Among 85% born in U.S., 2% BL1, 12% at L1, 34% at L2</a:t>
            </a:r>
          </a:p>
          <a:p>
            <a:r>
              <a:rPr lang="en-US" sz="1600" dirty="0"/>
              <a:t>Among 15% not born in U.S., 15% BL1, 25% at L1, 31% at L2</a:t>
            </a:r>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25</a:t>
            </a:fld>
            <a:endParaRPr lang="en-US"/>
          </a:p>
        </p:txBody>
      </p:sp>
    </p:spTree>
    <p:extLst>
      <p:ext uri="{BB962C8B-B14F-4D97-AF65-F5344CB8AC3E}">
        <p14:creationId xmlns:p14="http://schemas.microsoft.com/office/powerpoint/2010/main" val="707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Note: unlike the previous charts that show as percent of the total sample, this slide shows the race/ethnicity out of the people who took the assessment (from the First Look report)</a:t>
            </a:r>
          </a:p>
          <a:p>
            <a:endParaRPr lang="en-US" sz="1600" dirty="0"/>
          </a:p>
          <a:p>
            <a:r>
              <a:rPr lang="en-US" sz="1600" dirty="0"/>
              <a:t>Among 65% White, non-Hispanic 1% BL1, 9% at L1, 32% at L2  for a total of 42%</a:t>
            </a:r>
          </a:p>
          <a:p>
            <a:endParaRPr lang="en-US" sz="1600" dirty="0"/>
          </a:p>
          <a:p>
            <a:r>
              <a:rPr lang="en-US" sz="1600" dirty="0"/>
              <a:t>Among 13% Black, non-Hispanic 7% BL1, 28% at L1, 41% at L2 for a total of 76%</a:t>
            </a:r>
          </a:p>
          <a:p>
            <a:endParaRPr lang="en-US" sz="1600" dirty="0"/>
          </a:p>
          <a:p>
            <a:r>
              <a:rPr lang="en-US" sz="1600" dirty="0"/>
              <a:t>Among 14% Hispanic, 15% BL1, 28% at L1, 36% at L2 for a total of 79%</a:t>
            </a:r>
          </a:p>
          <a:p>
            <a:endParaRPr lang="en-US" sz="1600" dirty="0"/>
          </a:p>
          <a:p>
            <a:r>
              <a:rPr lang="en-US" sz="1600" dirty="0"/>
              <a:t>Among other 8% races, 3% BL1, 14% at L1, 35% at L2</a:t>
            </a:r>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26</a:t>
            </a:fld>
            <a:endParaRPr lang="en-US"/>
          </a:p>
        </p:txBody>
      </p:sp>
    </p:spTree>
    <p:extLst>
      <p:ext uri="{BB962C8B-B14F-4D97-AF65-F5344CB8AC3E}">
        <p14:creationId xmlns:p14="http://schemas.microsoft.com/office/powerpoint/2010/main" val="2142231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600" dirty="0"/>
              <a:t>As you can see,, there is not much difference by gender:</a:t>
            </a:r>
          </a:p>
          <a:p>
            <a:endParaRPr lang="en-US" sz="1600" dirty="0"/>
          </a:p>
          <a:p>
            <a:r>
              <a:rPr lang="en-US" sz="1600" dirty="0"/>
              <a:t>Among 49% men, 4% are BL1, 14% at L1, 31% at L2</a:t>
            </a:r>
          </a:p>
          <a:p>
            <a:r>
              <a:rPr lang="en-US" sz="1600" dirty="0"/>
              <a:t>Among 51% women, 4% are BL1, 13% at L1, 34% at L2</a:t>
            </a:r>
          </a:p>
        </p:txBody>
      </p:sp>
      <p:sp>
        <p:nvSpPr>
          <p:cNvPr id="4" name="Slide Number Placeholder 3"/>
          <p:cNvSpPr>
            <a:spLocks noGrp="1"/>
          </p:cNvSpPr>
          <p:nvPr>
            <p:ph type="sldNum" sz="quarter" idx="10"/>
          </p:nvPr>
        </p:nvSpPr>
        <p:spPr/>
        <p:txBody>
          <a:bodyPr/>
          <a:lstStyle/>
          <a:p>
            <a:fld id="{5CEA59CA-4453-4BC7-B613-75E810024494}" type="slidenum">
              <a:rPr lang="en-US" smtClean="0"/>
              <a:pPr/>
              <a:t>27</a:t>
            </a:fld>
            <a:endParaRPr lang="en-US"/>
          </a:p>
        </p:txBody>
      </p:sp>
    </p:spTree>
    <p:extLst>
      <p:ext uri="{BB962C8B-B14F-4D97-AF65-F5344CB8AC3E}">
        <p14:creationId xmlns:p14="http://schemas.microsoft.com/office/powerpoint/2010/main" val="108596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endParaRPr lang="en-US" baseline="0" dirty="0" smtClean="0"/>
          </a:p>
          <a:p>
            <a:r>
              <a:rPr lang="en-US" sz="1600" dirty="0"/>
              <a:t>This chart shows the relationship between employment and skill level</a:t>
            </a:r>
          </a:p>
          <a:p>
            <a:endParaRPr lang="en-US" sz="1600" dirty="0"/>
          </a:p>
          <a:p>
            <a:r>
              <a:rPr lang="en-US" sz="1600" dirty="0"/>
              <a:t>Although 52% of the low skilled are employed full time</a:t>
            </a:r>
          </a:p>
          <a:p>
            <a:r>
              <a:rPr lang="en-US" sz="1600" dirty="0"/>
              <a:t>You can see that a higher percentage of those who are employed only art time or who are unemployed have lower skills</a:t>
            </a:r>
          </a:p>
          <a:p>
            <a:endParaRPr lang="en-US" sz="1600" dirty="0"/>
          </a:p>
          <a:p>
            <a:r>
              <a:rPr lang="en-US" sz="1600" dirty="0"/>
              <a:t>So that while the skill levels of those who are employed full time is pretty much the same as those of the overall population,</a:t>
            </a:r>
          </a:p>
          <a:p>
            <a:r>
              <a:rPr lang="en-US" sz="1600" dirty="0"/>
              <a:t>A higher percentage of those who are employed part time (55%) scored at level 2 or below</a:t>
            </a:r>
          </a:p>
          <a:p>
            <a:r>
              <a:rPr lang="en-US" sz="1600" dirty="0"/>
              <a:t>And 70% of those who are unemployed scored at level 2 or below.</a:t>
            </a:r>
          </a:p>
          <a:p>
            <a:endParaRPr lang="en-US" sz="1600" dirty="0"/>
          </a:p>
          <a:p>
            <a:r>
              <a:rPr lang="en-US" sz="1600" dirty="0"/>
              <a:t> </a:t>
            </a:r>
          </a:p>
        </p:txBody>
      </p:sp>
      <p:sp>
        <p:nvSpPr>
          <p:cNvPr id="4" name="Slide Number Placeholder 3"/>
          <p:cNvSpPr>
            <a:spLocks noGrp="1"/>
          </p:cNvSpPr>
          <p:nvPr>
            <p:ph type="sldNum" sz="quarter" idx="10"/>
          </p:nvPr>
        </p:nvSpPr>
        <p:spPr/>
        <p:txBody>
          <a:bodyPr/>
          <a:lstStyle/>
          <a:p>
            <a:fld id="{5CEA59CA-4453-4BC7-B613-75E810024494}" type="slidenum">
              <a:rPr lang="en-US" smtClean="0"/>
              <a:pPr/>
              <a:t>28</a:t>
            </a:fld>
            <a:endParaRPr lang="en-US"/>
          </a:p>
        </p:txBody>
      </p:sp>
    </p:spTree>
    <p:extLst>
      <p:ext uri="{BB962C8B-B14F-4D97-AF65-F5344CB8AC3E}">
        <p14:creationId xmlns:p14="http://schemas.microsoft.com/office/powerpoint/2010/main" val="150974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600" dirty="0"/>
              <a:t>This slide shows us which industries have the highest proportions of those who scored at level 2 or below</a:t>
            </a:r>
          </a:p>
          <a:p>
            <a:r>
              <a:rPr lang="en-US" sz="1600" dirty="0"/>
              <a:t>The highest percentage of low-skilled are in: construction, administration transportation, and accommodation and food services.</a:t>
            </a:r>
          </a:p>
          <a:p>
            <a:endParaRPr lang="en-US" sz="1600" dirty="0"/>
          </a:p>
          <a:p>
            <a:endParaRPr lang="en-US" sz="1600" dirty="0"/>
          </a:p>
          <a:p>
            <a:r>
              <a:rPr lang="en-US" sz="1600" dirty="0"/>
              <a:t>Ranked by total percentage in Level 2 + Level 1 + BL1</a:t>
            </a:r>
          </a:p>
          <a:p>
            <a:r>
              <a:rPr lang="en-US" sz="1600" dirty="0"/>
              <a:t>*ranking is based on the unrounded estimates</a:t>
            </a:r>
          </a:p>
        </p:txBody>
      </p:sp>
      <p:sp>
        <p:nvSpPr>
          <p:cNvPr id="4" name="Slide Number Placeholder 3"/>
          <p:cNvSpPr>
            <a:spLocks noGrp="1"/>
          </p:cNvSpPr>
          <p:nvPr>
            <p:ph type="sldNum" sz="quarter" idx="10"/>
          </p:nvPr>
        </p:nvSpPr>
        <p:spPr/>
        <p:txBody>
          <a:bodyPr/>
          <a:lstStyle/>
          <a:p>
            <a:fld id="{5CEA59CA-4453-4BC7-B613-75E810024494}" type="slidenum">
              <a:rPr lang="en-US" smtClean="0"/>
              <a:pPr/>
              <a:t>29</a:t>
            </a:fld>
            <a:endParaRPr lang="en-US"/>
          </a:p>
        </p:txBody>
      </p:sp>
    </p:spTree>
    <p:extLst>
      <p:ext uri="{BB962C8B-B14F-4D97-AF65-F5344CB8AC3E}">
        <p14:creationId xmlns:p14="http://schemas.microsoft.com/office/powerpoint/2010/main" val="1944304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if we look at the kinds of occupations, we see that there are a higher proportion of low killed workers in occupations requiring the least skills</a:t>
            </a:r>
          </a:p>
          <a:p>
            <a:r>
              <a:rPr lang="en-US" sz="1600" dirty="0"/>
              <a:t>What we call manual labor and semiskilled blue and white collar labor</a:t>
            </a:r>
          </a:p>
          <a:p>
            <a:endParaRPr lang="en-US" sz="1600" dirty="0"/>
          </a:p>
          <a:p>
            <a:endParaRPr lang="en-US" sz="1600" dirty="0"/>
          </a:p>
          <a:p>
            <a:r>
              <a:rPr lang="en-US" sz="1600" dirty="0"/>
              <a:t>Ranked by total percentage in Level 2 + Level 1 + BL1</a:t>
            </a:r>
          </a:p>
          <a:p>
            <a:r>
              <a:rPr lang="en-US" sz="1600" dirty="0"/>
              <a:t>*ranking is based on the unrounded estimates</a:t>
            </a:r>
          </a:p>
        </p:txBody>
      </p:sp>
      <p:sp>
        <p:nvSpPr>
          <p:cNvPr id="4" name="Slide Number Placeholder 3"/>
          <p:cNvSpPr>
            <a:spLocks noGrp="1"/>
          </p:cNvSpPr>
          <p:nvPr>
            <p:ph type="sldNum" sz="quarter" idx="10"/>
          </p:nvPr>
        </p:nvSpPr>
        <p:spPr/>
        <p:txBody>
          <a:bodyPr/>
          <a:lstStyle/>
          <a:p>
            <a:fld id="{5CEA59CA-4453-4BC7-B613-75E810024494}" type="slidenum">
              <a:rPr lang="en-US" smtClean="0"/>
              <a:pPr/>
              <a:t>30</a:t>
            </a:fld>
            <a:endParaRPr lang="en-US"/>
          </a:p>
        </p:txBody>
      </p:sp>
    </p:spTree>
    <p:extLst>
      <p:ext uri="{BB962C8B-B14F-4D97-AF65-F5344CB8AC3E}">
        <p14:creationId xmlns:p14="http://schemas.microsoft.com/office/powerpoint/2010/main" val="220598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3</a:t>
            </a:fld>
            <a:endParaRPr lang="en-US"/>
          </a:p>
        </p:txBody>
      </p:sp>
    </p:spTree>
    <p:extLst>
      <p:ext uri="{BB962C8B-B14F-4D97-AF65-F5344CB8AC3E}">
        <p14:creationId xmlns:p14="http://schemas.microsoft.com/office/powerpoint/2010/main" val="1984658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So that gives you a little richer picture of who the low-skilled adults in the US are: many of you know them, of course, from your programs.</a:t>
            </a:r>
          </a:p>
          <a:p>
            <a:r>
              <a:rPr lang="en-US" sz="1600" dirty="0"/>
              <a:t>And these statistics are confirmation rather than new information..</a:t>
            </a:r>
          </a:p>
          <a:p>
            <a:r>
              <a:rPr lang="en-US" sz="1600" dirty="0"/>
              <a:t>However, they give us a sense of where the problems are greatest in our communities, and who are our natural allies in building literacy.</a:t>
            </a:r>
          </a:p>
          <a:p>
            <a:endParaRPr lang="en-US" sz="1600" dirty="0"/>
          </a:p>
          <a:p>
            <a:r>
              <a:rPr lang="en-US" sz="1600" dirty="0"/>
              <a:t>Now I’d like to turn to a few slides that focus on the gaps in literacy in the US as compared to other countries.</a:t>
            </a:r>
          </a:p>
        </p:txBody>
      </p:sp>
      <p:sp>
        <p:nvSpPr>
          <p:cNvPr id="4" name="Slide Number Placeholder 3"/>
          <p:cNvSpPr>
            <a:spLocks noGrp="1"/>
          </p:cNvSpPr>
          <p:nvPr>
            <p:ph type="sldNum" sz="quarter" idx="10"/>
          </p:nvPr>
        </p:nvSpPr>
        <p:spPr/>
        <p:txBody>
          <a:bodyPr/>
          <a:lstStyle/>
          <a:p>
            <a:fld id="{5CEA59CA-4453-4BC7-B613-75E810024494}"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first comparison focuses on the gap in skills by parental education.</a:t>
            </a:r>
          </a:p>
          <a:p>
            <a:r>
              <a:rPr lang="en-US" sz="1600" dirty="0"/>
              <a:t>This shows us the persistence of low skills from one generation too the next.  Look how much greater the gap in the US is between those whose parents had only a high school education and those with at least one parent who had a college education.</a:t>
            </a:r>
          </a:p>
          <a:p>
            <a:endParaRPr lang="en-US" sz="1600" dirty="0"/>
          </a:p>
          <a:p>
            <a:r>
              <a:rPr lang="en-US" sz="1600" dirty="0"/>
              <a:t>The same is true for </a:t>
            </a:r>
            <a:r>
              <a:rPr lang="en-US" sz="1600" dirty="0" err="1"/>
              <a:t>nativiity</a:t>
            </a:r>
            <a:r>
              <a:rPr lang="en-US" sz="1600" dirty="0"/>
              <a:t>: the gap between the skills of foreign born and native born is much greater in the US – although not as great as the gap related to </a:t>
            </a:r>
            <a:r>
              <a:rPr lang="en-US" sz="1600" dirty="0" err="1"/>
              <a:t>ses</a:t>
            </a:r>
            <a:r>
              <a:rPr lang="en-US" sz="1600" dirty="0"/>
              <a:t>.</a:t>
            </a:r>
          </a:p>
        </p:txBody>
      </p:sp>
      <p:sp>
        <p:nvSpPr>
          <p:cNvPr id="4" name="Slide Number Placeholder 3"/>
          <p:cNvSpPr>
            <a:spLocks noGrp="1"/>
          </p:cNvSpPr>
          <p:nvPr>
            <p:ph type="sldNum" sz="quarter" idx="10"/>
          </p:nvPr>
        </p:nvSpPr>
        <p:spPr/>
        <p:txBody>
          <a:bodyPr/>
          <a:lstStyle/>
          <a:p>
            <a:fld id="{5CEA59CA-4453-4BC7-B613-75E810024494}"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see a similar picture when we look at educational attainment and occupation:  </a:t>
            </a:r>
          </a:p>
        </p:txBody>
      </p:sp>
      <p:sp>
        <p:nvSpPr>
          <p:cNvPr id="4" name="Slide Number Placeholder 3"/>
          <p:cNvSpPr>
            <a:spLocks noGrp="1"/>
          </p:cNvSpPr>
          <p:nvPr>
            <p:ph type="sldNum" sz="quarter" idx="10"/>
          </p:nvPr>
        </p:nvSpPr>
        <p:spPr/>
        <p:txBody>
          <a:bodyPr/>
          <a:lstStyle/>
          <a:p>
            <a:fld id="{5CEA59CA-4453-4BC7-B613-75E810024494}"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Note that the gaps are much wider in the US reported health status.</a:t>
            </a:r>
          </a:p>
          <a:p>
            <a:r>
              <a:rPr lang="en-US" sz="1600" dirty="0"/>
              <a:t> </a:t>
            </a:r>
          </a:p>
        </p:txBody>
      </p:sp>
      <p:sp>
        <p:nvSpPr>
          <p:cNvPr id="4" name="Slide Number Placeholder 3"/>
          <p:cNvSpPr>
            <a:spLocks noGrp="1"/>
          </p:cNvSpPr>
          <p:nvPr>
            <p:ph type="sldNum" sz="quarter" idx="10"/>
          </p:nvPr>
        </p:nvSpPr>
        <p:spPr/>
        <p:txBody>
          <a:bodyPr/>
          <a:lstStyle/>
          <a:p>
            <a:fld id="{5CEA59CA-4453-4BC7-B613-75E810024494}"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see the same pattern with numeracy</a:t>
            </a:r>
            <a:r>
              <a:rPr lang="en-US" baseline="0" dirty="0" smtClean="0"/>
              <a:t> as with literacy: in the US, the gaps are even greater by parent education and as you will see on the next slide – by educational attainment.</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What do these gaps mean?  It’s the opportunity gap you here about.  They suggest we are not doing a good job in reaching everyone.</a:t>
            </a:r>
          </a:p>
          <a:p>
            <a:r>
              <a:rPr lang="en-US" sz="1600" dirty="0"/>
              <a:t>That who your parents are, what educational level they have, makes a difference in what you can achieve</a:t>
            </a:r>
          </a:p>
          <a:p>
            <a:r>
              <a:rPr lang="en-US" sz="1600" dirty="0"/>
              <a:t>That while education can make a real difference, not everyone has equal access to good education in the US.</a:t>
            </a:r>
          </a:p>
        </p:txBody>
      </p:sp>
      <p:sp>
        <p:nvSpPr>
          <p:cNvPr id="4" name="Slide Number Placeholder 3"/>
          <p:cNvSpPr>
            <a:spLocks noGrp="1"/>
          </p:cNvSpPr>
          <p:nvPr>
            <p:ph type="sldNum" sz="quarter" idx="10"/>
          </p:nvPr>
        </p:nvSpPr>
        <p:spPr/>
        <p:txBody>
          <a:bodyPr/>
          <a:lstStyle/>
          <a:p>
            <a:fld id="{5CEA59CA-4453-4BC7-B613-75E810024494}"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ITC Franklin Gothic Std Bk Cd"/>
                <a:ea typeface="ＭＳ Ｐゴシック" pitchFamily="-48" charset="-128"/>
                <a:cs typeface="ＭＳ Ｐゴシック"/>
              </a:rPr>
              <a:t>Now I’d like to show you another chart that I find disturbing.</a:t>
            </a:r>
          </a:p>
          <a:p>
            <a:endParaRPr lang="en-US" sz="1400" dirty="0">
              <a:latin typeface="ITC Franklin Gothic Std Bk Cd"/>
              <a:ea typeface="ＭＳ Ｐゴシック" pitchFamily="-48" charset="-128"/>
              <a:cs typeface="ＭＳ Ｐゴシック"/>
            </a:endParaRPr>
          </a:p>
          <a:p>
            <a:r>
              <a:rPr lang="en-US" sz="1400" dirty="0">
                <a:latin typeface="ITC Franklin Gothic Std Bk Cd"/>
                <a:ea typeface="ＭＳ Ｐゴシック" pitchFamily="-48" charset="-128"/>
                <a:cs typeface="ＭＳ Ｐゴシック"/>
              </a:rPr>
              <a:t>While older adults generally have lower proficiency than their younger counterparts, the extent of the gap between generations varies considerably among countries. This is likely to be related to both quality of initial education and the opportunities offered to adults to undertake further training or to engage in practices that help to maintain and develop proficiency over their lifetimes. Governments cannot change the past; however, policies designed to provide high-quality initial education and ongoing opportunities for learning can go some of the way towards ensuring that ageing adults maintain their skills.</a:t>
            </a:r>
            <a:endParaRPr lang="en-US" sz="1400" dirty="0"/>
          </a:p>
          <a:p>
            <a:endParaRPr lang="en-US" sz="1400" dirty="0"/>
          </a:p>
          <a:p>
            <a:r>
              <a:rPr lang="en-US" sz="1400" dirty="0"/>
              <a:t>This shows how countries have made progress in empowering the new generation in acquiring skills.  </a:t>
            </a:r>
          </a:p>
          <a:p>
            <a:r>
              <a:rPr lang="en-US" sz="1400" dirty="0"/>
              <a:t>Korea’s older adults  are among the lowest performing, while their youngers are among the best.  This can explain how Korea has moved from an underdeveloped country to a </a:t>
            </a:r>
            <a:r>
              <a:rPr lang="en-US" sz="1400" dirty="0" err="1"/>
              <a:t>a</a:t>
            </a:r>
            <a:r>
              <a:rPr lang="en-US" sz="1400" dirty="0"/>
              <a:t> developed in a generation and half.  Japan and Korea with no national resources </a:t>
            </a:r>
          </a:p>
          <a:p>
            <a:endParaRPr lang="en-US" sz="1400" dirty="0"/>
          </a:p>
          <a:p>
            <a:r>
              <a:rPr lang="en-US" sz="1400" dirty="0"/>
              <a:t>While US and UK younger generation entering labor market which is global and highly competitive with the same literacy skills of those who are leaving this market.  This means they have hardly made any progress in training, education and skills.  WE are just not keeping 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442157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314837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look at those countries that are high performers – South Korea, Finland, Japan –</a:t>
            </a:r>
          </a:p>
          <a:p>
            <a:r>
              <a:rPr lang="en-US" sz="1600" dirty="0"/>
              <a:t>What do they do that we could do better?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67323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a:t>
            </a:fld>
            <a:endParaRPr lang="en-US"/>
          </a:p>
        </p:txBody>
      </p:sp>
    </p:spTree>
    <p:extLst>
      <p:ext uri="{BB962C8B-B14F-4D97-AF65-F5344CB8AC3E}">
        <p14:creationId xmlns:p14="http://schemas.microsoft.com/office/powerpoint/2010/main" val="3933813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4009657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4097178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2490394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4055686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1385138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4206782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1937443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48</a:t>
            </a:fld>
            <a:endParaRPr lang="en-US"/>
          </a:p>
        </p:txBody>
      </p:sp>
    </p:spTree>
    <p:extLst>
      <p:ext uri="{BB962C8B-B14F-4D97-AF65-F5344CB8AC3E}">
        <p14:creationId xmlns:p14="http://schemas.microsoft.com/office/powerpoint/2010/main" val="1046823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11 languages, including</a:t>
            </a:r>
          </a:p>
          <a:p>
            <a:r>
              <a:rPr lang="en-US" dirty="0">
                <a:effectLst>
                  <a:outerShdw blurRad="38100" dist="38100" dir="2700000" algn="tl">
                    <a:srgbClr val="000000">
                      <a:alpha val="43137"/>
                    </a:srgbClr>
                  </a:outerShdw>
                </a:effectLst>
                <a:latin typeface="Levenim MT" pitchFamily="2" charset="-79"/>
                <a:cs typeface="Levenim MT" pitchFamily="2" charset="-79"/>
              </a:rPr>
              <a:t>English - US </a:t>
            </a:r>
            <a:r>
              <a:rPr lang="en-US" b="1" dirty="0">
                <a:latin typeface="Levenim MT" pitchFamily="2" charset="-79"/>
                <a:cs typeface="Levenim MT" pitchFamily="2" charset="-79"/>
              </a:rPr>
              <a:t>		</a:t>
            </a:r>
            <a:r>
              <a:rPr lang="en-US" dirty="0">
                <a:effectLst>
                  <a:outerShdw blurRad="38100" dist="38100" dir="2700000" algn="tl">
                    <a:srgbClr val="000000">
                      <a:alpha val="43137"/>
                    </a:srgbClr>
                  </a:outerShdw>
                </a:effectLst>
                <a:latin typeface="Levenim MT" pitchFamily="2" charset="-79"/>
                <a:cs typeface="Levenim MT" pitchFamily="2" charset="-79"/>
              </a:rPr>
              <a:t>	</a:t>
            </a:r>
          </a:p>
          <a:p>
            <a:r>
              <a:rPr lang="en-US" dirty="0">
                <a:effectLst>
                  <a:outerShdw blurRad="38100" dist="38100" dir="2700000" algn="tl">
                    <a:srgbClr val="000000">
                      <a:alpha val="43137"/>
                    </a:srgbClr>
                  </a:outerShdw>
                </a:effectLst>
                <a:latin typeface="Levenim MT" pitchFamily="2" charset="-79"/>
                <a:cs typeface="Levenim MT" pitchFamily="2" charset="-79"/>
              </a:rPr>
              <a:t>English - Canada 	  	</a:t>
            </a:r>
          </a:p>
          <a:p>
            <a:r>
              <a:rPr lang="en-US" dirty="0">
                <a:effectLst>
                  <a:outerShdw blurRad="38100" dist="38100" dir="2700000" algn="tl">
                    <a:srgbClr val="000000">
                      <a:alpha val="43137"/>
                    </a:srgbClr>
                  </a:outerShdw>
                </a:effectLst>
                <a:latin typeface="Levenim MT" pitchFamily="2" charset="-79"/>
                <a:cs typeface="Levenim MT" pitchFamily="2" charset="-79"/>
              </a:rPr>
              <a:t>English – UK</a:t>
            </a:r>
          </a:p>
          <a:p>
            <a:r>
              <a:rPr lang="en-US" dirty="0">
                <a:effectLst>
                  <a:outerShdw blurRad="38100" dist="38100" dir="2700000" algn="tl">
                    <a:srgbClr val="000000">
                      <a:alpha val="43137"/>
                    </a:srgbClr>
                  </a:outerShdw>
                </a:effectLst>
                <a:latin typeface="Levenim MT" pitchFamily="2" charset="-79"/>
                <a:cs typeface="Levenim MT" pitchFamily="2" charset="-79"/>
              </a:rPr>
              <a:t>English - Ireland 	  </a:t>
            </a:r>
          </a:p>
          <a:p>
            <a:r>
              <a:rPr lang="en-US" dirty="0">
                <a:effectLst>
                  <a:outerShdw blurRad="38100" dist="38100" dir="2700000" algn="tl">
                    <a:srgbClr val="000000">
                      <a:alpha val="43137"/>
                    </a:srgbClr>
                  </a:outerShdw>
                </a:effectLst>
                <a:latin typeface="Levenim MT" pitchFamily="2" charset="-79"/>
                <a:cs typeface="Levenim MT" pitchFamily="2" charset="-79"/>
              </a:rPr>
              <a:t>Spanish - US 		</a:t>
            </a:r>
          </a:p>
          <a:p>
            <a:r>
              <a:rPr lang="en-US" dirty="0">
                <a:effectLst>
                  <a:outerShdw blurRad="38100" dist="38100" dir="2700000" algn="tl">
                    <a:srgbClr val="000000">
                      <a:alpha val="43137"/>
                    </a:srgbClr>
                  </a:outerShdw>
                </a:effectLst>
                <a:latin typeface="Levenim MT" pitchFamily="2" charset="-79"/>
                <a:cs typeface="Levenim MT" pitchFamily="2" charset="-79"/>
              </a:rPr>
              <a:t>Spanish - Spain	 	</a:t>
            </a:r>
          </a:p>
          <a:p>
            <a:r>
              <a:rPr lang="en-US" dirty="0">
                <a:effectLst>
                  <a:outerShdw blurRad="38100" dist="38100" dir="2700000" algn="tl">
                    <a:srgbClr val="000000">
                      <a:alpha val="43137"/>
                    </a:srgbClr>
                  </a:outerShdw>
                </a:effectLst>
                <a:latin typeface="Levenim MT" pitchFamily="2" charset="-79"/>
                <a:cs typeface="Levenim MT" pitchFamily="2" charset="-79"/>
              </a:rPr>
              <a:t>French - Canada 		</a:t>
            </a:r>
          </a:p>
          <a:p>
            <a:r>
              <a:rPr lang="en-US" dirty="0">
                <a:effectLst>
                  <a:outerShdw blurRad="38100" dist="38100" dir="2700000" algn="tl">
                    <a:srgbClr val="000000">
                      <a:alpha val="43137"/>
                    </a:srgbClr>
                  </a:outerShdw>
                </a:effectLst>
                <a:latin typeface="Levenim MT" pitchFamily="2" charset="-79"/>
                <a:cs typeface="Levenim MT" pitchFamily="2" charset="-79"/>
              </a:rPr>
              <a:t>French - France		</a:t>
            </a:r>
          </a:p>
          <a:p>
            <a:r>
              <a:rPr lang="en-US" dirty="0">
                <a:effectLst>
                  <a:outerShdw blurRad="38100" dist="38100" dir="2700000" algn="tl">
                    <a:srgbClr val="000000">
                      <a:alpha val="43137"/>
                    </a:srgbClr>
                  </a:outerShdw>
                </a:effectLst>
                <a:latin typeface="Levenim MT" pitchFamily="2" charset="-79"/>
                <a:cs typeface="Levenim MT" pitchFamily="2" charset="-79"/>
              </a:rPr>
              <a:t>Italian 			</a:t>
            </a:r>
          </a:p>
          <a:p>
            <a:r>
              <a:rPr lang="en-US" dirty="0">
                <a:effectLst>
                  <a:outerShdw blurRad="38100" dist="38100" dir="2700000" algn="tl">
                    <a:srgbClr val="000000">
                      <a:alpha val="43137"/>
                    </a:srgbClr>
                  </a:outerShdw>
                </a:effectLst>
                <a:latin typeface="Levenim MT" pitchFamily="2" charset="-79"/>
                <a:cs typeface="Levenim MT" pitchFamily="2" charset="-79"/>
              </a:rPr>
              <a:t>Czech 			</a:t>
            </a:r>
          </a:p>
          <a:p>
            <a:r>
              <a:rPr lang="en-US" dirty="0">
                <a:effectLst>
                  <a:outerShdw blurRad="38100" dist="38100" dir="2700000" algn="tl">
                    <a:srgbClr val="000000">
                      <a:alpha val="43137"/>
                    </a:srgbClr>
                  </a:outerShdw>
                </a:effectLst>
                <a:latin typeface="Levenim MT" pitchFamily="2" charset="-79"/>
                <a:cs typeface="Levenim MT" pitchFamily="2" charset="-79"/>
              </a:rPr>
              <a:t>Japanese </a:t>
            </a:r>
            <a:endParaRPr lang="en-US" dirty="0"/>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49</a:t>
            </a:fld>
            <a:endParaRPr lang="en-US" dirty="0"/>
          </a:p>
        </p:txBody>
      </p:sp>
    </p:spTree>
    <p:extLst>
      <p:ext uri="{BB962C8B-B14F-4D97-AF65-F5344CB8AC3E}">
        <p14:creationId xmlns:p14="http://schemas.microsoft.com/office/powerpoint/2010/main" val="2048546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68" eaLnBrk="0" fontAlgn="base" hangingPunct="0">
              <a:spcBef>
                <a:spcPct val="30000"/>
              </a:spcBef>
              <a:spcAft>
                <a:spcPct val="0"/>
              </a:spcAft>
              <a:defRPr/>
            </a:pPr>
            <a:r>
              <a:rPr lang="en-US" b="1" dirty="0">
                <a:latin typeface="Levenim MT" pitchFamily="2" charset="-79"/>
                <a:cs typeface="Levenim MT" pitchFamily="2" charset="-79"/>
              </a:rPr>
              <a:t>Background Questionnaire</a:t>
            </a:r>
            <a:r>
              <a:rPr lang="en-US" dirty="0">
                <a:latin typeface="Levenim MT" pitchFamily="2" charset="-79"/>
                <a:cs typeface="Levenim MT" pitchFamily="2" charset="-79"/>
              </a:rPr>
              <a:t>:  a core set of background questions that includes: age, gender, highest level of education, country of birth and, if applicable, native language, labor force status and occupation.</a:t>
            </a:r>
          </a:p>
          <a:p>
            <a:endParaRPr lang="en-US" dirty="0" smtClean="0"/>
          </a:p>
          <a:p>
            <a:r>
              <a:rPr lang="en-US" dirty="0" smtClean="0">
                <a:solidFill>
                  <a:schemeClr val="tx1"/>
                </a:solidFill>
                <a:latin typeface="Calibri" pitchFamily="34" charset="0"/>
                <a:ea typeface="Verdana" pitchFamily="34" charset="0"/>
                <a:cs typeface="Levenim MT" pitchFamily="2" charset="-79"/>
              </a:rPr>
              <a:t>Education and Skills Online Components</a:t>
            </a:r>
            <a:endParaRPr lang="en-US" dirty="0" smtClean="0"/>
          </a:p>
          <a:p>
            <a:pPr>
              <a:buSzPct val="100000"/>
              <a:buFont typeface="Wingdings" pitchFamily="2" charset="2"/>
              <a:buChar char="§"/>
            </a:pPr>
            <a:r>
              <a:rPr lang="en-US" dirty="0" smtClean="0">
                <a:solidFill>
                  <a:schemeClr val="tx1"/>
                </a:solidFill>
              </a:rPr>
              <a:t>Behavioral characteristics related to academic and workforce readiness</a:t>
            </a:r>
          </a:p>
          <a:p>
            <a:pPr>
              <a:buSzPct val="100000"/>
              <a:buFont typeface="Wingdings" pitchFamily="2" charset="2"/>
              <a:buChar char="§"/>
            </a:pPr>
            <a:r>
              <a:rPr lang="en-US" dirty="0" smtClean="0">
                <a:solidFill>
                  <a:schemeClr val="tx1"/>
                </a:solidFill>
              </a:rPr>
              <a:t>Health and Subjective Well-Being</a:t>
            </a:r>
          </a:p>
          <a:p>
            <a:pPr>
              <a:buSzPct val="100000"/>
              <a:buFont typeface="Wingdings" pitchFamily="2" charset="2"/>
              <a:buChar char="§"/>
            </a:pPr>
            <a:r>
              <a:rPr lang="en-US" dirty="0" smtClean="0">
                <a:solidFill>
                  <a:schemeClr val="tx1"/>
                </a:solidFill>
              </a:rPr>
              <a:t>Career Interest and Intentionality</a:t>
            </a:r>
          </a:p>
          <a:p>
            <a:pPr>
              <a:buSzPct val="100000"/>
              <a:buFont typeface="Wingdings" pitchFamily="2" charset="2"/>
              <a:buChar char="§"/>
            </a:pPr>
            <a:r>
              <a:rPr lang="en-US" dirty="0" smtClean="0">
                <a:solidFill>
                  <a:schemeClr val="tx1"/>
                </a:solidFill>
              </a:rPr>
              <a:t>Work / Training History</a:t>
            </a:r>
          </a:p>
          <a:p>
            <a:pPr>
              <a:buSzPct val="100000"/>
              <a:buFont typeface="Wingdings" pitchFamily="2" charset="2"/>
              <a:buChar char="§"/>
            </a:pPr>
            <a:r>
              <a:rPr lang="en-US" dirty="0" smtClean="0">
                <a:solidFill>
                  <a:schemeClr val="tx1"/>
                </a:solidFill>
              </a:rPr>
              <a:t>Skill Use</a:t>
            </a:r>
          </a:p>
          <a:p>
            <a:endParaRPr lang="en-US" dirty="0" smtClean="0"/>
          </a:p>
          <a:p>
            <a:r>
              <a:rPr lang="en-US" dirty="0" smtClean="0"/>
              <a:t>Reporting Scores</a:t>
            </a:r>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50</a:t>
            </a:fld>
            <a:endParaRPr lang="en-US" dirty="0"/>
          </a:p>
        </p:txBody>
      </p:sp>
    </p:spTree>
    <p:extLst>
      <p:ext uri="{BB962C8B-B14F-4D97-AF65-F5344CB8AC3E}">
        <p14:creationId xmlns:p14="http://schemas.microsoft.com/office/powerpoint/2010/main" val="356338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51</a:t>
            </a:fld>
            <a:endParaRPr lang="en-US" dirty="0"/>
          </a:p>
        </p:txBody>
      </p:sp>
    </p:spTree>
    <p:extLst>
      <p:ext uri="{BB962C8B-B14F-4D97-AF65-F5344CB8AC3E}">
        <p14:creationId xmlns:p14="http://schemas.microsoft.com/office/powerpoint/2010/main" val="1300796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52</a:t>
            </a:fld>
            <a:endParaRPr lang="en-US"/>
          </a:p>
        </p:txBody>
      </p:sp>
    </p:spTree>
    <p:extLst>
      <p:ext uri="{BB962C8B-B14F-4D97-AF65-F5344CB8AC3E}">
        <p14:creationId xmlns:p14="http://schemas.microsoft.com/office/powerpoint/2010/main" val="951888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53</a:t>
            </a:fld>
            <a:endParaRPr lang="en-US"/>
          </a:p>
        </p:txBody>
      </p:sp>
    </p:spTree>
    <p:extLst>
      <p:ext uri="{BB962C8B-B14F-4D97-AF65-F5344CB8AC3E}">
        <p14:creationId xmlns:p14="http://schemas.microsoft.com/office/powerpoint/2010/main" val="4239819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54</a:t>
            </a:fld>
            <a:endParaRPr lang="en-US"/>
          </a:p>
        </p:txBody>
      </p:sp>
    </p:spTree>
    <p:extLst>
      <p:ext uri="{BB962C8B-B14F-4D97-AF65-F5344CB8AC3E}">
        <p14:creationId xmlns:p14="http://schemas.microsoft.com/office/powerpoint/2010/main" val="248531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55</a:t>
            </a:fld>
            <a:endParaRPr lang="en-US"/>
          </a:p>
        </p:txBody>
      </p:sp>
    </p:spTree>
    <p:extLst>
      <p:ext uri="{BB962C8B-B14F-4D97-AF65-F5344CB8AC3E}">
        <p14:creationId xmlns:p14="http://schemas.microsoft.com/office/powerpoint/2010/main" val="1783897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56</a:t>
            </a:fld>
            <a:endParaRPr lang="en-US"/>
          </a:p>
        </p:txBody>
      </p:sp>
    </p:spTree>
    <p:extLst>
      <p:ext uri="{BB962C8B-B14F-4D97-AF65-F5344CB8AC3E}">
        <p14:creationId xmlns:p14="http://schemas.microsoft.com/office/powerpoint/2010/main" val="1953426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57</a:t>
            </a:fld>
            <a:endParaRPr lang="en-US"/>
          </a:p>
        </p:txBody>
      </p:sp>
    </p:spTree>
    <p:extLst>
      <p:ext uri="{BB962C8B-B14F-4D97-AF65-F5344CB8AC3E}">
        <p14:creationId xmlns:p14="http://schemas.microsoft.com/office/powerpoint/2010/main" val="4149583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58</a:t>
            </a:fld>
            <a:endParaRPr lang="en-US"/>
          </a:p>
        </p:txBody>
      </p:sp>
    </p:spTree>
    <p:extLst>
      <p:ext uri="{BB962C8B-B14F-4D97-AF65-F5344CB8AC3E}">
        <p14:creationId xmlns:p14="http://schemas.microsoft.com/office/powerpoint/2010/main" val="4186619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59</a:t>
            </a:fld>
            <a:endParaRPr lang="en-US"/>
          </a:p>
        </p:txBody>
      </p:sp>
    </p:spTree>
    <p:extLst>
      <p:ext uri="{BB962C8B-B14F-4D97-AF65-F5344CB8AC3E}">
        <p14:creationId xmlns:p14="http://schemas.microsoft.com/office/powerpoint/2010/main" val="2870298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dirty="0" smtClean="0"/>
              <a:t>*The item response rate is below 85 percent.</a:t>
            </a:r>
            <a:r>
              <a:rPr lang="en-US" baseline="0" dirty="0" smtClean="0"/>
              <a:t> Missing data have not been explicitly accounted for.</a:t>
            </a:r>
            <a:endParaRPr lang="en-US" dirty="0" smtClean="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60</a:t>
            </a:fld>
            <a:endParaRPr lang="en-US"/>
          </a:p>
        </p:txBody>
      </p:sp>
    </p:spTree>
    <p:extLst>
      <p:ext uri="{BB962C8B-B14F-4D97-AF65-F5344CB8AC3E}">
        <p14:creationId xmlns:p14="http://schemas.microsoft.com/office/powerpoint/2010/main" val="310749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0" dirty="0" smtClean="0"/>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item response rate is below 85 percent.</a:t>
            </a:r>
            <a:r>
              <a:rPr lang="en-US" baseline="0" dirty="0" smtClean="0"/>
              <a:t> Missing data have not been explicitly accounted for.</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61</a:t>
            </a:fld>
            <a:endParaRPr lang="en-US"/>
          </a:p>
        </p:txBody>
      </p:sp>
    </p:spTree>
    <p:extLst>
      <p:ext uri="{BB962C8B-B14F-4D97-AF65-F5344CB8AC3E}">
        <p14:creationId xmlns:p14="http://schemas.microsoft.com/office/powerpoint/2010/main" val="3207020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62</a:t>
            </a:fld>
            <a:endParaRPr lang="en-US"/>
          </a:p>
        </p:txBody>
      </p:sp>
    </p:spTree>
    <p:extLst>
      <p:ext uri="{BB962C8B-B14F-4D97-AF65-F5344CB8AC3E}">
        <p14:creationId xmlns:p14="http://schemas.microsoft.com/office/powerpoint/2010/main" val="35026503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A59CA-4453-4BC7-B613-75E810024494}" type="slidenum">
              <a:rPr lang="en-US" smtClean="0"/>
              <a:pPr/>
              <a:t>63</a:t>
            </a:fld>
            <a:endParaRPr lang="en-US"/>
          </a:p>
        </p:txBody>
      </p:sp>
    </p:spTree>
    <p:extLst>
      <p:ext uri="{BB962C8B-B14F-4D97-AF65-F5344CB8AC3E}">
        <p14:creationId xmlns:p14="http://schemas.microsoft.com/office/powerpoint/2010/main" val="234275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b="1" baseline="0" dirty="0" smtClean="0"/>
              <a:t>Full population self-reported </a:t>
            </a:r>
            <a:r>
              <a:rPr lang="en-US" b="1" baseline="0" dirty="0" err="1" smtClean="0"/>
              <a:t>laborforce</a:t>
            </a:r>
            <a:r>
              <a:rPr lang="en-US" b="1" baseline="0" dirty="0" smtClean="0"/>
              <a:t> status variable</a:t>
            </a:r>
          </a:p>
          <a:p>
            <a:pPr defTabSz="906262">
              <a:defRPr/>
            </a:pPr>
            <a:r>
              <a:rPr lang="en-US" baseline="0" dirty="0" smtClean="0"/>
              <a:t>Among 52% of full time employed, 4% are BL1, 12% at L1, and 31% at level 2</a:t>
            </a:r>
          </a:p>
          <a:p>
            <a:pPr defTabSz="906262">
              <a:defRPr/>
            </a:pPr>
            <a:r>
              <a:rPr lang="en-US" baseline="0" dirty="0" smtClean="0"/>
              <a:t>Among 12% of part-time employed, 4% are BL1, 15% at L1, and 36% at level 2</a:t>
            </a:r>
          </a:p>
          <a:p>
            <a:pPr defTabSz="906262">
              <a:defRPr/>
            </a:pPr>
            <a:r>
              <a:rPr lang="en-US" baseline="0" dirty="0" smtClean="0"/>
              <a:t>Among 8% of unemployed, 5% are BL1, 24% at L2, and 41% at L2</a:t>
            </a:r>
          </a:p>
          <a:p>
            <a:pPr defTabSz="906262">
              <a:defRPr/>
            </a:pPr>
            <a:r>
              <a:rPr lang="en-US" baseline="0" dirty="0" smtClean="0"/>
              <a:t>Among 10% of adults in school, 2% are BL1, 10% at L2, and 35% at L2</a:t>
            </a:r>
          </a:p>
          <a:p>
            <a:pPr defTabSz="906262">
              <a:defRPr/>
            </a:pPr>
            <a:r>
              <a:rPr lang="en-US" baseline="0" dirty="0" smtClean="0"/>
              <a:t>Among 4% retired adults, 3% are BL1, 16% at L1, and 36% at L2</a:t>
            </a:r>
          </a:p>
          <a:p>
            <a:pPr defTabSz="906262">
              <a:defRPr/>
            </a:pPr>
            <a:r>
              <a:rPr lang="en-US" baseline="0" dirty="0" smtClean="0"/>
              <a:t>Among 5% of permanently disabled, 14% are BL1, 29% at L1, and 40% at L2</a:t>
            </a:r>
          </a:p>
          <a:p>
            <a:pPr defTabSz="906262">
              <a:defRPr/>
            </a:pPr>
            <a:r>
              <a:rPr lang="en-US" baseline="0" dirty="0" smtClean="0"/>
              <a:t>Among 6% those looking after family, 3% are BL1, 14% at L1, 38% at L2</a:t>
            </a:r>
          </a:p>
          <a:p>
            <a:pPr defTabSz="906262">
              <a:defRPr/>
            </a:pPr>
            <a:r>
              <a:rPr lang="en-US" baseline="0" dirty="0" smtClean="0"/>
              <a:t>Among 3% other, 5% are BL1, 12% at L1, 35% at L2</a:t>
            </a:r>
          </a:p>
        </p:txBody>
      </p:sp>
      <p:sp>
        <p:nvSpPr>
          <p:cNvPr id="4" name="Slide Number Placeholder 3"/>
          <p:cNvSpPr>
            <a:spLocks noGrp="1"/>
          </p:cNvSpPr>
          <p:nvPr>
            <p:ph type="sldNum" sz="quarter" idx="10"/>
          </p:nvPr>
        </p:nvSpPr>
        <p:spPr/>
        <p:txBody>
          <a:bodyPr/>
          <a:lstStyle/>
          <a:p>
            <a:fld id="{5CEA59CA-4453-4BC7-B613-75E810024494}" type="slidenum">
              <a:rPr lang="en-US" smtClean="0"/>
              <a:pPr/>
              <a:t>64</a:t>
            </a:fld>
            <a:endParaRPr lang="en-US"/>
          </a:p>
        </p:txBody>
      </p:sp>
    </p:spTree>
    <p:extLst>
      <p:ext uri="{BB962C8B-B14F-4D97-AF65-F5344CB8AC3E}">
        <p14:creationId xmlns:p14="http://schemas.microsoft.com/office/powerpoint/2010/main" val="4212305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First bullet refers to both lowest levels</a:t>
            </a:r>
          </a:p>
          <a:p>
            <a:r>
              <a:rPr lang="en-US" dirty="0" smtClean="0"/>
              <a:t>Second bullet refers to Below Level 1</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65</a:t>
            </a:fld>
            <a:endParaRPr lang="en-US"/>
          </a:p>
        </p:txBody>
      </p:sp>
    </p:spTree>
    <p:extLst>
      <p:ext uri="{BB962C8B-B14F-4D97-AF65-F5344CB8AC3E}">
        <p14:creationId xmlns:p14="http://schemas.microsoft.com/office/powerpoint/2010/main" val="278282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8988" lvl="1"/>
            <a:r>
              <a:rPr lang="en-US" dirty="0" smtClean="0"/>
              <a:t>Scale scores are set based on the likelihood of people providing correct responses on items of increasing difficulty.</a:t>
            </a:r>
          </a:p>
          <a:p>
            <a:endParaRPr lang="en-US" dirty="0" smtClean="0"/>
          </a:p>
          <a:p>
            <a:pPr lvl="1"/>
            <a:endParaRPr lang="en-US" dirty="0" smtClean="0"/>
          </a:p>
          <a:p>
            <a:pPr lvl="1"/>
            <a:r>
              <a:rPr lang="en-US" dirty="0" smtClean="0"/>
              <a:t>Levels are set based on the scale scores cut to reflect the mastery of the tasks required to achieve  that level.</a:t>
            </a:r>
          </a:p>
          <a:p>
            <a:pPr lvl="1"/>
            <a:endParaRPr lang="en-US" dirty="0" smtClean="0"/>
          </a:p>
        </p:txBody>
      </p:sp>
      <p:sp>
        <p:nvSpPr>
          <p:cNvPr id="4" name="Slide Number Placeholder 3"/>
          <p:cNvSpPr>
            <a:spLocks noGrp="1"/>
          </p:cNvSpPr>
          <p:nvPr>
            <p:ph type="sldNum" sz="quarter" idx="10"/>
          </p:nvPr>
        </p:nvSpPr>
        <p:spPr/>
        <p:txBody>
          <a:bodyPr/>
          <a:lstStyle/>
          <a:p>
            <a:fld id="{5CEA59CA-4453-4BC7-B613-75E810024494}" type="slidenum">
              <a:rPr lang="en-US" smtClean="0"/>
              <a:pPr/>
              <a:t>8</a:t>
            </a:fld>
            <a:endParaRPr lang="en-US"/>
          </a:p>
        </p:txBody>
      </p:sp>
    </p:spTree>
    <p:extLst>
      <p:ext uri="{BB962C8B-B14F-4D97-AF65-F5344CB8AC3E}">
        <p14:creationId xmlns:p14="http://schemas.microsoft.com/office/powerpoint/2010/main" val="7337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5E76C-D328-4DE5-8E36-EFE3710B808B}" type="slidenum">
              <a:rPr lang="en-US" smtClean="0"/>
              <a:pPr/>
              <a:t>9</a:t>
            </a:fld>
            <a:endParaRPr lang="en-US"/>
          </a:p>
        </p:txBody>
      </p:sp>
    </p:spTree>
    <p:extLst>
      <p:ext uri="{BB962C8B-B14F-4D97-AF65-F5344CB8AC3E}">
        <p14:creationId xmlns:p14="http://schemas.microsoft.com/office/powerpoint/2010/main" val="106231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262">
              <a:defRPr/>
            </a:pPr>
            <a:r>
              <a:rPr lang="en-US" b="1" dirty="0" smtClean="0"/>
              <a:t>Look at these levels carefully: in US, our average is near</a:t>
            </a:r>
            <a:r>
              <a:rPr lang="en-US" b="1" baseline="0" dirty="0" smtClean="0"/>
              <a:t> the top of level 2 – half of our adult working age population can make matches…but they are not likely to be able to…skills that are required not just for good jobs that can support a family but for many tasks that are critical to family health and well-being. </a:t>
            </a:r>
            <a:endParaRPr lang="en-US" b="1" dirty="0" smtClean="0"/>
          </a:p>
          <a:p>
            <a:pPr defTabSz="906262">
              <a:defRPr/>
            </a:pPr>
            <a:endParaRPr lang="en-US" b="1" dirty="0" smtClean="0"/>
          </a:p>
          <a:p>
            <a:pPr defTabSz="906262">
              <a:defRPr/>
            </a:pPr>
            <a:r>
              <a:rPr lang="en-US" b="1" dirty="0" smtClean="0"/>
              <a:t>Below Level 1</a:t>
            </a:r>
            <a:r>
              <a:rPr lang="en-US" dirty="0" smtClean="0"/>
              <a:t>: </a:t>
            </a:r>
            <a:r>
              <a:rPr lang="en-US" dirty="0"/>
              <a:t>Individuals at this level can read brief texts on familiar topics and locate a single piece of specific information identical in form to information in the question or directive. They are not required to understand the structure of sentences or paragraphs and only basic vocabulary knowledge is required. Tasks below Level 1 do not make use of any features specific to digital texts.</a:t>
            </a:r>
          </a:p>
          <a:p>
            <a:pPr defTabSz="906262">
              <a:defRPr/>
            </a:pPr>
            <a:r>
              <a:rPr lang="en-US" b="1" dirty="0"/>
              <a:t>Level 1</a:t>
            </a:r>
            <a:r>
              <a:rPr lang="en-US" dirty="0"/>
              <a:t>: Individuals at this level can read relatively short digital or print continuous, non-continuous, or mixed texts to locate a single piece of information, which is identical to or synonymous with the information given in the question or directive. These texts contain little competing information. Adults performing at this level can complete single forms, understand basic vocabulary, determine the meaning of sentences, and read continuous texts with a degree of fluency. </a:t>
            </a:r>
          </a:p>
          <a:p>
            <a:pPr defTabSz="906262">
              <a:defRPr/>
            </a:pPr>
            <a:r>
              <a:rPr lang="en-US" b="1" dirty="0"/>
              <a:t>Level 2</a:t>
            </a:r>
            <a:r>
              <a:rPr lang="en-US" dirty="0"/>
              <a:t>: Individuals at this level can integrate two or more pieces of information based on criteria, compare and contrast or reason about information and make low-level inferences. They can navigate within digital texts to access and identify information from various parts of a document.</a:t>
            </a:r>
          </a:p>
          <a:p>
            <a:pPr defTabSz="906262">
              <a:defRPr/>
            </a:pPr>
            <a:r>
              <a:rPr lang="en-US" b="1" dirty="0"/>
              <a:t>Level 3: </a:t>
            </a:r>
            <a:r>
              <a:rPr lang="en-US" dirty="0"/>
              <a:t>Individuals at this level can understand and respond appropriately to dense or lengthy texts, including continuous, non-continuous, mixed, or multiple pages. They understand text structures and rhetorical devices and can identify, interpret, or evaluate one or more pieces of information and make appropriate inferences. They can also perform multi-step operations and select relevant data from competing information in order to identify and formulate responses.</a:t>
            </a:r>
            <a:endParaRPr lang="en-US" b="1" dirty="0"/>
          </a:p>
          <a:p>
            <a:pPr defTabSz="906262">
              <a:defRPr/>
            </a:pPr>
            <a:r>
              <a:rPr lang="en-US" b="1" dirty="0"/>
              <a:t>Level 4: </a:t>
            </a:r>
            <a:r>
              <a:rPr lang="en-US" dirty="0"/>
              <a:t>Individuals at this level can perform multiple-step operations to integrate, interpret, or synthesize information from complex or lengthy continuous, non-continuous, mixed, or multiple-type texts that involve conditional and/or competing information. They can make complex inferences and appropriately apply background knowledge as well as interpret or evaluate subtle truth claims or arguments.</a:t>
            </a:r>
            <a:endParaRPr lang="en-US" b="1" dirty="0"/>
          </a:p>
          <a:p>
            <a:pPr defTabSz="906262">
              <a:defRPr/>
            </a:pPr>
            <a:r>
              <a:rPr lang="en-US" b="1" dirty="0"/>
              <a:t>Level 5: </a:t>
            </a:r>
            <a:r>
              <a:rPr lang="en-US" dirty="0"/>
              <a:t>Individuals at this level can perform tasks that involve searching for and integrating information across multiple, dense texts; constructing synthesis of similar and contrasting ideas or points of view, or evaluating evidence and arguments. They can apply and evaluate logical and conceptual models, and evaluate the reliability of evidentiary sources and select key information. They are aware of subtle, rhetorical cues and are able to make high-level inferences or use specialized background knowledge.</a:t>
            </a:r>
            <a:endParaRPr lang="en-US" b="1" dirty="0"/>
          </a:p>
          <a:p>
            <a:pPr defTabSz="906262">
              <a:defRPr/>
            </a:pPr>
            <a:endParaRPr lang="en-US" dirty="0"/>
          </a:p>
          <a:p>
            <a:pPr defTabSz="906262">
              <a:defRPr/>
            </a:pPr>
            <a:endParaRPr lang="en-US"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10</a:t>
            </a:fld>
            <a:endParaRPr lang="en-US"/>
          </a:p>
        </p:txBody>
      </p:sp>
    </p:spTree>
    <p:extLst>
      <p:ext uri="{BB962C8B-B14F-4D97-AF65-F5344CB8AC3E}">
        <p14:creationId xmlns:p14="http://schemas.microsoft.com/office/powerpoint/2010/main" val="4949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CD4CD8E9-1693-45D6-9FD5-D63BDA356D9F}" type="slidenum">
              <a:rPr lang="en-US" smtClean="0"/>
              <a:pPr/>
              <a:t>‹#›</a:t>
            </a:fld>
            <a:endParaRPr lang="en-US"/>
          </a:p>
        </p:txBody>
      </p:sp>
    </p:spTree>
    <p:extLst>
      <p:ext uri="{BB962C8B-B14F-4D97-AF65-F5344CB8AC3E}">
        <p14:creationId xmlns:p14="http://schemas.microsoft.com/office/powerpoint/2010/main" val="2980253202"/>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CD4CD8E9-1693-45D6-9FD5-D63BDA356D9F}" type="slidenum">
              <a:rPr lang="en-US" smtClean="0"/>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CD4CD8E9-1693-45D6-9FD5-D63BDA356D9F}" type="slidenum">
              <a:rPr lang="en-US" smtClean="0"/>
              <a:pPr/>
              <a:t>‹#›</a:t>
            </a:fld>
            <a:endParaRPr lang="en-US"/>
          </a:p>
        </p:txBody>
      </p:sp>
    </p:spTree>
    <p:extLst>
      <p:ext uri="{BB962C8B-B14F-4D97-AF65-F5344CB8AC3E}">
        <p14:creationId xmlns:p14="http://schemas.microsoft.com/office/powerpoint/2010/main" val="3115456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19849" y="6046887"/>
            <a:ext cx="2492375" cy="153888"/>
          </a:xfrm>
          <a:prstGeom prst="rect">
            <a:avLst/>
          </a:prstGeom>
        </p:spPr>
        <p:txBody>
          <a:bodyPr/>
          <a:lstStyle/>
          <a:p>
            <a:fld id="{9415A407-6FBD-45DE-8223-5E45EAF8ADC8}" type="datetime1">
              <a:rPr lang="en-US" smtClean="0"/>
              <a:pPr/>
              <a:t>4/5/14</a:t>
            </a:fld>
            <a:endParaRPr lang="en-US"/>
          </a:p>
        </p:txBody>
      </p:sp>
      <p:sp>
        <p:nvSpPr>
          <p:cNvPr id="5" name="Footer Placeholder 4"/>
          <p:cNvSpPr>
            <a:spLocks noGrp="1"/>
          </p:cNvSpPr>
          <p:nvPr>
            <p:ph type="ftr" sz="quarter" idx="11"/>
          </p:nvPr>
        </p:nvSpPr>
        <p:spPr>
          <a:xfrm>
            <a:off x="5328340" y="6567844"/>
            <a:ext cx="3583885"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CD8E9-1693-45D6-9FD5-D63BDA356D9F}" type="slidenum">
              <a:rPr lang="en-US" smtClean="0"/>
              <a:pPr/>
              <a:t>‹#›</a:t>
            </a:fld>
            <a:endParaRPr lang="en-US"/>
          </a:p>
        </p:txBody>
      </p:sp>
    </p:spTree>
    <p:extLst>
      <p:ext uri="{BB962C8B-B14F-4D97-AF65-F5344CB8AC3E}">
        <p14:creationId xmlns:p14="http://schemas.microsoft.com/office/powerpoint/2010/main" val="42688601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87400"/>
            <a:ext cx="7772400" cy="863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41500"/>
            <a:ext cx="7772400" cy="3606800"/>
          </a:xfrm>
        </p:spPr>
        <p:txBody>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p:txBody>
          <a:bodyPr/>
          <a:lstStyle>
            <a:lvl1pPr>
              <a:defRPr smtClean="0">
                <a:solidFill>
                  <a:srgbClr val="FFFFCC"/>
                </a:solidFill>
              </a:defRPr>
            </a:lvl1pPr>
          </a:lstStyle>
          <a:p>
            <a:pPr>
              <a:defRPr/>
            </a:pPr>
            <a:fld id="{695B10B8-7246-406A-B8DD-484D3461E328}" type="slidenum">
              <a:rPr lang="en-US" smtClean="0"/>
              <a:pPr>
                <a:defRPr/>
              </a:pPr>
              <a:t>‹#›</a:t>
            </a:fld>
            <a:endParaRPr lang="en-US" dirty="0"/>
          </a:p>
        </p:txBody>
      </p:sp>
      <p:sp>
        <p:nvSpPr>
          <p:cNvPr id="5" name="Rectangle 6"/>
          <p:cNvSpPr txBox="1">
            <a:spLocks noChangeArrowheads="1"/>
          </p:cNvSpPr>
          <p:nvPr userDrawn="1"/>
        </p:nvSpPr>
        <p:spPr bwMode="auto">
          <a:xfrm>
            <a:off x="68580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j-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95B10B8-7246-406A-B8DD-484D3461E328}" type="slidenum">
              <a:rPr kumimoji="0" lang="en-US" sz="14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03150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8742CF-CEF4-4F83-B4F3-21FCFA1AEFE0}" type="datetime1">
              <a:rPr lang="en-US" smtClean="0"/>
              <a:pPr/>
              <a:t>4/5/14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4CD8E9-1693-45D6-9FD5-D63BDA356D9F}" type="slidenum">
              <a:rPr lang="en-US" smtClean="0"/>
              <a:pPr/>
              <a:t>‹#›</a:t>
            </a:fld>
            <a:endParaRPr lang="en-US"/>
          </a:p>
        </p:txBody>
      </p:sp>
    </p:spTree>
    <p:extLst>
      <p:ext uri="{BB962C8B-B14F-4D97-AF65-F5344CB8AC3E}">
        <p14:creationId xmlns:p14="http://schemas.microsoft.com/office/powerpoint/2010/main" val="690742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8742CF-CEF4-4F83-B4F3-21FCFA1AEFE0}" type="datetime1">
              <a:rPr lang="en-US" smtClean="0"/>
              <a:pPr/>
              <a:t>4/5/14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4CD8E9-1693-45D6-9FD5-D63BDA356D9F}" type="slidenum">
              <a:rPr lang="en-US" smtClean="0"/>
              <a:pPr/>
              <a:t>‹#›</a:t>
            </a:fld>
            <a:endParaRPr lang="en-US"/>
          </a:p>
        </p:txBody>
      </p:sp>
    </p:spTree>
    <p:extLst>
      <p:ext uri="{BB962C8B-B14F-4D97-AF65-F5344CB8AC3E}">
        <p14:creationId xmlns:p14="http://schemas.microsoft.com/office/powerpoint/2010/main" val="6907426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87400"/>
            <a:ext cx="7772400" cy="863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41500"/>
            <a:ext cx="7772400" cy="3606800"/>
          </a:xfrm>
        </p:spPr>
        <p:txBody>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p:txBody>
          <a:bodyPr/>
          <a:lstStyle>
            <a:lvl1pPr>
              <a:defRPr smtClean="0">
                <a:solidFill>
                  <a:srgbClr val="FFFFCC"/>
                </a:solidFill>
              </a:defRPr>
            </a:lvl1pPr>
          </a:lstStyle>
          <a:p>
            <a:pPr>
              <a:defRPr/>
            </a:pPr>
            <a:fld id="{695B10B8-7246-406A-B8DD-484D3461E328}" type="slidenum">
              <a:rPr lang="en-US" smtClean="0"/>
              <a:pPr>
                <a:defRPr/>
              </a:pPr>
              <a:t>‹#›</a:t>
            </a:fld>
            <a:endParaRPr lang="en-US" dirty="0"/>
          </a:p>
        </p:txBody>
      </p:sp>
      <p:sp>
        <p:nvSpPr>
          <p:cNvPr id="5" name="Rectangle 6"/>
          <p:cNvSpPr txBox="1">
            <a:spLocks noChangeArrowheads="1"/>
          </p:cNvSpPr>
          <p:nvPr userDrawn="1"/>
        </p:nvSpPr>
        <p:spPr bwMode="auto">
          <a:xfrm>
            <a:off x="68580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j-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95B10B8-7246-406A-B8DD-484D3461E328}" type="slidenum">
              <a:rPr kumimoji="0" lang="en-US" sz="14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03150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3998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65124"/>
            <a:ext cx="2051281" cy="69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81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Bulleted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434454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theme" Target="../theme/theme2.xml"/><Relationship Id="rId10"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8"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CD4CD8E9-1693-45D6-9FD5-D63BDA356D9F}" type="slidenum">
              <a:rPr lang="en-US" smtClean="0"/>
              <a:pPr/>
              <a:t>‹#›</a:t>
            </a:fld>
            <a:endParaRPr lang="en-US"/>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10"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fld id="{CD4CD8E9-1693-45D6-9FD5-D63BDA356D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hemeOverride" Target="../theme/themeOverride13.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themeOverride" Target="../theme/themeOverride14.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chart" Target="../charts/chart1.xml"/><Relationship Id="rId1" Type="http://schemas.openxmlformats.org/officeDocument/2006/relationships/themeOverride" Target="../theme/themeOverride15.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0.png"/><Relationship Id="rId1" Type="http://schemas.openxmlformats.org/officeDocument/2006/relationships/themeOverride" Target="../theme/themeOverride17.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themeOverride" Target="../theme/themeOverride18.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themeOverride" Target="../theme/themeOverride19.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4.png"/><Relationship Id="rId1" Type="http://schemas.openxmlformats.org/officeDocument/2006/relationships/themeOverride" Target="../theme/themeOverride20.x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themeOverride" Target="../theme/themeOverride21.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themeOverride" Target="../theme/themeOverride22.xml"/><Relationship Id="rId2" Type="http://schemas.openxmlformats.org/officeDocument/2006/relationships/slideLayout" Target="../slideLayouts/slideLayout12.xml"/><Relationship Id="rId3" Type="http://schemas.openxmlformats.org/officeDocument/2006/relationships/notesSlide" Target="../notesSlides/notesSlide17.xml"/><Relationship Id="rId4" Type="http://schemas.openxmlformats.org/officeDocument/2006/relationships/image" Target="../media/image6.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themeOverride" Target="../theme/themeOverride23.xml"/><Relationship Id="rId2"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themeOverride" Target="../theme/themeOverride24.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chart" Target="../charts/chart2.xml"/><Relationship Id="rId1" Type="http://schemas.openxmlformats.org/officeDocument/2006/relationships/themeOverride" Target="../theme/themeOverride26.x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chart" Target="../charts/chart3.xml"/><Relationship Id="rId1" Type="http://schemas.openxmlformats.org/officeDocument/2006/relationships/themeOverride" Target="../theme/themeOverride27.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chart" Target="../charts/chart4.xml"/><Relationship Id="rId1" Type="http://schemas.openxmlformats.org/officeDocument/2006/relationships/themeOverride" Target="../theme/themeOverride28.x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chart" Target="../charts/chart5.xml"/><Relationship Id="rId1" Type="http://schemas.openxmlformats.org/officeDocument/2006/relationships/themeOverride" Target="../theme/themeOverride29.x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chart" Target="../charts/chart6.xml"/><Relationship Id="rId1" Type="http://schemas.openxmlformats.org/officeDocument/2006/relationships/themeOverride" Target="../theme/themeOverride30.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chart" Target="../charts/chart7.xml"/><Relationship Id="rId1" Type="http://schemas.openxmlformats.org/officeDocument/2006/relationships/themeOverride" Target="../theme/themeOverride31.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themeOverride" Target="../theme/themeOverride32.xml"/><Relationship Id="rId2" Type="http://schemas.openxmlformats.org/officeDocument/2006/relationships/slideLayout" Target="../slideLayouts/slideLayout12.xml"/><Relationship Id="rId3"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chart" Target="../charts/chart8.xml"/><Relationship Id="rId1" Type="http://schemas.openxmlformats.org/officeDocument/2006/relationships/themeOverride" Target="../theme/themeOverride33.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13.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chart" Target="../charts/chart9.xml"/><Relationship Id="rId1" Type="http://schemas.openxmlformats.org/officeDocument/2006/relationships/themeOverride" Target="../theme/themeOverride34.x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28.png"/><Relationship Id="rId1" Type="http://schemas.openxmlformats.org/officeDocument/2006/relationships/themeOverride" Target="../theme/themeOverride35.x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9.png"/><Relationship Id="rId1" Type="http://schemas.openxmlformats.org/officeDocument/2006/relationships/themeOverride" Target="../theme/themeOverride36.x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0.png"/><Relationship Id="rId1" Type="http://schemas.openxmlformats.org/officeDocument/2006/relationships/themeOverride" Target="../theme/themeOverride37.x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1.png"/><Relationship Id="rId1" Type="http://schemas.openxmlformats.org/officeDocument/2006/relationships/themeOverride" Target="../theme/themeOverride38.xml"/><Relationship Id="rId2"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2.png"/><Relationship Id="rId1" Type="http://schemas.openxmlformats.org/officeDocument/2006/relationships/themeOverride" Target="../theme/themeOverride39.xml"/><Relationship Id="rId2"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3.png"/><Relationship Id="rId1" Type="http://schemas.openxmlformats.org/officeDocument/2006/relationships/themeOverride" Target="../theme/themeOverride40.x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34.png"/><Relationship Id="rId1" Type="http://schemas.openxmlformats.org/officeDocument/2006/relationships/themeOverride" Target="../theme/themeOverride41.x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themeOverride" Target="../theme/themeOverride42.xml"/><Relationship Id="rId2" Type="http://schemas.openxmlformats.org/officeDocument/2006/relationships/slideLayout" Target="../slideLayouts/slideLayout12.xml"/><Relationship Id="rId3"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UgRwgFD-Ynk" TargetMode="External"/></Relationships>
</file>

<file path=ppt/slides/_rels/slide40.xml.rels><?xml version="1.0" encoding="UTF-8" standalone="yes"?>
<Relationships xmlns="http://schemas.openxmlformats.org/package/2006/relationships"><Relationship Id="rId1" Type="http://schemas.openxmlformats.org/officeDocument/2006/relationships/themeOverride" Target="../theme/themeOverride43.xml"/><Relationship Id="rId2" Type="http://schemas.openxmlformats.org/officeDocument/2006/relationships/slideLayout" Target="../slideLayouts/slideLayout14.xml"/><Relationship Id="rId3"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themeOverride" Target="../theme/themeOverride44.xml"/><Relationship Id="rId2" Type="http://schemas.openxmlformats.org/officeDocument/2006/relationships/slideLayout" Target="../slideLayouts/slideLayout12.xml"/><Relationship Id="rId3"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themeOverride" Target="../theme/themeOverride45.xml"/><Relationship Id="rId2" Type="http://schemas.openxmlformats.org/officeDocument/2006/relationships/slideLayout" Target="../slideLayouts/slideLayout12.xml"/><Relationship Id="rId3"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themeOverride" Target="../theme/themeOverride46.xml"/><Relationship Id="rId2" Type="http://schemas.openxmlformats.org/officeDocument/2006/relationships/slideLayout" Target="../slideLayouts/slideLayout12.xml"/><Relationship Id="rId3"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themeOverride" Target="../theme/themeOverride47.xml"/><Relationship Id="rId2" Type="http://schemas.openxmlformats.org/officeDocument/2006/relationships/slideLayout" Target="../slideLayouts/slideLayout12.xml"/><Relationship Id="rId3"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themeOverride" Target="../theme/themeOverride48.xml"/><Relationship Id="rId2" Type="http://schemas.openxmlformats.org/officeDocument/2006/relationships/slideLayout" Target="../slideLayouts/slideLayout12.xml"/><Relationship Id="rId3"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themeOverride" Target="../theme/themeOverride49.xml"/><Relationship Id="rId2" Type="http://schemas.openxmlformats.org/officeDocument/2006/relationships/slideLayout" Target="../slideLayouts/slideLayout12.xml"/><Relationship Id="rId3"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themeOverride" Target="../theme/themeOverride50.xml"/><Relationship Id="rId2" Type="http://schemas.openxmlformats.org/officeDocument/2006/relationships/slideLayout" Target="../slideLayouts/slideLayout12.xml"/><Relationship Id="rId3"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themeOverride" Target="../theme/themeOverride51.xml"/><Relationship Id="rId2" Type="http://schemas.openxmlformats.org/officeDocument/2006/relationships/slideLayout" Target="../slideLayouts/slideLayout12.xml"/><Relationship Id="rId3"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12.xml"/><Relationship Id="rId3"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hyperlink" Target="http://www.piaacgateway.com"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hyperlink" Target="http://nces.ed.gov/surveys/piaac/" TargetMode="External"/><Relationship Id="rId5" Type="http://schemas.openxmlformats.org/officeDocument/2006/relationships/hyperlink" Target="http://piaacgateway.com/" TargetMode="External"/><Relationship Id="rId6" Type="http://schemas.openxmlformats.org/officeDocument/2006/relationships/image" Target="../media/image4.png"/><Relationship Id="rId1" Type="http://schemas.openxmlformats.org/officeDocument/2006/relationships/themeOverride" Target="../theme/themeOverride52.xml"/><Relationship Id="rId2"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themeOverride" Target="../theme/themeOverride53.xml"/><Relationship Id="rId2" Type="http://schemas.openxmlformats.org/officeDocument/2006/relationships/slideLayout" Target="../slideLayouts/slideLayout12.xml"/><Relationship Id="rId3"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themeOverride" Target="../theme/themeOverride54.xml"/><Relationship Id="rId2" Type="http://schemas.openxmlformats.org/officeDocument/2006/relationships/slideLayout" Target="../slideLayouts/slideLayout12.xml"/><Relationship Id="rId3"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themeOverride" Target="../theme/themeOverride55.xml"/><Relationship Id="rId2" Type="http://schemas.openxmlformats.org/officeDocument/2006/relationships/slideLayout" Target="../slideLayouts/slideLayout12.xml"/><Relationship Id="rId3"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themeOverride" Target="../theme/themeOverride56.xml"/><Relationship Id="rId2" Type="http://schemas.openxmlformats.org/officeDocument/2006/relationships/slideLayout" Target="../slideLayouts/slideLayout9.xml"/><Relationship Id="rId3"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themeOverride" Target="../theme/themeOverride57.xml"/><Relationship Id="rId2" Type="http://schemas.openxmlformats.org/officeDocument/2006/relationships/slideLayout" Target="../slideLayouts/slideLayout12.xml"/><Relationship Id="rId3"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themeOverride" Target="../theme/themeOverride58.xml"/><Relationship Id="rId2" Type="http://schemas.openxmlformats.org/officeDocument/2006/relationships/slideLayout" Target="../slideLayouts/slideLayout12.xml"/><Relationship Id="rId3"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themeOverride" Target="../theme/themeOverride59.xml"/><Relationship Id="rId2" Type="http://schemas.openxmlformats.org/officeDocument/2006/relationships/slideLayout" Target="../slideLayouts/slideLayout12.xml"/><Relationship Id="rId3"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12.xml"/><Relationship Id="rId3"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themeOverride" Target="../theme/themeOverride60.xml"/><Relationship Id="rId2" Type="http://schemas.openxmlformats.org/officeDocument/2006/relationships/slideLayout" Target="../slideLayouts/slideLayout12.xml"/><Relationship Id="rId3"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themeOverride" Target="../theme/themeOverride61.xml"/><Relationship Id="rId2" Type="http://schemas.openxmlformats.org/officeDocument/2006/relationships/slideLayout" Target="../slideLayouts/slideLayout12.xml"/><Relationship Id="rId3"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themeOverride" Target="../theme/themeOverride62.xml"/><Relationship Id="rId2" Type="http://schemas.openxmlformats.org/officeDocument/2006/relationships/slideLayout" Target="../slideLayouts/slideLayout12.xml"/><Relationship Id="rId3"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themeOverride" Target="../theme/themeOverride63.xml"/><Relationship Id="rId2" Type="http://schemas.openxmlformats.org/officeDocument/2006/relationships/slideLayout" Target="../slideLayouts/slideLayout12.xml"/><Relationship Id="rId3"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chart" Target="../charts/chart10.xml"/><Relationship Id="rId1" Type="http://schemas.openxmlformats.org/officeDocument/2006/relationships/themeOverride" Target="../theme/themeOverride64.xml"/><Relationship Id="rId2"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35.png"/><Relationship Id="rId1" Type="http://schemas.openxmlformats.org/officeDocument/2006/relationships/themeOverride" Target="../theme/themeOverride65.xml"/><Relationship Id="rId2"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bit.ly/1jY26ZD" TargetMode="External"/><Relationship Id="rId3" Type="http://schemas.openxmlformats.org/officeDocument/2006/relationships/hyperlink" Target="http://static.squarespace.com/static/51bb74b8e4b0139570ddf020/t/52ebc28ce4b0e18798dfdd98/1391182476687/AIR_PIAAC_Infographic_1.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12.xml"/><Relationship Id="rId3"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1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png"/><Relationship Id="rId1" Type="http://schemas.openxmlformats.org/officeDocument/2006/relationships/themeOverride" Target="../theme/themeOverride12.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85800" y="3352800"/>
            <a:ext cx="7772400" cy="2812324"/>
          </a:xfrm>
        </p:spPr>
        <p:txBody>
          <a:bodyPr>
            <a:normAutofit/>
          </a:bodyPr>
          <a:lstStyle/>
          <a:p>
            <a:pPr algn="l"/>
            <a:endParaRPr lang="en-US" dirty="0" smtClean="0">
              <a:solidFill>
                <a:schemeClr val="tx1"/>
              </a:solidFill>
              <a:latin typeface="+mj-lt"/>
            </a:endParaRPr>
          </a:p>
          <a:p>
            <a:pPr algn="l"/>
            <a:endParaRPr lang="en-US" dirty="0" smtClean="0">
              <a:solidFill>
                <a:schemeClr val="tx1"/>
              </a:solidFill>
              <a:latin typeface="+mj-lt"/>
            </a:endParaRPr>
          </a:p>
          <a:p>
            <a:r>
              <a:rPr lang="en-US" sz="2800" dirty="0" smtClean="0">
                <a:solidFill>
                  <a:schemeClr val="tx1"/>
                </a:solidFill>
                <a:latin typeface="+mj-lt"/>
              </a:rPr>
              <a:t> </a:t>
            </a:r>
            <a:r>
              <a:rPr lang="en-US" sz="2400" dirty="0" smtClean="0">
                <a:solidFill>
                  <a:schemeClr val="bg1"/>
                </a:solidFill>
                <a:latin typeface="+mj-lt"/>
              </a:rPr>
              <a:t>Slides developed by Sondra Stein,</a:t>
            </a:r>
          </a:p>
          <a:p>
            <a:r>
              <a:rPr lang="en-US" sz="2400" dirty="0" smtClean="0">
                <a:solidFill>
                  <a:schemeClr val="bg1"/>
                </a:solidFill>
                <a:latin typeface="+mj-lt"/>
              </a:rPr>
              <a:t> Katie </a:t>
            </a:r>
            <a:r>
              <a:rPr lang="en-US" sz="2400" dirty="0" err="1" smtClean="0">
                <a:solidFill>
                  <a:schemeClr val="bg1"/>
                </a:solidFill>
                <a:latin typeface="+mj-lt"/>
              </a:rPr>
              <a:t>Landeros</a:t>
            </a:r>
            <a:r>
              <a:rPr lang="en-US" sz="2400" dirty="0" smtClean="0">
                <a:solidFill>
                  <a:schemeClr val="bg1"/>
                </a:solidFill>
                <a:latin typeface="+mj-lt"/>
              </a:rPr>
              <a:t>,&amp; Tim </a:t>
            </a:r>
            <a:r>
              <a:rPr lang="en-US" sz="2400" dirty="0" err="1" smtClean="0">
                <a:solidFill>
                  <a:schemeClr val="bg1"/>
                </a:solidFill>
                <a:latin typeface="+mj-lt"/>
              </a:rPr>
              <a:t>Werwath</a:t>
            </a:r>
            <a:endParaRPr lang="en-US" sz="2400" dirty="0" smtClean="0">
              <a:solidFill>
                <a:schemeClr val="bg1"/>
              </a:solidFill>
              <a:latin typeface="+mj-lt"/>
            </a:endParaRPr>
          </a:p>
          <a:p>
            <a:r>
              <a:rPr lang="en-US" sz="2400" dirty="0" smtClean="0">
                <a:solidFill>
                  <a:schemeClr val="bg1"/>
                </a:solidFill>
                <a:latin typeface="+mj-lt"/>
              </a:rPr>
              <a:t>American Institutes for Research</a:t>
            </a:r>
            <a:endParaRPr lang="en-US" sz="2000"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CD4CD8E9-1693-45D6-9FD5-D63BDA356D9F}" type="slidenum">
              <a:rPr lang="en-US" smtClean="0"/>
              <a:pPr/>
              <a:t>1</a:t>
            </a:fld>
            <a:endParaRPr lang="en-US"/>
          </a:p>
        </p:txBody>
      </p:sp>
      <p:pic>
        <p:nvPicPr>
          <p:cNvPr id="2050" name="Picture 2" descr="C:\Users\jsoroui\AppData\Local\Microsoft\Windows\Temporary Internet Files\Content.Outlook\3WMVN2BV\PIAAClogo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00600"/>
            <a:ext cx="2381250" cy="10223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87595" y="1547575"/>
            <a:ext cx="8526463" cy="1938992"/>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a:lstStyle>
          <a:p>
            <a:r>
              <a:rPr lang="en-US" sz="4000" dirty="0" smtClean="0"/>
              <a:t>Key Findings from the Program for the International Assessment of Adult Competencies (PIAAC), 2012</a:t>
            </a:r>
            <a:endParaRPr lang="en-US" sz="4000" dirty="0"/>
          </a:p>
        </p:txBody>
      </p:sp>
      <p:sp>
        <p:nvSpPr>
          <p:cNvPr id="5" name="Title 4"/>
          <p:cNvSpPr>
            <a:spLocks noGrp="1"/>
          </p:cNvSpPr>
          <p:nvPr>
            <p:ph type="ctrTitle"/>
          </p:nvPr>
        </p:nvSpPr>
        <p:spPr>
          <a:xfrm>
            <a:off x="764626" y="3640118"/>
            <a:ext cx="7772400" cy="954107"/>
          </a:xfrm>
        </p:spPr>
        <p:txBody>
          <a:bodyPr/>
          <a:lstStyle/>
          <a:p>
            <a:r>
              <a:rPr lang="en-US" sz="2800" dirty="0" smtClean="0"/>
              <a:t>David J. Rosen, </a:t>
            </a:r>
            <a:r>
              <a:rPr lang="en-US" sz="2800" dirty="0" err="1" smtClean="0"/>
              <a:t>Ed.D</a:t>
            </a:r>
            <a:r>
              <a:rPr lang="en-US" sz="2800" dirty="0" smtClean="0"/>
              <a:t>. , Newsome Associates </a:t>
            </a:r>
            <a:br>
              <a:rPr lang="en-US" sz="2800" dirty="0" smtClean="0"/>
            </a:br>
            <a:r>
              <a:rPr lang="en-US" sz="2800" dirty="0" smtClean="0"/>
              <a:t>April 4, 2014        MCAE Network 2014</a:t>
            </a:r>
            <a:endParaRPr lang="en-US" sz="2800" dirty="0"/>
          </a:p>
        </p:txBody>
      </p:sp>
    </p:spTree>
    <p:extLst>
      <p:ext uri="{BB962C8B-B14F-4D97-AF65-F5344CB8AC3E}">
        <p14:creationId xmlns:p14="http://schemas.microsoft.com/office/powerpoint/2010/main" val="573496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4CD8E9-1693-45D6-9FD5-D63BDA356D9F}" type="slidenum">
              <a:rPr lang="en-US" smtClean="0"/>
              <a:pPr/>
              <a:t>10</a:t>
            </a:fld>
            <a:endParaRPr lang="en-US"/>
          </a:p>
        </p:txBody>
      </p:sp>
      <p:graphicFrame>
        <p:nvGraphicFramePr>
          <p:cNvPr id="9" name="Diagram 8"/>
          <p:cNvGraphicFramePr/>
          <p:nvPr>
            <p:extLst>
              <p:ext uri="{D42A27DB-BD31-4B8C-83A1-F6EECF244321}">
                <p14:modId xmlns:p14="http://schemas.microsoft.com/office/powerpoint/2010/main" val="3657898633"/>
              </p:ext>
            </p:extLst>
          </p:nvPr>
        </p:nvGraphicFramePr>
        <p:xfrm>
          <a:off x="236087" y="1244600"/>
          <a:ext cx="8839199" cy="4920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229522" y="2807969"/>
            <a:ext cx="993530" cy="646331"/>
          </a:xfrm>
          <a:prstGeom prst="rect">
            <a:avLst/>
          </a:prstGeom>
          <a:noFill/>
        </p:spPr>
        <p:txBody>
          <a:bodyPr wrap="square" rtlCol="0">
            <a:spAutoFit/>
          </a:bodyPr>
          <a:lstStyle/>
          <a:p>
            <a:r>
              <a:rPr lang="en-US" b="1" dirty="0" smtClean="0"/>
              <a:t>Below Level 1</a:t>
            </a:r>
          </a:p>
        </p:txBody>
      </p:sp>
      <p:sp>
        <p:nvSpPr>
          <p:cNvPr id="11" name="TextBox 10"/>
          <p:cNvSpPr txBox="1"/>
          <p:nvPr/>
        </p:nvSpPr>
        <p:spPr>
          <a:xfrm>
            <a:off x="1807443" y="2743736"/>
            <a:ext cx="1053373" cy="369332"/>
          </a:xfrm>
          <a:prstGeom prst="rect">
            <a:avLst/>
          </a:prstGeom>
          <a:noFill/>
        </p:spPr>
        <p:txBody>
          <a:bodyPr wrap="square" rtlCol="0">
            <a:spAutoFit/>
          </a:bodyPr>
          <a:lstStyle/>
          <a:p>
            <a:r>
              <a:rPr lang="en-US" b="1" dirty="0" smtClean="0"/>
              <a:t>Level 1</a:t>
            </a:r>
          </a:p>
        </p:txBody>
      </p:sp>
      <p:sp>
        <p:nvSpPr>
          <p:cNvPr id="12" name="TextBox 11"/>
          <p:cNvSpPr txBox="1"/>
          <p:nvPr/>
        </p:nvSpPr>
        <p:spPr>
          <a:xfrm>
            <a:off x="3300995" y="2424200"/>
            <a:ext cx="1076564" cy="369332"/>
          </a:xfrm>
          <a:prstGeom prst="rect">
            <a:avLst/>
          </a:prstGeom>
          <a:noFill/>
        </p:spPr>
        <p:txBody>
          <a:bodyPr wrap="square" rtlCol="0">
            <a:spAutoFit/>
          </a:bodyPr>
          <a:lstStyle/>
          <a:p>
            <a:r>
              <a:rPr lang="en-US" b="1" dirty="0" smtClean="0"/>
              <a:t>Level 2</a:t>
            </a:r>
          </a:p>
        </p:txBody>
      </p:sp>
      <p:sp>
        <p:nvSpPr>
          <p:cNvPr id="14" name="TextBox 13"/>
          <p:cNvSpPr txBox="1"/>
          <p:nvPr/>
        </p:nvSpPr>
        <p:spPr>
          <a:xfrm>
            <a:off x="4709382" y="2051239"/>
            <a:ext cx="1076563" cy="369332"/>
          </a:xfrm>
          <a:prstGeom prst="rect">
            <a:avLst/>
          </a:prstGeom>
          <a:noFill/>
        </p:spPr>
        <p:txBody>
          <a:bodyPr wrap="square" rtlCol="0">
            <a:spAutoFit/>
          </a:bodyPr>
          <a:lstStyle/>
          <a:p>
            <a:r>
              <a:rPr lang="en-US" b="1" dirty="0" smtClean="0"/>
              <a:t>Level 3</a:t>
            </a:r>
          </a:p>
        </p:txBody>
      </p:sp>
      <p:sp>
        <p:nvSpPr>
          <p:cNvPr id="15" name="TextBox 14"/>
          <p:cNvSpPr txBox="1"/>
          <p:nvPr/>
        </p:nvSpPr>
        <p:spPr>
          <a:xfrm>
            <a:off x="6233556" y="1866573"/>
            <a:ext cx="1157844" cy="369332"/>
          </a:xfrm>
          <a:prstGeom prst="rect">
            <a:avLst/>
          </a:prstGeom>
          <a:noFill/>
        </p:spPr>
        <p:txBody>
          <a:bodyPr wrap="square" rtlCol="0">
            <a:spAutoFit/>
          </a:bodyPr>
          <a:lstStyle/>
          <a:p>
            <a:r>
              <a:rPr lang="en-US" b="1" dirty="0" smtClean="0"/>
              <a:t>Level 4</a:t>
            </a:r>
          </a:p>
        </p:txBody>
      </p:sp>
      <p:sp>
        <p:nvSpPr>
          <p:cNvPr id="16" name="TextBox 15"/>
          <p:cNvSpPr txBox="1"/>
          <p:nvPr/>
        </p:nvSpPr>
        <p:spPr>
          <a:xfrm>
            <a:off x="7780021" y="1371018"/>
            <a:ext cx="1059179" cy="369332"/>
          </a:xfrm>
          <a:prstGeom prst="rect">
            <a:avLst/>
          </a:prstGeom>
          <a:noFill/>
        </p:spPr>
        <p:txBody>
          <a:bodyPr wrap="square" rtlCol="0">
            <a:spAutoFit/>
          </a:bodyPr>
          <a:lstStyle/>
          <a:p>
            <a:r>
              <a:rPr lang="en-US" b="1" dirty="0" smtClean="0"/>
              <a:t>Level 5</a:t>
            </a:r>
          </a:p>
        </p:txBody>
      </p:sp>
      <p:sp>
        <p:nvSpPr>
          <p:cNvPr id="4" name="Title 3"/>
          <p:cNvSpPr>
            <a:spLocks noGrp="1"/>
          </p:cNvSpPr>
          <p:nvPr>
            <p:ph type="title"/>
          </p:nvPr>
        </p:nvSpPr>
        <p:spPr/>
        <p:txBody>
          <a:bodyPr/>
          <a:lstStyle/>
          <a:p>
            <a:r>
              <a:rPr lang="en-US" dirty="0" smtClean="0"/>
              <a:t>Literacy proficiency levels</a:t>
            </a:r>
            <a:endParaRPr lang="en-US" dirty="0"/>
          </a:p>
        </p:txBody>
      </p:sp>
    </p:spTree>
    <p:extLst>
      <p:ext uri="{BB962C8B-B14F-4D97-AF65-F5344CB8AC3E}">
        <p14:creationId xmlns:p14="http://schemas.microsoft.com/office/powerpoint/2010/main" val="57964009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99668" y="6324600"/>
            <a:ext cx="2112557" cy="336604"/>
          </a:xfrm>
        </p:spPr>
        <p:txBody>
          <a:bodyPr/>
          <a:lstStyle/>
          <a:p>
            <a:pPr algn="r"/>
            <a:fld id="{F3477EC8-074D-41C4-94AE-E9EA7CEEA348}" type="slidenum">
              <a:rPr lang="en-US" smtClean="0"/>
              <a:pPr algn="r"/>
              <a:t>11</a:t>
            </a:fld>
            <a:endParaRPr lang="en-US" dirty="0"/>
          </a:p>
        </p:txBody>
      </p:sp>
      <p:pic>
        <p:nvPicPr>
          <p:cNvPr id="13"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40" t="90406" r="62489"/>
          <a:stretch/>
        </p:blipFill>
        <p:spPr bwMode="auto">
          <a:xfrm>
            <a:off x="2514600" y="5220816"/>
            <a:ext cx="4825020" cy="4630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a:spLocks noGrp="1"/>
          </p:cNvSpPr>
          <p:nvPr>
            <p:ph type="title"/>
          </p:nvPr>
        </p:nvSpPr>
        <p:spPr>
          <a:xfrm>
            <a:off x="687388" y="318053"/>
            <a:ext cx="8224837" cy="1486894"/>
          </a:xfrm>
        </p:spPr>
        <p:txBody>
          <a:bodyPr/>
          <a:lstStyle/>
          <a:p>
            <a:r>
              <a:rPr lang="en-US" dirty="0" smtClean="0"/>
              <a:t>Distribution of literacy skills</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194506"/>
            <a:ext cx="301942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324100"/>
            <a:ext cx="32194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46510"/>
            <a:ext cx="3771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3299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1902263" y="5671156"/>
            <a:ext cx="6317812" cy="276999"/>
          </a:xfrm>
          <a:prstGeom prst="rect">
            <a:avLst/>
          </a:prstGeom>
          <a:noFill/>
        </p:spPr>
        <p:txBody>
          <a:bodyPr wrap="square" rtlCol="0">
            <a:spAutoFit/>
          </a:bodyPr>
          <a:lstStyle/>
          <a:p>
            <a:r>
              <a:rPr lang="en-US" sz="1200" dirty="0" smtClean="0"/>
              <a:t>*</a:t>
            </a:r>
            <a:r>
              <a:rPr lang="en-US" sz="1200" i="1" dirty="0" smtClean="0"/>
              <a:t>p </a:t>
            </a:r>
            <a:r>
              <a:rPr lang="en-US" sz="1200" dirty="0" smtClean="0"/>
              <a:t>&lt; .05. U.S. average score is significantly different from PIAAC international average.</a:t>
            </a:r>
          </a:p>
        </p:txBody>
      </p:sp>
      <p:graphicFrame>
        <p:nvGraphicFramePr>
          <p:cNvPr id="9" name="Chart 8"/>
          <p:cNvGraphicFramePr>
            <a:graphicFrameLocks/>
          </p:cNvGraphicFramePr>
          <p:nvPr>
            <p:extLst>
              <p:ext uri="{D42A27DB-BD31-4B8C-83A1-F6EECF244321}">
                <p14:modId xmlns:p14="http://schemas.microsoft.com/office/powerpoint/2010/main" val="1683803704"/>
              </p:ext>
            </p:extLst>
          </p:nvPr>
        </p:nvGraphicFramePr>
        <p:xfrm>
          <a:off x="523875" y="1771650"/>
          <a:ext cx="8496299" cy="394335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normAutofit fontScale="90000"/>
          </a:bodyPr>
          <a:lstStyle/>
          <a:p>
            <a:r>
              <a:rPr lang="en-US" dirty="0"/>
              <a:t>Least educated adults below the international average in literacy</a:t>
            </a:r>
          </a:p>
        </p:txBody>
      </p:sp>
    </p:spTree>
    <p:extLst>
      <p:ext uri="{BB962C8B-B14F-4D97-AF65-F5344CB8AC3E}">
        <p14:creationId xmlns:p14="http://schemas.microsoft.com/office/powerpoint/2010/main" val="110459441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08272"/>
            <a:ext cx="5061398" cy="518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828800"/>
            <a:ext cx="4038600" cy="4267200"/>
          </a:xfrm>
        </p:spPr>
        <p:txBody>
          <a:bodyPr>
            <a:noAutofit/>
          </a:bodyPr>
          <a:lstStyle/>
          <a:p>
            <a:pPr marL="0" indent="0">
              <a:buNone/>
            </a:pPr>
            <a:r>
              <a:rPr lang="en-US" sz="2000" b="1" dirty="0" smtClean="0">
                <a:latin typeface="Calibri" panose="020F0502020204030204" pitchFamily="34" charset="0"/>
                <a:cs typeface="Calibri" panose="020F0502020204030204" pitchFamily="34" charset="0"/>
              </a:rPr>
              <a:t>Lower than in 18 countries:</a:t>
            </a:r>
          </a:p>
          <a:p>
            <a:pPr marL="0" indent="0">
              <a:buNone/>
            </a:pPr>
            <a:r>
              <a:rPr lang="en-US" sz="1800" dirty="0" smtClean="0">
                <a:latin typeface="Calibri" panose="020F0502020204030204" pitchFamily="34" charset="0"/>
                <a:cs typeface="Calibri" panose="020F0502020204030204" pitchFamily="34" charset="0"/>
              </a:rPr>
              <a:t>Japan, Finland, </a:t>
            </a:r>
            <a:r>
              <a:rPr lang="en-US" sz="1800" dirty="0">
                <a:latin typeface="Calibri" panose="020F0502020204030204" pitchFamily="34" charset="0"/>
                <a:cs typeface="Calibri" panose="020F0502020204030204" pitchFamily="34" charset="0"/>
              </a:rPr>
              <a:t>Flanders-Belgium, </a:t>
            </a:r>
            <a:r>
              <a:rPr lang="en-US" sz="1800" dirty="0" smtClean="0">
                <a:latin typeface="Calibri" panose="020F0502020204030204" pitchFamily="34" charset="0"/>
                <a:cs typeface="Calibri" panose="020F0502020204030204" pitchFamily="34" charset="0"/>
              </a:rPr>
              <a:t>Netherlands, Sweden, Norway, Denmark, Slovak Republic, Czech Republic, Austria, Estonia, Germany, Australia, Canada, Cyprus, Republic of Korea, </a:t>
            </a:r>
            <a:r>
              <a:rPr lang="en-US" sz="1800" dirty="0">
                <a:latin typeface="Calibri" panose="020F0502020204030204" pitchFamily="34" charset="0"/>
                <a:cs typeface="Calibri" panose="020F0502020204030204" pitchFamily="34" charset="0"/>
              </a:rPr>
              <a:t>England and Northern Ireland- U.K., </a:t>
            </a:r>
            <a:r>
              <a:rPr lang="en-US" sz="1800" dirty="0" smtClean="0">
                <a:latin typeface="Calibri" panose="020F0502020204030204" pitchFamily="34" charset="0"/>
                <a:cs typeface="Calibri" panose="020F0502020204030204" pitchFamily="34" charset="0"/>
              </a:rPr>
              <a:t>Poland</a:t>
            </a:r>
            <a:endParaRPr lang="en-US" sz="2400" b="1" dirty="0" smtClean="0">
              <a:latin typeface="Calibri" panose="020F0502020204030204" pitchFamily="34" charset="0"/>
              <a:cs typeface="Calibri" panose="020F0502020204030204" pitchFamily="34" charset="0"/>
            </a:endParaRPr>
          </a:p>
          <a:p>
            <a:pPr marL="0" indent="0">
              <a:buNone/>
            </a:pPr>
            <a:r>
              <a:rPr lang="en-US" sz="2000" b="1" dirty="0" smtClean="0">
                <a:latin typeface="Calibri" panose="020F0502020204030204" pitchFamily="34" charset="0"/>
                <a:cs typeface="Calibri" panose="020F0502020204030204" pitchFamily="34" charset="0"/>
              </a:rPr>
              <a:t>Not significantly different </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than in 2 countries:</a:t>
            </a:r>
          </a:p>
          <a:p>
            <a:pPr marL="0" indent="0">
              <a:buNone/>
            </a:pPr>
            <a:r>
              <a:rPr lang="en-US" sz="1800" dirty="0" smtClean="0">
                <a:latin typeface="Calibri" panose="020F0502020204030204" pitchFamily="34" charset="0"/>
                <a:cs typeface="Calibri" panose="020F0502020204030204" pitchFamily="34" charset="0"/>
              </a:rPr>
              <a:t>Ireland, France</a:t>
            </a:r>
            <a:endParaRPr lang="en-US" sz="2400" dirty="0" smtClean="0">
              <a:latin typeface="Calibri" panose="020F0502020204030204" pitchFamily="34" charset="0"/>
              <a:cs typeface="Calibri" panose="020F0502020204030204" pitchFamily="34" charset="0"/>
            </a:endParaRPr>
          </a:p>
          <a:p>
            <a:pPr marL="0" indent="0">
              <a:buNone/>
            </a:pPr>
            <a:r>
              <a:rPr lang="en-US" sz="2000" b="1" dirty="0" smtClean="0">
                <a:latin typeface="Calibri" panose="020F0502020204030204" pitchFamily="34" charset="0"/>
                <a:cs typeface="Calibri" panose="020F0502020204030204" pitchFamily="34" charset="0"/>
              </a:rPr>
              <a:t>Higher than in 2 countries:</a:t>
            </a:r>
          </a:p>
          <a:p>
            <a:pPr marL="0" indent="0">
              <a:buNone/>
            </a:pPr>
            <a:r>
              <a:rPr lang="en-US" sz="1800" dirty="0" smtClean="0">
                <a:latin typeface="Calibri" panose="020F0502020204030204" pitchFamily="34" charset="0"/>
                <a:cs typeface="Calibri" panose="020F0502020204030204" pitchFamily="34" charset="0"/>
              </a:rPr>
              <a:t>Italy, Spain</a:t>
            </a:r>
            <a:endParaRPr lang="en-US" sz="18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a:xfrm>
            <a:off x="5867400" y="6508641"/>
            <a:ext cx="2133600" cy="365125"/>
          </a:xfrm>
        </p:spPr>
        <p:txBody>
          <a:bodyPr/>
          <a:lstStyle/>
          <a:p>
            <a:fld id="{AD4D5E4A-5EAB-48BB-A1F4-D110A795C05D}" type="slidenum">
              <a:rPr lang="en-US" smtClean="0"/>
              <a:pPr/>
              <a:t>13</a:t>
            </a:fld>
            <a:endParaRPr lang="en-US"/>
          </a:p>
        </p:txBody>
      </p:sp>
      <p:sp>
        <p:nvSpPr>
          <p:cNvPr id="7" name="Title 2"/>
          <p:cNvSpPr txBox="1">
            <a:spLocks/>
          </p:cNvSpPr>
          <p:nvPr/>
        </p:nvSpPr>
        <p:spPr bwMode="gray">
          <a:xfrm>
            <a:off x="687385" y="412201"/>
            <a:ext cx="8224837" cy="1340397"/>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00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U.S. average numeracy score (253) lower than the international average (269)</a:t>
            </a:r>
            <a:endParaRPr lang="en-US" dirty="0"/>
          </a:p>
        </p:txBody>
      </p:sp>
      <p:cxnSp>
        <p:nvCxnSpPr>
          <p:cNvPr id="8" name="Straight Arrow Connector 7"/>
          <p:cNvCxnSpPr/>
          <p:nvPr/>
        </p:nvCxnSpPr>
        <p:spPr>
          <a:xfrm>
            <a:off x="4014627" y="4191000"/>
            <a:ext cx="4114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88323" y="5897880"/>
            <a:ext cx="4114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62591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4CD8E9-1693-45D6-9FD5-D63BDA356D9F}" type="slidenum">
              <a:rPr lang="en-US" smtClean="0"/>
              <a:pPr/>
              <a:t>14</a:t>
            </a:fld>
            <a:endParaRPr lang="en-US"/>
          </a:p>
        </p:txBody>
      </p:sp>
      <p:graphicFrame>
        <p:nvGraphicFramePr>
          <p:cNvPr id="9" name="Diagram 8"/>
          <p:cNvGraphicFramePr/>
          <p:nvPr>
            <p:extLst>
              <p:ext uri="{D42A27DB-BD31-4B8C-83A1-F6EECF244321}">
                <p14:modId xmlns:p14="http://schemas.microsoft.com/office/powerpoint/2010/main" val="205867015"/>
              </p:ext>
            </p:extLst>
          </p:nvPr>
        </p:nvGraphicFramePr>
        <p:xfrm>
          <a:off x="152400" y="1182606"/>
          <a:ext cx="8915400" cy="4982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04800" y="3105612"/>
            <a:ext cx="1066800" cy="646331"/>
          </a:xfrm>
          <a:prstGeom prst="rect">
            <a:avLst/>
          </a:prstGeom>
          <a:noFill/>
        </p:spPr>
        <p:txBody>
          <a:bodyPr wrap="square" rtlCol="0">
            <a:spAutoFit/>
          </a:bodyPr>
          <a:lstStyle/>
          <a:p>
            <a:r>
              <a:rPr lang="en-US" b="1" dirty="0" smtClean="0"/>
              <a:t>Below Level 1</a:t>
            </a:r>
            <a:endParaRPr lang="en-US" b="1" dirty="0"/>
          </a:p>
        </p:txBody>
      </p:sp>
      <p:sp>
        <p:nvSpPr>
          <p:cNvPr id="11" name="TextBox 10"/>
          <p:cNvSpPr txBox="1"/>
          <p:nvPr/>
        </p:nvSpPr>
        <p:spPr>
          <a:xfrm>
            <a:off x="1905000" y="2920946"/>
            <a:ext cx="836896" cy="369332"/>
          </a:xfrm>
          <a:prstGeom prst="rect">
            <a:avLst/>
          </a:prstGeom>
          <a:noFill/>
        </p:spPr>
        <p:txBody>
          <a:bodyPr wrap="none" rtlCol="0">
            <a:spAutoFit/>
          </a:bodyPr>
          <a:lstStyle/>
          <a:p>
            <a:r>
              <a:rPr lang="en-US" b="1" dirty="0" smtClean="0"/>
              <a:t>Level 1</a:t>
            </a:r>
            <a:endParaRPr lang="en-US" b="1" dirty="0"/>
          </a:p>
        </p:txBody>
      </p:sp>
      <p:sp>
        <p:nvSpPr>
          <p:cNvPr id="12" name="TextBox 11"/>
          <p:cNvSpPr txBox="1"/>
          <p:nvPr/>
        </p:nvSpPr>
        <p:spPr>
          <a:xfrm>
            <a:off x="3502726" y="2302387"/>
            <a:ext cx="836896" cy="369332"/>
          </a:xfrm>
          <a:prstGeom prst="rect">
            <a:avLst/>
          </a:prstGeom>
          <a:noFill/>
        </p:spPr>
        <p:txBody>
          <a:bodyPr wrap="none" rtlCol="0">
            <a:spAutoFit/>
          </a:bodyPr>
          <a:lstStyle/>
          <a:p>
            <a:r>
              <a:rPr lang="en-US" b="1" dirty="0" smtClean="0"/>
              <a:t>Level 2</a:t>
            </a:r>
            <a:endParaRPr lang="en-US" b="1" dirty="0"/>
          </a:p>
        </p:txBody>
      </p:sp>
      <p:sp>
        <p:nvSpPr>
          <p:cNvPr id="14" name="TextBox 13"/>
          <p:cNvSpPr txBox="1"/>
          <p:nvPr/>
        </p:nvSpPr>
        <p:spPr>
          <a:xfrm>
            <a:off x="4944563" y="1901157"/>
            <a:ext cx="836896" cy="369332"/>
          </a:xfrm>
          <a:prstGeom prst="rect">
            <a:avLst/>
          </a:prstGeom>
          <a:noFill/>
        </p:spPr>
        <p:txBody>
          <a:bodyPr wrap="none" rtlCol="0">
            <a:spAutoFit/>
          </a:bodyPr>
          <a:lstStyle/>
          <a:p>
            <a:r>
              <a:rPr lang="en-US" b="1" dirty="0" smtClean="0"/>
              <a:t>Level 3</a:t>
            </a:r>
            <a:endParaRPr lang="en-US" b="1" dirty="0"/>
          </a:p>
        </p:txBody>
      </p:sp>
      <p:sp>
        <p:nvSpPr>
          <p:cNvPr id="15" name="TextBox 14"/>
          <p:cNvSpPr txBox="1"/>
          <p:nvPr/>
        </p:nvSpPr>
        <p:spPr>
          <a:xfrm>
            <a:off x="6324600" y="1538916"/>
            <a:ext cx="836896" cy="369332"/>
          </a:xfrm>
          <a:prstGeom prst="rect">
            <a:avLst/>
          </a:prstGeom>
          <a:noFill/>
        </p:spPr>
        <p:txBody>
          <a:bodyPr wrap="none" rtlCol="0">
            <a:spAutoFit/>
          </a:bodyPr>
          <a:lstStyle/>
          <a:p>
            <a:r>
              <a:rPr lang="en-US" b="1" dirty="0" smtClean="0"/>
              <a:t>Level 4</a:t>
            </a:r>
            <a:endParaRPr lang="en-US" b="1" dirty="0"/>
          </a:p>
        </p:txBody>
      </p:sp>
      <p:sp>
        <p:nvSpPr>
          <p:cNvPr id="16" name="TextBox 15"/>
          <p:cNvSpPr txBox="1"/>
          <p:nvPr/>
        </p:nvSpPr>
        <p:spPr>
          <a:xfrm>
            <a:off x="7880582" y="1143000"/>
            <a:ext cx="836896" cy="369332"/>
          </a:xfrm>
          <a:prstGeom prst="rect">
            <a:avLst/>
          </a:prstGeom>
          <a:noFill/>
        </p:spPr>
        <p:txBody>
          <a:bodyPr wrap="none" rtlCol="0">
            <a:spAutoFit/>
          </a:bodyPr>
          <a:lstStyle/>
          <a:p>
            <a:r>
              <a:rPr lang="en-US" b="1" dirty="0" smtClean="0"/>
              <a:t>Level 5</a:t>
            </a:r>
            <a:endParaRPr lang="en-US" b="1" dirty="0"/>
          </a:p>
        </p:txBody>
      </p:sp>
      <p:sp>
        <p:nvSpPr>
          <p:cNvPr id="4" name="Title 3"/>
          <p:cNvSpPr>
            <a:spLocks noGrp="1"/>
          </p:cNvSpPr>
          <p:nvPr>
            <p:ph type="title"/>
          </p:nvPr>
        </p:nvSpPr>
        <p:spPr>
          <a:xfrm>
            <a:off x="832144" y="572169"/>
            <a:ext cx="8224837" cy="966747"/>
          </a:xfrm>
        </p:spPr>
        <p:txBody>
          <a:bodyPr/>
          <a:lstStyle/>
          <a:p>
            <a:r>
              <a:rPr lang="en-US" dirty="0" smtClean="0"/>
              <a:t>Numeracy proficiency levels</a:t>
            </a:r>
            <a:endParaRPr lang="en-US" dirty="0"/>
          </a:p>
        </p:txBody>
      </p:sp>
    </p:spTree>
    <p:extLst>
      <p:ext uri="{BB962C8B-B14F-4D97-AF65-F5344CB8AC3E}">
        <p14:creationId xmlns:p14="http://schemas.microsoft.com/office/powerpoint/2010/main" val="293483000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511562"/>
            <a:ext cx="377825" cy="149642"/>
          </a:xfrm>
        </p:spPr>
        <p:txBody>
          <a:bodyPr/>
          <a:lstStyle/>
          <a:p>
            <a:pPr algn="r"/>
            <a:fld id="{F3477EC8-074D-41C4-94AE-E9EA7CEEA348}" type="slidenum">
              <a:rPr lang="en-US" smtClean="0"/>
              <a:pPr algn="r"/>
              <a:t>15</a:t>
            </a:fld>
            <a:endParaRPr lang="en-US" dirty="0"/>
          </a:p>
        </p:txBody>
      </p:sp>
      <p:pic>
        <p:nvPicPr>
          <p:cNvPr id="13"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40" t="90406" r="62489"/>
          <a:stretch/>
        </p:blipFill>
        <p:spPr bwMode="auto">
          <a:xfrm>
            <a:off x="2552700" y="5048250"/>
            <a:ext cx="4825020" cy="4630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a:spLocks noGrp="1"/>
          </p:cNvSpPr>
          <p:nvPr>
            <p:ph type="title"/>
          </p:nvPr>
        </p:nvSpPr>
        <p:spPr>
          <a:xfrm>
            <a:off x="687388" y="318053"/>
            <a:ext cx="8224837" cy="1486894"/>
          </a:xfrm>
        </p:spPr>
        <p:txBody>
          <a:bodyPr/>
          <a:lstStyle/>
          <a:p>
            <a:r>
              <a:rPr lang="en-US" dirty="0" smtClean="0"/>
              <a:t>Distribution of numeracy skills</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74463"/>
            <a:ext cx="31242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016" y="2244412"/>
            <a:ext cx="29337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4419600"/>
            <a:ext cx="3733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08484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503176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98361" y="1905000"/>
            <a:ext cx="4457388" cy="3992563"/>
          </a:xfrm>
        </p:spPr>
        <p:txBody>
          <a:bodyPr>
            <a:noAutofit/>
          </a:bodyPr>
          <a:lstStyle/>
          <a:p>
            <a:pPr marL="0" indent="0">
              <a:buNone/>
            </a:pPr>
            <a:r>
              <a:rPr lang="en-US" sz="2000" b="1" dirty="0" smtClean="0">
                <a:latin typeface="Calibri" panose="020F0502020204030204" pitchFamily="34" charset="0"/>
                <a:cs typeface="Calibri" panose="020F0502020204030204" pitchFamily="34" charset="0"/>
              </a:rPr>
              <a:t>Lower than in 14 countries</a:t>
            </a:r>
            <a:r>
              <a:rPr lang="en-US" sz="2400" dirty="0" smtClean="0">
                <a:latin typeface="Calibri" panose="020F0502020204030204" pitchFamily="34" charset="0"/>
                <a:cs typeface="Calibri" panose="020F0502020204030204" pitchFamily="34" charset="0"/>
              </a:rPr>
              <a:t>:</a:t>
            </a:r>
          </a:p>
          <a:p>
            <a:pPr marL="0" indent="0">
              <a:buNone/>
            </a:pPr>
            <a:r>
              <a:rPr lang="en-US" sz="1800" dirty="0" smtClean="0">
                <a:latin typeface="Calibri" panose="020F0502020204030204" pitchFamily="34" charset="0"/>
                <a:cs typeface="Calibri" panose="020F0502020204030204" pitchFamily="34" charset="0"/>
              </a:rPr>
              <a:t>Japan, Finland, Australia, Sweden, Norway, Netherlands, Austria, Denmark, Czech Republic, Republic of Korea, </a:t>
            </a:r>
          </a:p>
          <a:p>
            <a:pPr marL="0" indent="0">
              <a:buNone/>
            </a:pPr>
            <a:r>
              <a:rPr lang="en-US" sz="1800" dirty="0" smtClean="0">
                <a:latin typeface="Calibri" panose="020F0502020204030204" pitchFamily="34" charset="0"/>
                <a:cs typeface="Calibri" panose="020F0502020204030204" pitchFamily="34" charset="0"/>
              </a:rPr>
              <a:t>Germany, Canada, Slovak </a:t>
            </a:r>
            <a:r>
              <a:rPr lang="en-US" sz="1800" dirty="0">
                <a:latin typeface="Calibri" panose="020F0502020204030204" pitchFamily="34" charset="0"/>
                <a:cs typeface="Calibri" panose="020F0502020204030204" pitchFamily="34" charset="0"/>
              </a:rPr>
              <a:t>Republic, </a:t>
            </a:r>
            <a:endParaRPr lang="en-US" sz="1800" dirty="0" smtClean="0">
              <a:latin typeface="Calibri" panose="020F0502020204030204" pitchFamily="34" charset="0"/>
              <a:cs typeface="Calibri" panose="020F0502020204030204" pitchFamily="34" charset="0"/>
            </a:endParaRPr>
          </a:p>
          <a:p>
            <a:pPr marL="0" indent="0">
              <a:buNone/>
            </a:pPr>
            <a:r>
              <a:rPr lang="en-US" sz="1800" dirty="0" smtClean="0">
                <a:latin typeface="Calibri" panose="020F0502020204030204" pitchFamily="34" charset="0"/>
                <a:cs typeface="Calibri" panose="020F0502020204030204" pitchFamily="34" charset="0"/>
              </a:rPr>
              <a:t>Flanders-Belgium</a:t>
            </a:r>
          </a:p>
          <a:p>
            <a:pPr marL="0" indent="0">
              <a:buNone/>
            </a:pPr>
            <a:endParaRPr lang="en-US" sz="2000" b="1" dirty="0" smtClean="0">
              <a:latin typeface="Calibri" panose="020F0502020204030204" pitchFamily="34" charset="0"/>
              <a:cs typeface="Calibri" panose="020F0502020204030204" pitchFamily="34" charset="0"/>
            </a:endParaRPr>
          </a:p>
          <a:p>
            <a:pPr marL="0" indent="0">
              <a:buNone/>
            </a:pPr>
            <a:r>
              <a:rPr lang="en-US" sz="2000" b="1" dirty="0" smtClean="0">
                <a:latin typeface="Calibri" panose="020F0502020204030204" pitchFamily="34" charset="0"/>
                <a:cs typeface="Calibri" panose="020F0502020204030204" pitchFamily="34" charset="0"/>
              </a:rPr>
              <a:t>Not significantly different than in 4 countries:</a:t>
            </a:r>
          </a:p>
          <a:p>
            <a:pPr marL="0" indent="0">
              <a:buNone/>
            </a:pPr>
            <a:r>
              <a:rPr lang="en-US" sz="1800" dirty="0">
                <a:latin typeface="Calibri" panose="020F0502020204030204" pitchFamily="34" charset="0"/>
                <a:cs typeface="Calibri" panose="020F0502020204030204" pitchFamily="34" charset="0"/>
              </a:rPr>
              <a:t>England and </a:t>
            </a:r>
            <a:r>
              <a:rPr lang="en-US" sz="1800" dirty="0" smtClean="0">
                <a:latin typeface="Calibri" panose="020F0502020204030204" pitchFamily="34" charset="0"/>
                <a:cs typeface="Calibri" panose="020F0502020204030204" pitchFamily="34" charset="0"/>
              </a:rPr>
              <a:t>Northern Ireland- U.K</a:t>
            </a:r>
            <a:r>
              <a:rPr lang="en-US" sz="1800" dirty="0">
                <a:latin typeface="Calibri" panose="020F0502020204030204" pitchFamily="34" charset="0"/>
                <a:cs typeface="Calibri" panose="020F0502020204030204" pitchFamily="34" charset="0"/>
              </a:rPr>
              <a:t>., </a:t>
            </a:r>
            <a:endParaRPr lang="en-US" sz="1800" dirty="0" smtClean="0">
              <a:latin typeface="Calibri" panose="020F0502020204030204" pitchFamily="34" charset="0"/>
              <a:cs typeface="Calibri" panose="020F0502020204030204" pitchFamily="34" charset="0"/>
            </a:endParaRPr>
          </a:p>
          <a:p>
            <a:pPr marL="0" indent="0">
              <a:buNone/>
            </a:pPr>
            <a:r>
              <a:rPr lang="en-US" sz="1800" dirty="0" smtClean="0">
                <a:latin typeface="Calibri" panose="020F0502020204030204" pitchFamily="34" charset="0"/>
                <a:cs typeface="Calibri" panose="020F0502020204030204" pitchFamily="34" charset="0"/>
              </a:rPr>
              <a:t>Estonia, Ireland, Poland</a:t>
            </a:r>
          </a:p>
        </p:txBody>
      </p:sp>
      <p:sp>
        <p:nvSpPr>
          <p:cNvPr id="6" name="Slide Number Placeholder 5"/>
          <p:cNvSpPr>
            <a:spLocks noGrp="1"/>
          </p:cNvSpPr>
          <p:nvPr>
            <p:ph type="sldNum" sz="quarter" idx="12"/>
          </p:nvPr>
        </p:nvSpPr>
        <p:spPr>
          <a:xfrm>
            <a:off x="5943600" y="6334125"/>
            <a:ext cx="2133600" cy="365125"/>
          </a:xfrm>
        </p:spPr>
        <p:txBody>
          <a:bodyPr/>
          <a:lstStyle/>
          <a:p>
            <a:fld id="{AD4D5E4A-5EAB-48BB-A1F4-D110A795C05D}" type="slidenum">
              <a:rPr lang="en-US" smtClean="0"/>
              <a:pPr/>
              <a:t>16</a:t>
            </a:fld>
            <a:endParaRPr lang="en-US"/>
          </a:p>
        </p:txBody>
      </p:sp>
      <p:sp>
        <p:nvSpPr>
          <p:cNvPr id="7" name="Title 3"/>
          <p:cNvSpPr txBox="1">
            <a:spLocks/>
          </p:cNvSpPr>
          <p:nvPr/>
        </p:nvSpPr>
        <p:spPr bwMode="gray">
          <a:xfrm>
            <a:off x="304800" y="276518"/>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00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U.S. average problem solving in technology-rich environments score (277) lower than the international average (283)</a:t>
            </a:r>
            <a:endParaRPr lang="en-US" dirty="0"/>
          </a:p>
        </p:txBody>
      </p:sp>
      <p:cxnSp>
        <p:nvCxnSpPr>
          <p:cNvPr id="4" name="Straight Arrow Connector 3"/>
          <p:cNvCxnSpPr/>
          <p:nvPr/>
        </p:nvCxnSpPr>
        <p:spPr>
          <a:xfrm>
            <a:off x="4046306" y="3505200"/>
            <a:ext cx="4114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57786" y="5808324"/>
            <a:ext cx="38870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95855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4CD8E9-1693-45D6-9FD5-D63BDA356D9F}" type="slidenum">
              <a:rPr lang="en-US" smtClean="0"/>
              <a:pPr/>
              <a:t>17</a:t>
            </a:fld>
            <a:endParaRPr lang="en-US"/>
          </a:p>
        </p:txBody>
      </p:sp>
      <p:graphicFrame>
        <p:nvGraphicFramePr>
          <p:cNvPr id="9" name="Diagram 8"/>
          <p:cNvGraphicFramePr/>
          <p:nvPr>
            <p:extLst>
              <p:ext uri="{D42A27DB-BD31-4B8C-83A1-F6EECF244321}">
                <p14:modId xmlns:p14="http://schemas.microsoft.com/office/powerpoint/2010/main" val="1316757048"/>
              </p:ext>
            </p:extLst>
          </p:nvPr>
        </p:nvGraphicFramePr>
        <p:xfrm>
          <a:off x="839272" y="1524000"/>
          <a:ext cx="8304727" cy="4499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838200" y="2791416"/>
            <a:ext cx="1180423" cy="646331"/>
          </a:xfrm>
          <a:prstGeom prst="rect">
            <a:avLst/>
          </a:prstGeom>
          <a:noFill/>
        </p:spPr>
        <p:txBody>
          <a:bodyPr wrap="square" rtlCol="0">
            <a:spAutoFit/>
          </a:bodyPr>
          <a:lstStyle/>
          <a:p>
            <a:r>
              <a:rPr lang="en-US" b="1" dirty="0" smtClean="0"/>
              <a:t>Below Level 1</a:t>
            </a:r>
            <a:endParaRPr lang="en-US" b="1" dirty="0"/>
          </a:p>
        </p:txBody>
      </p:sp>
      <p:sp>
        <p:nvSpPr>
          <p:cNvPr id="11" name="TextBox 10"/>
          <p:cNvSpPr txBox="1"/>
          <p:nvPr/>
        </p:nvSpPr>
        <p:spPr>
          <a:xfrm>
            <a:off x="3091542" y="2589782"/>
            <a:ext cx="836896" cy="369332"/>
          </a:xfrm>
          <a:prstGeom prst="rect">
            <a:avLst/>
          </a:prstGeom>
          <a:noFill/>
        </p:spPr>
        <p:txBody>
          <a:bodyPr wrap="none" rtlCol="0">
            <a:spAutoFit/>
          </a:bodyPr>
          <a:lstStyle/>
          <a:p>
            <a:r>
              <a:rPr lang="en-US" b="1" dirty="0" smtClean="0"/>
              <a:t>Level 1</a:t>
            </a:r>
            <a:endParaRPr lang="en-US" b="1" dirty="0"/>
          </a:p>
        </p:txBody>
      </p:sp>
      <p:sp>
        <p:nvSpPr>
          <p:cNvPr id="12" name="TextBox 11"/>
          <p:cNvSpPr txBox="1"/>
          <p:nvPr/>
        </p:nvSpPr>
        <p:spPr>
          <a:xfrm>
            <a:off x="5029200" y="2067240"/>
            <a:ext cx="836896" cy="369332"/>
          </a:xfrm>
          <a:prstGeom prst="rect">
            <a:avLst/>
          </a:prstGeom>
          <a:noFill/>
        </p:spPr>
        <p:txBody>
          <a:bodyPr wrap="none" rtlCol="0">
            <a:spAutoFit/>
          </a:bodyPr>
          <a:lstStyle/>
          <a:p>
            <a:r>
              <a:rPr lang="en-US" b="1" dirty="0" smtClean="0"/>
              <a:t>Level 2</a:t>
            </a:r>
            <a:endParaRPr lang="en-US" b="1" dirty="0"/>
          </a:p>
        </p:txBody>
      </p:sp>
      <p:sp>
        <p:nvSpPr>
          <p:cNvPr id="14" name="TextBox 13"/>
          <p:cNvSpPr txBox="1"/>
          <p:nvPr/>
        </p:nvSpPr>
        <p:spPr>
          <a:xfrm>
            <a:off x="7624790" y="1514883"/>
            <a:ext cx="836896" cy="369332"/>
          </a:xfrm>
          <a:prstGeom prst="rect">
            <a:avLst/>
          </a:prstGeom>
          <a:noFill/>
        </p:spPr>
        <p:txBody>
          <a:bodyPr wrap="none" rtlCol="0">
            <a:spAutoFit/>
          </a:bodyPr>
          <a:lstStyle/>
          <a:p>
            <a:r>
              <a:rPr lang="en-US" b="1" dirty="0" smtClean="0"/>
              <a:t>Level 3</a:t>
            </a:r>
            <a:endParaRPr lang="en-US" b="1" dirty="0"/>
          </a:p>
        </p:txBody>
      </p:sp>
      <p:sp>
        <p:nvSpPr>
          <p:cNvPr id="13" name="Title 3"/>
          <p:cNvSpPr txBox="1">
            <a:spLocks/>
          </p:cNvSpPr>
          <p:nvPr/>
        </p:nvSpPr>
        <p:spPr bwMode="gray">
          <a:xfrm>
            <a:off x="304800" y="364098"/>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Problem solving in technology-rich environments (digital problem solving) proficiency levels</a:t>
            </a:r>
            <a:endParaRPr lang="en-US" dirty="0"/>
          </a:p>
        </p:txBody>
      </p:sp>
    </p:spTree>
    <p:extLst>
      <p:ext uri="{BB962C8B-B14F-4D97-AF65-F5344CB8AC3E}">
        <p14:creationId xmlns:p14="http://schemas.microsoft.com/office/powerpoint/2010/main" val="201520050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18</a:t>
            </a:fld>
            <a:endParaRPr lang="en-US"/>
          </a:p>
        </p:txBody>
      </p:sp>
      <p:pic>
        <p:nvPicPr>
          <p:cNvPr id="12"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40" t="90406" r="62489"/>
          <a:stretch/>
        </p:blipFill>
        <p:spPr bwMode="auto">
          <a:xfrm>
            <a:off x="2347040" y="5355856"/>
            <a:ext cx="5856114" cy="4442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bwMode="gray">
          <a:xfrm>
            <a:off x="304800" y="457200"/>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Distribution of digital problem solving skills in the U.S. and other countries</a:t>
            </a:r>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099" y="3483840"/>
            <a:ext cx="5597471" cy="49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4546" y="4178186"/>
            <a:ext cx="13049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7040" y="4997944"/>
            <a:ext cx="4967815" cy="35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407" y="4408259"/>
            <a:ext cx="6762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9693" y="4259149"/>
            <a:ext cx="6477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4195425"/>
            <a:ext cx="1322122" cy="68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2047875"/>
            <a:ext cx="19145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4075" y="2156874"/>
            <a:ext cx="18573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700" y="2667000"/>
            <a:ext cx="6762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5868" y="2751717"/>
            <a:ext cx="6477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1657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906073"/>
            <a:ext cx="8224699" cy="4335592"/>
          </a:xfrm>
        </p:spPr>
        <p:txBody>
          <a:bodyPr>
            <a:normAutofit/>
          </a:bodyPr>
          <a:lstStyle/>
          <a:p>
            <a:r>
              <a:rPr lang="en-US" sz="2600" dirty="0" smtClean="0">
                <a:solidFill>
                  <a:schemeClr val="accent1"/>
                </a:solidFill>
                <a:latin typeface="Calibri" panose="020F0502020204030204" pitchFamily="34" charset="0"/>
                <a:cs typeface="Calibri" panose="020F0502020204030204" pitchFamily="34" charset="0"/>
              </a:rPr>
              <a:t>Low “basic” (Below Level 1 and Level 1) skills are more common in U.S. than on average in participating countries</a:t>
            </a:r>
            <a:endParaRPr lang="en-US" sz="1700" dirty="0" smtClean="0">
              <a:solidFill>
                <a:schemeClr val="accent1"/>
              </a:solidFill>
              <a:latin typeface="Calibri" panose="020F0502020204030204" pitchFamily="34" charset="0"/>
              <a:cs typeface="Calibri" panose="020F0502020204030204" pitchFamily="34" charset="0"/>
            </a:endParaRPr>
          </a:p>
          <a:p>
            <a:pPr lvl="1"/>
            <a:r>
              <a:rPr lang="en-US" sz="2400" dirty="0" smtClean="0">
                <a:solidFill>
                  <a:schemeClr val="accent1"/>
                </a:solidFill>
                <a:latin typeface="Calibri" panose="020F0502020204030204" pitchFamily="34" charset="0"/>
                <a:cs typeface="Calibri" panose="020F0502020204030204" pitchFamily="34" charset="0"/>
              </a:rPr>
              <a:t>Nearly 1 in 3 have weak numeracy skills in the U.S. compared to the international average of 1 in 5.</a:t>
            </a:r>
          </a:p>
          <a:p>
            <a:pPr marL="687388" lvl="3" indent="0">
              <a:buNone/>
            </a:pPr>
            <a:endParaRPr lang="en-US" sz="2000" dirty="0">
              <a:solidFill>
                <a:schemeClr val="accent1"/>
              </a:solidFill>
              <a:latin typeface="Calibri" panose="020F0502020204030204" pitchFamily="34" charset="0"/>
              <a:cs typeface="Calibri" panose="020F0502020204030204" pitchFamily="34" charset="0"/>
            </a:endParaRPr>
          </a:p>
          <a:p>
            <a:pPr marL="687388" lvl="3" indent="0">
              <a:buNone/>
            </a:pPr>
            <a:endParaRPr lang="en-US" sz="2000" dirty="0" smtClean="0">
              <a:solidFill>
                <a:schemeClr val="accent1"/>
              </a:solidFill>
              <a:latin typeface="Calibri" panose="020F0502020204030204" pitchFamily="34" charset="0"/>
              <a:cs typeface="Calibri" panose="020F0502020204030204" pitchFamily="34" charset="0"/>
            </a:endParaRPr>
          </a:p>
          <a:p>
            <a:pPr marL="687388" lvl="3" indent="0">
              <a:buNone/>
            </a:pPr>
            <a:endParaRPr lang="en-US" sz="2000" dirty="0" smtClean="0">
              <a:solidFill>
                <a:schemeClr val="accent1"/>
              </a:solidFill>
              <a:latin typeface="Calibri" panose="020F0502020204030204" pitchFamily="34" charset="0"/>
              <a:cs typeface="Calibri" panose="020F0502020204030204" pitchFamily="34" charset="0"/>
            </a:endParaRPr>
          </a:p>
          <a:p>
            <a:pPr marL="687388" lvl="3" indent="0">
              <a:buNone/>
            </a:pPr>
            <a:endParaRPr lang="en-US" sz="2000" dirty="0" smtClean="0">
              <a:solidFill>
                <a:schemeClr val="accent1"/>
              </a:solidFill>
              <a:latin typeface="Calibri" panose="020F0502020204030204" pitchFamily="34" charset="0"/>
              <a:cs typeface="Calibri" panose="020F0502020204030204" pitchFamily="34" charset="0"/>
            </a:endParaRPr>
          </a:p>
          <a:p>
            <a:pPr lvl="1"/>
            <a:r>
              <a:rPr lang="en-US" sz="2400" dirty="0" smtClean="0">
                <a:solidFill>
                  <a:schemeClr val="accent1"/>
                </a:solidFill>
                <a:latin typeface="Calibri" panose="020F0502020204030204" pitchFamily="34" charset="0"/>
                <a:cs typeface="Calibri" panose="020F0502020204030204" pitchFamily="34" charset="0"/>
              </a:rPr>
              <a:t>About 1 </a:t>
            </a:r>
            <a:r>
              <a:rPr lang="en-US" sz="2400" dirty="0">
                <a:solidFill>
                  <a:schemeClr val="accent1"/>
                </a:solidFill>
                <a:latin typeface="Calibri" panose="020F0502020204030204" pitchFamily="34" charset="0"/>
                <a:cs typeface="Calibri" panose="020F0502020204030204" pitchFamily="34" charset="0"/>
              </a:rPr>
              <a:t>in 6 adults in the U.S. have low literacy </a:t>
            </a:r>
            <a:r>
              <a:rPr lang="en-US" sz="2400" dirty="0" smtClean="0">
                <a:solidFill>
                  <a:schemeClr val="accent1"/>
                </a:solidFill>
                <a:latin typeface="Calibri" panose="020F0502020204030204" pitchFamily="34" charset="0"/>
                <a:cs typeface="Calibri" panose="020F0502020204030204" pitchFamily="34" charset="0"/>
              </a:rPr>
              <a:t>skills compared to 1 in 20 in Japan.</a:t>
            </a:r>
            <a:endParaRPr lang="en-US" sz="2400" dirty="0">
              <a:solidFill>
                <a:schemeClr val="accent1"/>
              </a:solidFill>
              <a:latin typeface="Calibri" panose="020F0502020204030204" pitchFamily="34" charset="0"/>
              <a:cs typeface="Calibri" panose="020F0502020204030204" pitchFamily="34" charset="0"/>
            </a:endParaRPr>
          </a:p>
          <a:p>
            <a:pPr marL="914400" lvl="2" indent="0">
              <a:buNone/>
            </a:pPr>
            <a:endParaRPr lang="en-US" sz="2000" dirty="0" smtClean="0">
              <a:solidFill>
                <a:schemeClr val="tx1"/>
              </a:solidFill>
            </a:endParaRPr>
          </a:p>
          <a:p>
            <a:pPr marL="230187" lvl="1" indent="0">
              <a:buNone/>
            </a:pPr>
            <a:endParaRPr lang="en-US" dirty="0" smtClean="0"/>
          </a:p>
        </p:txBody>
      </p:sp>
      <p:sp>
        <p:nvSpPr>
          <p:cNvPr id="8" name="Slide Number Placeholder 2"/>
          <p:cNvSpPr>
            <a:spLocks noGrp="1"/>
          </p:cNvSpPr>
          <p:nvPr>
            <p:ph type="sldNum" sz="quarter" idx="10"/>
          </p:nvPr>
        </p:nvSpPr>
        <p:spPr>
          <a:xfrm>
            <a:off x="8458200" y="6477000"/>
            <a:ext cx="454025" cy="184204"/>
          </a:xfrm>
        </p:spPr>
        <p:txBody>
          <a:bodyPr/>
          <a:lstStyle/>
          <a:p>
            <a:pPr algn="r"/>
            <a:fld id="{F3477EC8-074D-41C4-94AE-E9EA7CEEA348}" type="slidenum">
              <a:rPr lang="en-US" smtClean="0"/>
              <a:pPr algn="r"/>
              <a:t>19</a:t>
            </a:fld>
            <a:endParaRPr lang="en-US" dirty="0"/>
          </a:p>
        </p:txBody>
      </p:sp>
      <p:sp>
        <p:nvSpPr>
          <p:cNvPr id="2" name="TextBox 1"/>
          <p:cNvSpPr txBox="1"/>
          <p:nvPr/>
        </p:nvSpPr>
        <p:spPr>
          <a:xfrm>
            <a:off x="1905000" y="4236134"/>
            <a:ext cx="838200" cy="381000"/>
          </a:xfrm>
          <a:prstGeom prst="rect">
            <a:avLst/>
          </a:prstGeom>
          <a:noFill/>
        </p:spPr>
        <p:txBody>
          <a:bodyPr wrap="square" rtlCol="0">
            <a:spAutoFit/>
          </a:bodyPr>
          <a:lstStyle/>
          <a:p>
            <a:r>
              <a:rPr lang="en-US" dirty="0" smtClean="0">
                <a:latin typeface="Calibri Light" pitchFamily="34" charset="0"/>
              </a:rPr>
              <a:t>US:</a:t>
            </a:r>
            <a:endParaRPr lang="en-US" dirty="0">
              <a:latin typeface="Calibri Light" pitchFamily="34" charset="0"/>
            </a:endParaRPr>
          </a:p>
        </p:txBody>
      </p:sp>
      <p:sp>
        <p:nvSpPr>
          <p:cNvPr id="10" name="TextBox 9"/>
          <p:cNvSpPr txBox="1"/>
          <p:nvPr/>
        </p:nvSpPr>
        <p:spPr>
          <a:xfrm>
            <a:off x="4419600" y="4103468"/>
            <a:ext cx="1676400" cy="646331"/>
          </a:xfrm>
          <a:prstGeom prst="rect">
            <a:avLst/>
          </a:prstGeom>
          <a:noFill/>
        </p:spPr>
        <p:txBody>
          <a:bodyPr wrap="square" rtlCol="0">
            <a:spAutoFit/>
          </a:bodyPr>
          <a:lstStyle/>
          <a:p>
            <a:r>
              <a:rPr lang="en-US" dirty="0" smtClean="0">
                <a:latin typeface="Calibri Light" pitchFamily="34" charset="0"/>
              </a:rPr>
              <a:t>International Average:</a:t>
            </a:r>
            <a:endParaRPr lang="en-US" dirty="0">
              <a:latin typeface="Calibri Light" pitchFamily="34" charset="0"/>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962400"/>
            <a:ext cx="1920886" cy="83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048356"/>
            <a:ext cx="10477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3"/>
          <p:cNvSpPr txBox="1">
            <a:spLocks/>
          </p:cNvSpPr>
          <p:nvPr/>
        </p:nvSpPr>
        <p:spPr bwMode="gray">
          <a:xfrm>
            <a:off x="457200" y="361224"/>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Time for the U.S. to Reskill? What the Survey of Adult Skills Says (an OECD report)</a:t>
            </a:r>
            <a:endParaRPr lang="en-US" dirty="0"/>
          </a:p>
        </p:txBody>
      </p:sp>
    </p:spTree>
    <p:extLst>
      <p:ext uri="{BB962C8B-B14F-4D97-AF65-F5344CB8AC3E}">
        <p14:creationId xmlns:p14="http://schemas.microsoft.com/office/powerpoint/2010/main" val="84688344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769441"/>
          </a:xfrm>
        </p:spPr>
        <p:txBody>
          <a:bodyPr/>
          <a:lstStyle/>
          <a:p>
            <a:r>
              <a:rPr lang="en-US" dirty="0" smtClean="0"/>
              <a:t>What is PIAAC?</a:t>
            </a:r>
            <a:endParaRPr lang="en-US" dirty="0"/>
          </a:p>
        </p:txBody>
      </p:sp>
      <p:sp>
        <p:nvSpPr>
          <p:cNvPr id="3" name="Content Placeholder 2"/>
          <p:cNvSpPr>
            <a:spLocks noGrp="1"/>
          </p:cNvSpPr>
          <p:nvPr>
            <p:ph idx="1"/>
          </p:nvPr>
        </p:nvSpPr>
        <p:spPr>
          <a:xfrm>
            <a:off x="266700" y="1905000"/>
            <a:ext cx="8877300" cy="4191000"/>
          </a:xfrm>
        </p:spPr>
        <p:txBody>
          <a:bodyPr>
            <a:noAutofit/>
          </a:bodyPr>
          <a:lstStyle/>
          <a:p>
            <a:pPr marL="342900" lvl="1" indent="-342900">
              <a:lnSpc>
                <a:spcPct val="90000"/>
              </a:lnSpc>
              <a:buSzPct val="100000"/>
              <a:buFont typeface="Wingdings" pitchFamily="2" charset="2"/>
              <a:buChar char="§"/>
            </a:pPr>
            <a:r>
              <a:rPr lang="en-US" sz="2000" dirty="0">
                <a:latin typeface="Calibri" panose="020F0502020204030204" pitchFamily="34" charset="0"/>
                <a:cs typeface="Calibri" panose="020F0502020204030204" pitchFamily="34" charset="0"/>
              </a:rPr>
              <a:t>I</a:t>
            </a:r>
            <a:r>
              <a:rPr lang="en-US" sz="2000" dirty="0" smtClean="0">
                <a:latin typeface="Calibri" panose="020F0502020204030204" pitchFamily="34" charset="0"/>
                <a:cs typeface="Calibri" panose="020F0502020204030204" pitchFamily="34" charset="0"/>
              </a:rPr>
              <a:t>nternational large-scale assessment administered in 2011-12 in 23 </a:t>
            </a:r>
            <a:r>
              <a:rPr lang="en-US" altLang="ko-KR" sz="2000" dirty="0" smtClean="0">
                <a:latin typeface="Calibri" panose="020F0502020204030204" pitchFamily="34" charset="0"/>
                <a:ea typeface="ヒラギノ角ゴ Pro W3" pitchFamily="1" charset="-128"/>
                <a:cs typeface="Calibri" panose="020F0502020204030204" pitchFamily="34" charset="0"/>
              </a:rPr>
              <a:t>countries</a:t>
            </a:r>
          </a:p>
          <a:p>
            <a:pPr marL="342900" lvl="1" indent="-342900">
              <a:lnSpc>
                <a:spcPct val="90000"/>
              </a:lnSpc>
              <a:buSzPct val="100000"/>
              <a:buFont typeface="Wingdings" pitchFamily="2" charset="2"/>
              <a:buChar char="§"/>
            </a:pPr>
            <a:r>
              <a:rPr lang="en-US" sz="2000" dirty="0" smtClean="0">
                <a:latin typeface="Calibri" panose="020F0502020204030204" pitchFamily="34" charset="0"/>
                <a:cs typeface="Calibri" panose="020F0502020204030204" pitchFamily="34" charset="0"/>
              </a:rPr>
              <a:t>16- to 65-year-olds, non-institutionalized, residing </a:t>
            </a:r>
            <a:r>
              <a:rPr lang="en-US" sz="2000" dirty="0">
                <a:latin typeface="Calibri" panose="020F0502020204030204" pitchFamily="34" charset="0"/>
                <a:cs typeface="Calibri" panose="020F0502020204030204" pitchFamily="34" charset="0"/>
              </a:rPr>
              <a:t>in the country, irrespective of nationality, </a:t>
            </a:r>
            <a:r>
              <a:rPr lang="en-US" sz="2000" dirty="0" smtClean="0">
                <a:latin typeface="Calibri" panose="020F0502020204030204" pitchFamily="34" charset="0"/>
                <a:cs typeface="Calibri" panose="020F0502020204030204" pitchFamily="34" charset="0"/>
              </a:rPr>
              <a:t>citizenship, </a:t>
            </a:r>
            <a:r>
              <a:rPr lang="en-US" sz="2000" dirty="0">
                <a:latin typeface="Calibri" panose="020F0502020204030204" pitchFamily="34" charset="0"/>
                <a:cs typeface="Calibri" panose="020F0502020204030204" pitchFamily="34" charset="0"/>
              </a:rPr>
              <a:t>or language </a:t>
            </a:r>
            <a:r>
              <a:rPr lang="en-US" sz="2000" dirty="0" smtClean="0">
                <a:latin typeface="Calibri" panose="020F0502020204030204" pitchFamily="34" charset="0"/>
                <a:cs typeface="Calibri" panose="020F0502020204030204" pitchFamily="34" charset="0"/>
              </a:rPr>
              <a:t>status</a:t>
            </a:r>
            <a:endParaRPr lang="en-US" altLang="ko-KR" sz="2000" dirty="0" smtClean="0">
              <a:latin typeface="Calibri" panose="020F0502020204030204" pitchFamily="34" charset="0"/>
              <a:ea typeface="ヒラギノ角ゴ Pro W3" pitchFamily="1" charset="-128"/>
              <a:cs typeface="Calibri" panose="020F0502020204030204" pitchFamily="34" charset="0"/>
            </a:endParaRPr>
          </a:p>
          <a:p>
            <a:pPr marL="342900" lvl="1" indent="-342900">
              <a:lnSpc>
                <a:spcPct val="90000"/>
              </a:lnSpc>
              <a:buSzPct val="100000"/>
              <a:buFont typeface="Wingdings" pitchFamily="2" charset="2"/>
              <a:buChar char="§"/>
            </a:pPr>
            <a:r>
              <a:rPr lang="en-US" sz="2000" dirty="0" smtClean="0">
                <a:latin typeface="Calibri" panose="020F0502020204030204" pitchFamily="34" charset="0"/>
                <a:ea typeface="ヒラギノ角ゴ Pro W3" pitchFamily="1" charset="-128"/>
                <a:cs typeface="Calibri" panose="020F0502020204030204" pitchFamily="34" charset="0"/>
              </a:rPr>
              <a:t>Laptop computer or paper-and-pencil:</a:t>
            </a:r>
            <a:endParaRPr lang="en-US" sz="2000" dirty="0">
              <a:latin typeface="Calibri" panose="020F0502020204030204" pitchFamily="34" charset="0"/>
              <a:ea typeface="ヒラギノ角ゴ Pro W3" pitchFamily="1" charset="-128"/>
              <a:cs typeface="Calibri" panose="020F0502020204030204" pitchFamily="34" charset="0"/>
            </a:endParaRPr>
          </a:p>
          <a:p>
            <a:pPr marL="742950" lvl="2" indent="-342900">
              <a:lnSpc>
                <a:spcPct val="90000"/>
              </a:lnSpc>
              <a:spcAft>
                <a:spcPts val="400"/>
              </a:spcAft>
              <a:buSzPct val="100000"/>
              <a:buFont typeface="Wingdings" pitchFamily="2" charset="2"/>
              <a:buChar char="§"/>
            </a:pPr>
            <a:r>
              <a:rPr lang="en-US" sz="2000" dirty="0">
                <a:latin typeface="Calibri" panose="020F0502020204030204" pitchFamily="34" charset="0"/>
                <a:ea typeface="ヒラギノ角ゴ Pro W3" pitchFamily="1" charset="-128"/>
                <a:cs typeface="Calibri" panose="020F0502020204030204" pitchFamily="34" charset="0"/>
              </a:rPr>
              <a:t>In the </a:t>
            </a:r>
            <a:r>
              <a:rPr lang="en-US" sz="2000" dirty="0" smtClean="0">
                <a:latin typeface="Calibri" panose="020F0502020204030204" pitchFamily="34" charset="0"/>
                <a:ea typeface="ヒラギノ角ゴ Pro W3" pitchFamily="1" charset="-128"/>
                <a:cs typeface="Calibri" panose="020F0502020204030204" pitchFamily="34" charset="0"/>
              </a:rPr>
              <a:t>U.S., 80</a:t>
            </a:r>
            <a:r>
              <a:rPr lang="en-US" sz="2000" dirty="0">
                <a:latin typeface="Calibri" panose="020F0502020204030204" pitchFamily="34" charset="0"/>
                <a:ea typeface="ヒラギノ角ゴ Pro W3" pitchFamily="1" charset="-128"/>
                <a:cs typeface="Calibri" panose="020F0502020204030204" pitchFamily="34" charset="0"/>
              </a:rPr>
              <a:t>% took the computer tests and </a:t>
            </a:r>
            <a:r>
              <a:rPr lang="en-US" sz="2000" dirty="0" smtClean="0">
                <a:latin typeface="Calibri" panose="020F0502020204030204" pitchFamily="34" charset="0"/>
                <a:ea typeface="ヒラギノ角ゴ Pro W3" pitchFamily="1" charset="-128"/>
                <a:cs typeface="Calibri" panose="020F0502020204030204" pitchFamily="34" charset="0"/>
              </a:rPr>
              <a:t>15% </a:t>
            </a:r>
            <a:r>
              <a:rPr lang="en-US" sz="2000" dirty="0">
                <a:latin typeface="Calibri" panose="020F0502020204030204" pitchFamily="34" charset="0"/>
                <a:ea typeface="ヒラギノ角ゴ Pro W3" pitchFamily="1" charset="-128"/>
                <a:cs typeface="Calibri" panose="020F0502020204030204" pitchFamily="34" charset="0"/>
              </a:rPr>
              <a:t>took the </a:t>
            </a:r>
            <a:r>
              <a:rPr lang="en-US" sz="2000" dirty="0" smtClean="0">
                <a:latin typeface="Calibri" panose="020F0502020204030204" pitchFamily="34" charset="0"/>
                <a:ea typeface="ヒラギノ角ゴ Pro W3" pitchFamily="1" charset="-128"/>
                <a:cs typeface="Calibri" panose="020F0502020204030204" pitchFamily="34" charset="0"/>
              </a:rPr>
              <a:t>paper-and-pencil tests. </a:t>
            </a:r>
          </a:p>
          <a:p>
            <a:pPr marL="342900" lvl="1" indent="-342900">
              <a:lnSpc>
                <a:spcPct val="90000"/>
              </a:lnSpc>
              <a:buSzPct val="100000"/>
              <a:buFont typeface="Wingdings" pitchFamily="2" charset="2"/>
              <a:buChar char="§"/>
            </a:pPr>
            <a:r>
              <a:rPr lang="en-US" sz="2000" dirty="0" smtClean="0">
                <a:latin typeface="Calibri" panose="020F0502020204030204" pitchFamily="34" charset="0"/>
                <a:ea typeface="ヒラギノ角ゴ Pro W3" pitchFamily="1" charset="-128"/>
                <a:cs typeface="Calibri" panose="020F0502020204030204" pitchFamily="34" charset="0"/>
              </a:rPr>
              <a:t>Assessment subjects:</a:t>
            </a:r>
            <a:endParaRPr lang="en-US" sz="2000" dirty="0">
              <a:latin typeface="Calibri" panose="020F0502020204030204" pitchFamily="34" charset="0"/>
              <a:ea typeface="ヒラギノ角ゴ Pro W3" pitchFamily="1" charset="-128"/>
              <a:cs typeface="Calibri" panose="020F0502020204030204" pitchFamily="34" charset="0"/>
            </a:endParaRPr>
          </a:p>
          <a:p>
            <a:pPr marL="742950" lvl="2" indent="-342900">
              <a:lnSpc>
                <a:spcPct val="90000"/>
              </a:lnSpc>
              <a:spcAft>
                <a:spcPts val="400"/>
              </a:spcAft>
              <a:buSzPct val="100000"/>
              <a:buFont typeface="Wingdings" pitchFamily="2" charset="2"/>
              <a:buChar char="§"/>
            </a:pPr>
            <a:r>
              <a:rPr lang="en-US" sz="2000" dirty="0">
                <a:latin typeface="Calibri" panose="020F0502020204030204" pitchFamily="34" charset="0"/>
                <a:ea typeface="ヒラギノ角ゴ Pro W3" pitchFamily="1" charset="-128"/>
                <a:cs typeface="Calibri" panose="020F0502020204030204" pitchFamily="34" charset="0"/>
              </a:rPr>
              <a:t>Literacy, Numeracy, and Problem Solving in Technology-Rich Environments </a:t>
            </a:r>
          </a:p>
          <a:p>
            <a:pPr marL="342900" lvl="1" indent="-342900">
              <a:lnSpc>
                <a:spcPct val="90000"/>
              </a:lnSpc>
              <a:buSzPct val="100000"/>
              <a:buFont typeface="Wingdings" pitchFamily="2" charset="2"/>
              <a:buChar char="§"/>
            </a:pPr>
            <a:r>
              <a:rPr lang="en-US" sz="2000" dirty="0">
                <a:latin typeface="Calibri" panose="020F0502020204030204" pitchFamily="34" charset="0"/>
                <a:ea typeface="ヒラギノ角ゴ Pro W3" pitchFamily="1" charset="-128"/>
                <a:cs typeface="Calibri" panose="020F0502020204030204" pitchFamily="34" charset="0"/>
              </a:rPr>
              <a:t>Conducted in English in the </a:t>
            </a:r>
            <a:r>
              <a:rPr lang="en-US" sz="2000" dirty="0" smtClean="0">
                <a:latin typeface="Calibri" panose="020F0502020204030204" pitchFamily="34" charset="0"/>
                <a:ea typeface="ヒラギノ角ゴ Pro W3" pitchFamily="1" charset="-128"/>
                <a:cs typeface="Calibri" panose="020F0502020204030204" pitchFamily="34" charset="0"/>
              </a:rPr>
              <a:t>U.S.:</a:t>
            </a:r>
            <a:endParaRPr lang="en-US" sz="2000" dirty="0">
              <a:latin typeface="Calibri" panose="020F0502020204030204" pitchFamily="34" charset="0"/>
              <a:ea typeface="ヒラギノ角ゴ Pro W3" pitchFamily="1" charset="-128"/>
              <a:cs typeface="Calibri" panose="020F0502020204030204" pitchFamily="34" charset="0"/>
            </a:endParaRPr>
          </a:p>
          <a:p>
            <a:pPr marL="742950" lvl="2" indent="-342900">
              <a:lnSpc>
                <a:spcPct val="90000"/>
              </a:lnSpc>
              <a:buSzPct val="100000"/>
              <a:buFont typeface="Wingdings" pitchFamily="2" charset="2"/>
              <a:buChar char="§"/>
            </a:pPr>
            <a:r>
              <a:rPr lang="en-US" sz="2000" dirty="0">
                <a:latin typeface="Calibri" panose="020F0502020204030204" pitchFamily="34" charset="0"/>
                <a:cs typeface="Calibri" panose="020F0502020204030204" pitchFamily="34" charset="0"/>
              </a:rPr>
              <a:t>Background survey in English or </a:t>
            </a:r>
            <a:r>
              <a:rPr lang="en-US" sz="2000" dirty="0" smtClean="0">
                <a:latin typeface="Calibri" panose="020F0502020204030204" pitchFamily="34" charset="0"/>
                <a:cs typeface="Calibri" panose="020F0502020204030204" pitchFamily="34" charset="0"/>
              </a:rPr>
              <a:t>Spanish. About 4% could not complete the </a:t>
            </a:r>
            <a:r>
              <a:rPr lang="en-US" sz="2000" dirty="0">
                <a:latin typeface="Calibri" panose="020F0502020204030204" pitchFamily="34" charset="0"/>
                <a:cs typeface="Calibri" panose="020F0502020204030204" pitchFamily="34" charset="0"/>
              </a:rPr>
              <a:t>questionnaire because of language </a:t>
            </a:r>
            <a:r>
              <a:rPr lang="en-US" sz="2000" dirty="0" smtClean="0">
                <a:latin typeface="Calibri" panose="020F0502020204030204" pitchFamily="34" charset="0"/>
                <a:cs typeface="Calibri" panose="020F0502020204030204" pitchFamily="34" charset="0"/>
              </a:rPr>
              <a:t>difficulties </a:t>
            </a:r>
            <a:r>
              <a:rPr lang="en-US" sz="2000" dirty="0">
                <a:latin typeface="Calibri" panose="020F0502020204030204" pitchFamily="34" charset="0"/>
                <a:cs typeface="Calibri" panose="020F0502020204030204" pitchFamily="34" charset="0"/>
              </a:rPr>
              <a:t>or learning or mental </a:t>
            </a:r>
            <a:r>
              <a:rPr lang="en-US" sz="2000" dirty="0" smtClean="0">
                <a:latin typeface="Calibri" panose="020F0502020204030204" pitchFamily="34" charset="0"/>
                <a:cs typeface="Calibri" panose="020F0502020204030204" pitchFamily="34" charset="0"/>
              </a:rPr>
              <a:t>disabilities, and 1% could not complete it for other reasons.</a:t>
            </a: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705600" y="6404741"/>
            <a:ext cx="2133600" cy="365125"/>
          </a:xfrm>
        </p:spPr>
        <p:txBody>
          <a:bodyPr/>
          <a:lstStyle/>
          <a:p>
            <a:pPr algn="r">
              <a:defRPr/>
            </a:pPr>
            <a:fld id="{CB2B57F1-B685-442E-AF28-85E8A6C2BA58}" type="slidenum">
              <a:rPr lang="en-US" smtClean="0"/>
              <a:pPr algn="r">
                <a:defRPr/>
              </a:pPr>
              <a:t>2</a:t>
            </a:fld>
            <a:endParaRPr lang="en-US" dirty="0"/>
          </a:p>
        </p:txBody>
      </p:sp>
    </p:spTree>
    <p:extLst>
      <p:ext uri="{BB962C8B-B14F-4D97-AF65-F5344CB8AC3E}">
        <p14:creationId xmlns:p14="http://schemas.microsoft.com/office/powerpoint/2010/main" val="52917611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85452" y="1905000"/>
            <a:ext cx="8125496" cy="1725371"/>
          </a:xfrm>
        </p:spPr>
        <p:txBody>
          <a:bodyPr/>
          <a:lstStyle/>
          <a:p>
            <a:r>
              <a:rPr lang="en-US" dirty="0" smtClean="0">
                <a:solidFill>
                  <a:schemeClr val="accent1"/>
                </a:solidFill>
                <a:latin typeface="Calibri" panose="020F0502020204030204" pitchFamily="34" charset="0"/>
                <a:cs typeface="Calibri" panose="020F0502020204030204" pitchFamily="34" charset="0"/>
              </a:rPr>
              <a:t>Approximately </a:t>
            </a:r>
            <a:r>
              <a:rPr lang="en-US" sz="3600" b="1" dirty="0" smtClean="0">
                <a:solidFill>
                  <a:schemeClr val="accent1"/>
                </a:solidFill>
                <a:latin typeface="Calibri" panose="020F0502020204030204" pitchFamily="34" charset="0"/>
                <a:cs typeface="Calibri" panose="020F0502020204030204" pitchFamily="34" charset="0"/>
              </a:rPr>
              <a:t>36 million </a:t>
            </a:r>
            <a:r>
              <a:rPr lang="en-US" dirty="0" smtClean="0">
                <a:solidFill>
                  <a:schemeClr val="accent1"/>
                </a:solidFill>
                <a:latin typeface="Calibri" panose="020F0502020204030204" pitchFamily="34" charset="0"/>
                <a:cs typeface="Calibri" panose="020F0502020204030204" pitchFamily="34" charset="0"/>
              </a:rPr>
              <a:t>U.S. adults have low skills.</a:t>
            </a:r>
          </a:p>
          <a:p>
            <a:r>
              <a:rPr lang="en-US" dirty="0" smtClean="0">
                <a:solidFill>
                  <a:schemeClr val="accent1"/>
                </a:solidFill>
                <a:latin typeface="Calibri" panose="020F0502020204030204" pitchFamily="34" charset="0"/>
                <a:cs typeface="Calibri" panose="020F0502020204030204" pitchFamily="34" charset="0"/>
              </a:rPr>
              <a:t>Roughly the same population of Minnesota, New York, and Michigan states combined.</a:t>
            </a:r>
          </a:p>
        </p:txBody>
      </p:sp>
      <p:sp>
        <p:nvSpPr>
          <p:cNvPr id="3" name="Slide Number Placeholder 2"/>
          <p:cNvSpPr>
            <a:spLocks noGrp="1"/>
          </p:cNvSpPr>
          <p:nvPr>
            <p:ph type="sldNum" sz="quarter" idx="10"/>
          </p:nvPr>
        </p:nvSpPr>
        <p:spPr>
          <a:xfrm>
            <a:off x="8534400" y="6511562"/>
            <a:ext cx="377825" cy="149642"/>
          </a:xfrm>
        </p:spPr>
        <p:txBody>
          <a:bodyPr/>
          <a:lstStyle/>
          <a:p>
            <a:pPr algn="r"/>
            <a:fld id="{F3477EC8-074D-41C4-94AE-E9EA7CEEA348}" type="slidenum">
              <a:rPr lang="en-US" smtClean="0"/>
              <a:pPr algn="r"/>
              <a:t>20</a:t>
            </a:fld>
            <a:endParaRPr lang="en-US" dirty="0"/>
          </a:p>
        </p:txBody>
      </p:sp>
      <p:pic>
        <p:nvPicPr>
          <p:cNvPr id="1028" name="Picture 4" descr="https://encrypted-tbn0.gstatic.com/images?q=tbn:ANd9GcRITC3blFcd_AYdBDxDm6LFx1MTNOQ-DSZ_Dt-QRzorvoyRT3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783566"/>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aybacknutrition.com/images/map.michig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630371"/>
            <a:ext cx="2410689" cy="21828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2.gstatic.com/images?q=tbn:ANd9GcQCfB1OZXBgQTVntCzs2IBwwp_qbWefA7BujdlxDxvTx3uAVteXLsP5XT0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733800"/>
            <a:ext cx="1920875" cy="1920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6122" y="4537112"/>
            <a:ext cx="530915" cy="369332"/>
          </a:xfrm>
          <a:prstGeom prst="rect">
            <a:avLst/>
          </a:prstGeom>
          <a:noFill/>
        </p:spPr>
        <p:txBody>
          <a:bodyPr wrap="none" rtlCol="0">
            <a:spAutoFit/>
          </a:bodyPr>
          <a:lstStyle/>
          <a:p>
            <a:r>
              <a:rPr lang="en-US" dirty="0" smtClean="0"/>
              <a:t>MN</a:t>
            </a:r>
            <a:endParaRPr lang="en-US" dirty="0"/>
          </a:p>
        </p:txBody>
      </p:sp>
      <p:sp>
        <p:nvSpPr>
          <p:cNvPr id="11" name="TextBox 10"/>
          <p:cNvSpPr txBox="1"/>
          <p:nvPr/>
        </p:nvSpPr>
        <p:spPr>
          <a:xfrm>
            <a:off x="4572000" y="4504846"/>
            <a:ext cx="445956" cy="369332"/>
          </a:xfrm>
          <a:prstGeom prst="rect">
            <a:avLst/>
          </a:prstGeom>
          <a:noFill/>
        </p:spPr>
        <p:txBody>
          <a:bodyPr wrap="none" rtlCol="0">
            <a:spAutoFit/>
          </a:bodyPr>
          <a:lstStyle/>
          <a:p>
            <a:r>
              <a:rPr lang="en-US" dirty="0" smtClean="0"/>
              <a:t>NY</a:t>
            </a:r>
            <a:endParaRPr lang="en-US" dirty="0"/>
          </a:p>
        </p:txBody>
      </p:sp>
      <p:sp>
        <p:nvSpPr>
          <p:cNvPr id="12" name="TextBox 11"/>
          <p:cNvSpPr txBox="1"/>
          <p:nvPr/>
        </p:nvSpPr>
        <p:spPr>
          <a:xfrm>
            <a:off x="7620000" y="4841912"/>
            <a:ext cx="439544" cy="369332"/>
          </a:xfrm>
          <a:prstGeom prst="rect">
            <a:avLst/>
          </a:prstGeom>
          <a:noFill/>
        </p:spPr>
        <p:txBody>
          <a:bodyPr wrap="none" rtlCol="0">
            <a:spAutoFit/>
          </a:bodyPr>
          <a:lstStyle/>
          <a:p>
            <a:r>
              <a:rPr lang="en-US" dirty="0" smtClean="0"/>
              <a:t>MI</a:t>
            </a:r>
            <a:endParaRPr lang="en-US" dirty="0"/>
          </a:p>
        </p:txBody>
      </p:sp>
      <p:sp>
        <p:nvSpPr>
          <p:cNvPr id="4" name="TextBox 3"/>
          <p:cNvSpPr txBox="1"/>
          <p:nvPr/>
        </p:nvSpPr>
        <p:spPr>
          <a:xfrm>
            <a:off x="2662282" y="4393824"/>
            <a:ext cx="439544" cy="707886"/>
          </a:xfrm>
          <a:prstGeom prst="rect">
            <a:avLst/>
          </a:prstGeom>
          <a:noFill/>
        </p:spPr>
        <p:txBody>
          <a:bodyPr wrap="none" rtlCol="0">
            <a:spAutoFit/>
          </a:bodyPr>
          <a:lstStyle/>
          <a:p>
            <a:r>
              <a:rPr lang="en-US" sz="4000" dirty="0" smtClean="0"/>
              <a:t>+</a:t>
            </a:r>
            <a:endParaRPr lang="en-US" sz="4000" dirty="0"/>
          </a:p>
        </p:txBody>
      </p:sp>
      <p:sp>
        <p:nvSpPr>
          <p:cNvPr id="13" name="TextBox 12"/>
          <p:cNvSpPr txBox="1"/>
          <p:nvPr/>
        </p:nvSpPr>
        <p:spPr>
          <a:xfrm>
            <a:off x="6098359" y="4397625"/>
            <a:ext cx="439544" cy="707886"/>
          </a:xfrm>
          <a:prstGeom prst="rect">
            <a:avLst/>
          </a:prstGeom>
          <a:noFill/>
        </p:spPr>
        <p:txBody>
          <a:bodyPr wrap="none" rtlCol="0">
            <a:spAutoFit/>
          </a:bodyPr>
          <a:lstStyle/>
          <a:p>
            <a:r>
              <a:rPr lang="en-US" sz="4000" dirty="0" smtClean="0"/>
              <a:t>+</a:t>
            </a:r>
            <a:endParaRPr lang="en-US" sz="4000" dirty="0"/>
          </a:p>
        </p:txBody>
      </p:sp>
      <p:sp>
        <p:nvSpPr>
          <p:cNvPr id="14" name="Title 3"/>
          <p:cNvSpPr txBox="1">
            <a:spLocks/>
          </p:cNvSpPr>
          <p:nvPr/>
        </p:nvSpPr>
        <p:spPr bwMode="gray">
          <a:xfrm>
            <a:off x="457200" y="399553"/>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Time for the U.S. to Reskill? What the Survey of Adult Skills Says (an OECD report) continued</a:t>
            </a:r>
            <a:endParaRPr lang="en-US" dirty="0"/>
          </a:p>
        </p:txBody>
      </p:sp>
    </p:spTree>
    <p:extLst>
      <p:ext uri="{BB962C8B-B14F-4D97-AF65-F5344CB8AC3E}">
        <p14:creationId xmlns:p14="http://schemas.microsoft.com/office/powerpoint/2010/main" val="246740716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1A8B8B9-B651-4439-A868-E8F04EF81465}" type="slidenum">
              <a:rPr lang="en-US" smtClean="0"/>
              <a:pPr/>
              <a:t>21</a:t>
            </a:fld>
            <a:endParaRPr lang="en-US" dirty="0"/>
          </a:p>
        </p:txBody>
      </p:sp>
      <p:sp>
        <p:nvSpPr>
          <p:cNvPr id="5" name="Title 3"/>
          <p:cNvSpPr txBox="1">
            <a:spLocks/>
          </p:cNvSpPr>
          <p:nvPr/>
        </p:nvSpPr>
        <p:spPr bwMode="gray">
          <a:xfrm>
            <a:off x="1143000" y="1371600"/>
            <a:ext cx="74676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lgn="ctr"/>
            <a:r>
              <a:rPr lang="en-US" dirty="0" smtClean="0">
                <a:solidFill>
                  <a:schemeClr val="bg1"/>
                </a:solidFill>
              </a:rPr>
              <a:t> Adults in the U.S. at level 2 </a:t>
            </a:r>
          </a:p>
          <a:p>
            <a:pPr algn="ctr"/>
            <a:r>
              <a:rPr lang="en-US" dirty="0" smtClean="0">
                <a:solidFill>
                  <a:schemeClr val="bg1"/>
                </a:solidFill>
              </a:rPr>
              <a:t>and below</a:t>
            </a:r>
            <a:endParaRPr lang="en-US" dirty="0">
              <a:solidFill>
                <a:schemeClr val="bg1"/>
              </a:solidFill>
            </a:endParaRPr>
          </a:p>
        </p:txBody>
      </p:sp>
    </p:spTree>
    <p:extLst>
      <p:ext uri="{BB962C8B-B14F-4D97-AF65-F5344CB8AC3E}">
        <p14:creationId xmlns:p14="http://schemas.microsoft.com/office/powerpoint/2010/main" val="365869729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22</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757565268"/>
              </p:ext>
            </p:extLst>
          </p:nvPr>
        </p:nvGraphicFramePr>
        <p:xfrm>
          <a:off x="666750" y="1905000"/>
          <a:ext cx="7696200" cy="40576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p:cNvSpPr txBox="1">
            <a:spLocks/>
          </p:cNvSpPr>
          <p:nvPr/>
        </p:nvSpPr>
        <p:spPr bwMode="gray">
          <a:xfrm>
            <a:off x="457200" y="399553"/>
            <a:ext cx="8305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Educational attainment</a:t>
            </a:r>
            <a:endParaRPr lang="en-US" dirty="0"/>
          </a:p>
        </p:txBody>
      </p:sp>
    </p:spTree>
    <p:extLst>
      <p:ext uri="{BB962C8B-B14F-4D97-AF65-F5344CB8AC3E}">
        <p14:creationId xmlns:p14="http://schemas.microsoft.com/office/powerpoint/2010/main" val="182062315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23</a:t>
            </a:fld>
            <a:endParaRPr lang="en-US"/>
          </a:p>
        </p:txBody>
      </p:sp>
      <p:graphicFrame>
        <p:nvGraphicFramePr>
          <p:cNvPr id="7" name="Chart 6"/>
          <p:cNvGraphicFramePr>
            <a:graphicFrameLocks/>
          </p:cNvGraphicFramePr>
          <p:nvPr>
            <p:extLst>
              <p:ext uri="{D42A27DB-BD31-4B8C-83A1-F6EECF244321}">
                <p14:modId xmlns:p14="http://schemas.microsoft.com/office/powerpoint/2010/main" val="836722822"/>
              </p:ext>
            </p:extLst>
          </p:nvPr>
        </p:nvGraphicFramePr>
        <p:xfrm>
          <a:off x="542926" y="1981200"/>
          <a:ext cx="8305799"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p:cNvSpPr txBox="1">
            <a:spLocks/>
          </p:cNvSpPr>
          <p:nvPr/>
        </p:nvSpPr>
        <p:spPr bwMode="gray">
          <a:xfrm>
            <a:off x="457200" y="399553"/>
            <a:ext cx="81534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Age</a:t>
            </a:r>
            <a:endParaRPr lang="en-US" dirty="0"/>
          </a:p>
        </p:txBody>
      </p:sp>
    </p:spTree>
    <p:extLst>
      <p:ext uri="{BB962C8B-B14F-4D97-AF65-F5344CB8AC3E}">
        <p14:creationId xmlns:p14="http://schemas.microsoft.com/office/powerpoint/2010/main" val="369833638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542375844"/>
              </p:ext>
            </p:extLst>
          </p:nvPr>
        </p:nvGraphicFramePr>
        <p:xfrm>
          <a:off x="1781175" y="1914525"/>
          <a:ext cx="61341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3"/>
          <p:cNvSpPr txBox="1">
            <a:spLocks/>
          </p:cNvSpPr>
          <p:nvPr/>
        </p:nvSpPr>
        <p:spPr bwMode="gray">
          <a:xfrm>
            <a:off x="457200" y="399553"/>
            <a:ext cx="82296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First language</a:t>
            </a:r>
            <a:endParaRPr lang="en-US" dirty="0"/>
          </a:p>
        </p:txBody>
      </p:sp>
    </p:spTree>
    <p:extLst>
      <p:ext uri="{BB962C8B-B14F-4D97-AF65-F5344CB8AC3E}">
        <p14:creationId xmlns:p14="http://schemas.microsoft.com/office/powerpoint/2010/main" val="289542544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25</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871926826"/>
              </p:ext>
            </p:extLst>
          </p:nvPr>
        </p:nvGraphicFramePr>
        <p:xfrm>
          <a:off x="1247775" y="1876424"/>
          <a:ext cx="6981825" cy="4029075"/>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p:cNvSpPr txBox="1">
            <a:spLocks/>
          </p:cNvSpPr>
          <p:nvPr/>
        </p:nvSpPr>
        <p:spPr bwMode="gray">
          <a:xfrm>
            <a:off x="457200" y="399553"/>
            <a:ext cx="80772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Immigration status</a:t>
            </a:r>
            <a:endParaRPr lang="en-US" dirty="0"/>
          </a:p>
        </p:txBody>
      </p:sp>
    </p:spTree>
    <p:extLst>
      <p:ext uri="{BB962C8B-B14F-4D97-AF65-F5344CB8AC3E}">
        <p14:creationId xmlns:p14="http://schemas.microsoft.com/office/powerpoint/2010/main" val="8306970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734871015"/>
              </p:ext>
            </p:extLst>
          </p:nvPr>
        </p:nvGraphicFramePr>
        <p:xfrm>
          <a:off x="513008" y="1905000"/>
          <a:ext cx="8610600" cy="4201732"/>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p:cNvSpPr txBox="1">
            <a:spLocks/>
          </p:cNvSpPr>
          <p:nvPr/>
        </p:nvSpPr>
        <p:spPr bwMode="gray">
          <a:xfrm>
            <a:off x="228600" y="361224"/>
            <a:ext cx="8382000" cy="139137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Race/ethnicity</a:t>
            </a:r>
            <a:endParaRPr lang="en-US" dirty="0"/>
          </a:p>
        </p:txBody>
      </p:sp>
    </p:spTree>
    <p:extLst>
      <p:ext uri="{BB962C8B-B14F-4D97-AF65-F5344CB8AC3E}">
        <p14:creationId xmlns:p14="http://schemas.microsoft.com/office/powerpoint/2010/main" val="293751718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27</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730093355"/>
              </p:ext>
            </p:extLst>
          </p:nvPr>
        </p:nvGraphicFramePr>
        <p:xfrm>
          <a:off x="1266825" y="2066925"/>
          <a:ext cx="6430027" cy="3956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p:cNvSpPr txBox="1">
            <a:spLocks/>
          </p:cNvSpPr>
          <p:nvPr/>
        </p:nvSpPr>
        <p:spPr bwMode="gray">
          <a:xfrm>
            <a:off x="457200" y="399553"/>
            <a:ext cx="81534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Gender</a:t>
            </a:r>
            <a:endParaRPr lang="en-US" dirty="0"/>
          </a:p>
        </p:txBody>
      </p:sp>
    </p:spTree>
    <p:extLst>
      <p:ext uri="{BB962C8B-B14F-4D97-AF65-F5344CB8AC3E}">
        <p14:creationId xmlns:p14="http://schemas.microsoft.com/office/powerpoint/2010/main" val="361879873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334893394"/>
              </p:ext>
            </p:extLst>
          </p:nvPr>
        </p:nvGraphicFramePr>
        <p:xfrm>
          <a:off x="304800" y="1676400"/>
          <a:ext cx="8610598" cy="5017826"/>
        </p:xfrm>
        <a:graphic>
          <a:graphicData uri="http://schemas.openxmlformats.org/drawingml/2006/table">
            <a:tbl>
              <a:tblPr>
                <a:tableStyleId>{5202B0CA-FC54-4496-8BCA-5EF66A818D29}</a:tableStyleId>
              </a:tblPr>
              <a:tblGrid>
                <a:gridCol w="1173090"/>
                <a:gridCol w="3017910"/>
                <a:gridCol w="152400"/>
                <a:gridCol w="1502327"/>
                <a:gridCol w="760843"/>
                <a:gridCol w="1002014"/>
                <a:gridCol w="1002014"/>
              </a:tblGrid>
              <a:tr h="516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 </a:t>
                      </a:r>
                      <a:endParaRPr lang="en-US" sz="2400" b="1" i="0" u="none" strike="noStrike" dirty="0" smtClean="0">
                        <a:solidFill>
                          <a:srgbClr val="1F497D"/>
                        </a:solidFill>
                        <a:effectLst/>
                        <a:latin typeface="Cambria"/>
                      </a:endParaRPr>
                    </a:p>
                  </a:txBody>
                  <a:tcPr marL="5901" marR="5901" marT="5901"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en-US" sz="1800" u="none" strike="noStrike" dirty="0" smtClean="0">
                          <a:effectLst/>
                        </a:rPr>
                        <a:t>U.S. Pop. 16-65 = </a:t>
                      </a:r>
                      <a:r>
                        <a:rPr lang="en-US" sz="1800" u="none" strike="noStrike" baseline="0" dirty="0" smtClean="0">
                          <a:effectLst/>
                        </a:rPr>
                        <a:t> approx. 200 million</a:t>
                      </a:r>
                      <a:r>
                        <a:rPr lang="en-US" sz="1800" u="none" strike="noStrike" dirty="0" smtClean="0">
                          <a:effectLst/>
                        </a:rPr>
                        <a:t> </a:t>
                      </a:r>
                      <a:endParaRPr lang="en-US" sz="1800" b="0" i="0" u="none" strike="noStrike" dirty="0" smtClean="0">
                        <a:effectLst/>
                        <a:latin typeface="Arial"/>
                      </a:endParaRPr>
                    </a:p>
                  </a:txBody>
                  <a:tcPr marL="5901" marR="5901" marT="5901" marB="0" anchor="b"/>
                </a:tc>
                <a:tc gridSpan="2">
                  <a:txBody>
                    <a:bodyPr/>
                    <a:lstStyle/>
                    <a:p>
                      <a:pPr algn="l" fontAlgn="b"/>
                      <a:endParaRPr lang="en-US" sz="1800" b="1" i="0" u="none" strike="noStrike" dirty="0">
                        <a:solidFill>
                          <a:srgbClr val="1F497D"/>
                        </a:solidFill>
                        <a:effectLst/>
                        <a:latin typeface="Cambria"/>
                      </a:endParaRPr>
                    </a:p>
                  </a:txBody>
                  <a:tcPr marL="5901" marR="5901" marT="5901" marB="0" anchor="b"/>
                </a:tc>
                <a:tc hMerge="1">
                  <a:txBody>
                    <a:bodyPr/>
                    <a:lstStyle/>
                    <a:p>
                      <a:endParaRPr lang="en-US"/>
                    </a:p>
                  </a:txBody>
                  <a:tcPr/>
                </a:tc>
                <a:tc gridSpan="3">
                  <a:txBody>
                    <a:bodyPr/>
                    <a:lstStyle/>
                    <a:p>
                      <a:pPr algn="ctr" fontAlgn="b"/>
                      <a:r>
                        <a:rPr lang="en-US" sz="1800" u="none" strike="noStrike" dirty="0">
                          <a:effectLst/>
                        </a:rPr>
                        <a:t> </a:t>
                      </a:r>
                      <a:r>
                        <a:rPr lang="en-US" sz="2000" b="0" u="sng" strike="noStrike" dirty="0" smtClean="0">
                          <a:effectLst/>
                        </a:rPr>
                        <a:t>Percent</a:t>
                      </a:r>
                      <a:r>
                        <a:rPr lang="en-US" sz="2000" b="0" u="sng" strike="noStrike" baseline="0" dirty="0" smtClean="0">
                          <a:effectLst/>
                        </a:rPr>
                        <a:t> of subpopulation</a:t>
                      </a:r>
                      <a:endParaRPr lang="en-US" sz="2000" b="0" i="0" u="sng" strike="noStrike" dirty="0">
                        <a:effectLst/>
                        <a:latin typeface="Arial"/>
                      </a:endParaRPr>
                    </a:p>
                  </a:txBody>
                  <a:tcPr marL="5901" marR="5901" marT="5901" marB="0" anchor="b"/>
                </a:tc>
                <a:tc hMerge="1">
                  <a:txBody>
                    <a:bodyPr/>
                    <a:lstStyle/>
                    <a:p>
                      <a:pPr algn="l" fontAlgn="b"/>
                      <a:endParaRPr lang="en-US" sz="1600" b="0" i="0" u="none" strike="noStrike" dirty="0">
                        <a:effectLst/>
                        <a:latin typeface="Arial"/>
                      </a:endParaRPr>
                    </a:p>
                  </a:txBody>
                  <a:tcPr marL="5901" marR="5901" marT="5901" marB="0" anchor="b"/>
                </a:tc>
                <a:tc hMerge="1">
                  <a:txBody>
                    <a:bodyPr/>
                    <a:lstStyle/>
                    <a:p>
                      <a:pPr algn="l" fontAlgn="b"/>
                      <a:endParaRPr lang="en-US" sz="1600" b="0" i="0" u="none" strike="noStrike" dirty="0">
                        <a:effectLst/>
                        <a:latin typeface="Arial"/>
                      </a:endParaRPr>
                    </a:p>
                  </a:txBody>
                  <a:tcPr marL="5901" marR="5901" marT="5901" marB="0" anchor="b"/>
                </a:tc>
              </a:tr>
              <a:tr h="984614">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a:effectLst/>
                        </a:rPr>
                        <a:t> </a:t>
                      </a:r>
                      <a:endParaRPr lang="en-US" sz="2000" b="0" i="0" u="none" strike="noStrike">
                        <a:effectLst/>
                        <a:latin typeface="Arial"/>
                      </a:endParaRPr>
                    </a:p>
                  </a:txBody>
                  <a:tcPr marL="5901" marR="5901" marT="5901" marB="0" anchor="b"/>
                </a:tc>
                <a:tc>
                  <a:txBody>
                    <a:bodyPr/>
                    <a:lstStyle/>
                    <a:p>
                      <a:pPr algn="ctr" fontAlgn="b"/>
                      <a:r>
                        <a:rPr lang="en-US" sz="2000" u="none" strike="noStrike" dirty="0" smtClean="0">
                          <a:effectLst/>
                          <a:latin typeface="+mn-lt"/>
                        </a:rPr>
                        <a:t>Percent of population</a:t>
                      </a:r>
                      <a:endParaRPr lang="en-US" sz="2000" b="0" i="0" u="none" strike="noStrike" dirty="0">
                        <a:effectLst/>
                        <a:latin typeface="+mn-lt"/>
                      </a:endParaRPr>
                    </a:p>
                  </a:txBody>
                  <a:tcPr marL="5901" marR="5901" marT="5901" marB="0" anchor="b"/>
                </a:tc>
                <a:tc>
                  <a:txBody>
                    <a:bodyPr/>
                    <a:lstStyle/>
                    <a:p>
                      <a:pPr algn="ctr" fontAlgn="b"/>
                      <a:r>
                        <a:rPr lang="en-US" sz="2000" u="none" strike="noStrike" kern="1200" dirty="0" smtClean="0">
                          <a:solidFill>
                            <a:schemeClr val="dk1"/>
                          </a:solidFill>
                          <a:effectLst/>
                          <a:latin typeface="+mn-lt"/>
                          <a:ea typeface="+mn-ea"/>
                          <a:cs typeface="+mn-cs"/>
                        </a:rPr>
                        <a:t>Below Level 1</a:t>
                      </a:r>
                      <a:endParaRPr lang="en-US" sz="2000" u="none" strike="noStrike" kern="1200" dirty="0">
                        <a:solidFill>
                          <a:schemeClr val="dk1"/>
                        </a:solidFill>
                        <a:effectLst/>
                        <a:latin typeface="+mn-lt"/>
                        <a:ea typeface="+mn-ea"/>
                        <a:cs typeface="+mn-cs"/>
                      </a:endParaRPr>
                    </a:p>
                  </a:txBody>
                  <a:tcPr marL="5901" marR="5901" marT="5901" marB="0" anchor="b"/>
                </a:tc>
                <a:tc>
                  <a:txBody>
                    <a:bodyPr/>
                    <a:lstStyle/>
                    <a:p>
                      <a:pPr algn="ctr" fontAlgn="b"/>
                      <a:r>
                        <a:rPr lang="en-US" sz="2000" u="none" strike="noStrike" kern="1200" dirty="0" smtClean="0">
                          <a:solidFill>
                            <a:schemeClr val="dk1"/>
                          </a:solidFill>
                          <a:effectLst/>
                          <a:latin typeface="+mn-lt"/>
                          <a:ea typeface="+mn-ea"/>
                          <a:cs typeface="+mn-cs"/>
                        </a:rPr>
                        <a:t>Level 1</a:t>
                      </a:r>
                      <a:endParaRPr lang="en-US" sz="2000" u="none" strike="noStrike" kern="1200" dirty="0">
                        <a:solidFill>
                          <a:schemeClr val="dk1"/>
                        </a:solidFill>
                        <a:effectLst/>
                        <a:latin typeface="+mn-lt"/>
                        <a:ea typeface="+mn-ea"/>
                        <a:cs typeface="+mn-cs"/>
                      </a:endParaRPr>
                    </a:p>
                  </a:txBody>
                  <a:tcPr marL="5901" marR="5901" marT="5901" marB="0" anchor="b"/>
                </a:tc>
                <a:tc>
                  <a:txBody>
                    <a:bodyPr/>
                    <a:lstStyle/>
                    <a:p>
                      <a:pPr algn="ctr" fontAlgn="b"/>
                      <a:r>
                        <a:rPr lang="en-US" sz="2000" u="none" strike="noStrike" kern="1200" dirty="0" smtClean="0">
                          <a:solidFill>
                            <a:schemeClr val="dk1"/>
                          </a:solidFill>
                          <a:effectLst/>
                          <a:latin typeface="+mn-lt"/>
                          <a:ea typeface="+mn-ea"/>
                          <a:cs typeface="+mn-cs"/>
                        </a:rPr>
                        <a:t>Level 2</a:t>
                      </a:r>
                      <a:endParaRPr lang="en-US" sz="2000" u="none" strike="noStrike" kern="1200" dirty="0">
                        <a:solidFill>
                          <a:schemeClr val="dk1"/>
                        </a:solidFill>
                        <a:effectLst/>
                        <a:latin typeface="+mn-lt"/>
                        <a:ea typeface="+mn-ea"/>
                        <a:cs typeface="+mn-cs"/>
                      </a:endParaRPr>
                    </a:p>
                  </a:txBody>
                  <a:tcPr marL="5901" marR="5901" marT="5901" marB="0" anchor="b"/>
                </a:tc>
              </a:tr>
              <a:tr h="293055">
                <a:tc gridSpan="2">
                  <a:txBody>
                    <a:bodyPr/>
                    <a:lstStyle/>
                    <a:p>
                      <a:pPr algn="l" fontAlgn="b"/>
                      <a:r>
                        <a:rPr lang="en-US" sz="2000" u="none" strike="noStrike" dirty="0" smtClean="0">
                          <a:effectLst/>
                        </a:rPr>
                        <a:t>All U.S. 16-65</a:t>
                      </a:r>
                      <a:endParaRPr lang="en-US" sz="2000" b="0" i="0" u="none" strike="noStrike" dirty="0">
                        <a:effectLst/>
                        <a:latin typeface="Arial"/>
                      </a:endParaRPr>
                    </a:p>
                  </a:txBody>
                  <a:tcPr marL="5901" marR="5901" marT="5901" marB="0" anchor="b"/>
                </a:tc>
                <a:tc hMerge="1">
                  <a:txBody>
                    <a:bodyPr/>
                    <a:lstStyle/>
                    <a:p>
                      <a:pPr algn="l" fontAlgn="b"/>
                      <a:endParaRPr lang="en-US" sz="18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100</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33</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a:effectLst/>
                        </a:rPr>
                        <a:t> </a:t>
                      </a:r>
                      <a:endParaRPr lang="en-US" sz="2000" b="0" i="0" u="none" strike="noStrike">
                        <a:effectLst/>
                        <a:latin typeface="Arial"/>
                      </a:endParaRPr>
                    </a:p>
                  </a:txBody>
                  <a:tcPr marL="5901" marR="5901" marT="5901" marB="0" anchor="b"/>
                </a:tc>
                <a:tc>
                  <a:txBody>
                    <a:bodyPr/>
                    <a:lstStyle/>
                    <a:p>
                      <a:pPr algn="r" fontAlgn="b"/>
                      <a:r>
                        <a:rPr lang="en-US" sz="2000" u="none" strike="noStrike" dirty="0">
                          <a:effectLst/>
                          <a:latin typeface="+mn-lt"/>
                        </a:rPr>
                        <a:t> </a:t>
                      </a:r>
                      <a:endParaRPr lang="en-US" sz="2000" b="0" i="0" u="none" strike="noStrike" dirty="0">
                        <a:effectLst/>
                        <a:latin typeface="+mn-lt"/>
                      </a:endParaRPr>
                    </a:p>
                  </a:txBody>
                  <a:tcPr marL="5901" marR="5901" marT="5901" marB="0" anchor="b"/>
                </a:tc>
                <a:tc>
                  <a:txBody>
                    <a:bodyPr/>
                    <a:lstStyle/>
                    <a:p>
                      <a:pPr algn="r" fontAlgn="b"/>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gridSpan="2">
                  <a:txBody>
                    <a:bodyPr/>
                    <a:lstStyle/>
                    <a:p>
                      <a:pPr algn="l" fontAlgn="b"/>
                      <a:r>
                        <a:rPr lang="en-US" sz="2000" u="none" strike="noStrike" dirty="0">
                          <a:effectLst/>
                        </a:rPr>
                        <a:t>Employment status</a:t>
                      </a:r>
                      <a:endParaRPr lang="en-US" sz="2000" b="0" i="0" u="none" strike="noStrike" dirty="0">
                        <a:effectLst/>
                        <a:latin typeface="Arial"/>
                      </a:endParaRPr>
                    </a:p>
                  </a:txBody>
                  <a:tcPr marL="5901" marR="5901" marT="5901" marB="0" anchor="b"/>
                </a:tc>
                <a:tc hMerge="1">
                  <a:txBody>
                    <a:bodyPr/>
                    <a:lstStyle/>
                    <a:p>
                      <a:endParaRPr lang="en-US"/>
                    </a:p>
                  </a:txBody>
                  <a:tcPr/>
                </a:tc>
                <a:tc>
                  <a:txBody>
                    <a:bodyPr/>
                    <a:lstStyle/>
                    <a:p>
                      <a:pPr algn="l" fontAlgn="b"/>
                      <a:r>
                        <a:rPr lang="en-US" sz="2000" u="none" strike="noStrike">
                          <a:effectLst/>
                        </a:rPr>
                        <a:t> </a:t>
                      </a:r>
                      <a:endParaRPr lang="en-US" sz="2000" b="0" i="0" u="none" strike="noStrike">
                        <a:effectLst/>
                        <a:latin typeface="Arial"/>
                      </a:endParaRPr>
                    </a:p>
                  </a:txBody>
                  <a:tcPr marL="5901" marR="5901" marT="5901" marB="0" anchor="b"/>
                </a:tc>
                <a:tc>
                  <a:txBody>
                    <a:bodyPr/>
                    <a:lstStyle/>
                    <a:p>
                      <a:pPr algn="r" fontAlgn="b"/>
                      <a:r>
                        <a:rPr lang="en-US" sz="2000" u="none" strike="noStrike" dirty="0">
                          <a:effectLst/>
                          <a:latin typeface="+mn-lt"/>
                        </a:rPr>
                        <a:t> </a:t>
                      </a:r>
                      <a:endParaRPr lang="en-US" sz="2000" b="0" i="0" u="none" strike="noStrike" dirty="0">
                        <a:effectLst/>
                        <a:latin typeface="+mn-lt"/>
                      </a:endParaRPr>
                    </a:p>
                  </a:txBody>
                  <a:tcPr marL="5901" marR="5901" marT="5901" marB="0" anchor="b"/>
                </a:tc>
                <a:tc>
                  <a:txBody>
                    <a:bodyPr/>
                    <a:lstStyle/>
                    <a:p>
                      <a:pPr algn="r" fontAlgn="b"/>
                      <a:endParaRPr lang="en-US" sz="2000" b="0" i="0" u="none" strike="noStrike">
                        <a:effectLst/>
                        <a:latin typeface="+mn-lt"/>
                      </a:endParaRPr>
                    </a:p>
                  </a:txBody>
                  <a:tcPr marL="5901" marR="5901" marT="5901" marB="0" anchor="b">
                    <a:solidFill>
                      <a:schemeClr val="accent3">
                        <a:lumMod val="40000"/>
                        <a:lumOff val="60000"/>
                      </a:schemeClr>
                    </a:solidFill>
                  </a:tcPr>
                </a:tc>
                <a:tc>
                  <a:txBody>
                    <a:bodyPr/>
                    <a:lstStyle/>
                    <a:p>
                      <a:pPr algn="r" fontAlgn="b"/>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Employed full-time</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52</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12</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31</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Employed part-time</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12</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15</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36</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Unemployed</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8</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5</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24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41</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In school</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10</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2</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10</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35</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a:effectLst/>
                        </a:rPr>
                        <a:t>Retired</a:t>
                      </a:r>
                      <a:endParaRPr lang="en-US" sz="2000" b="0" i="0" u="none" strike="noStrike">
                        <a:effectLst/>
                        <a:latin typeface="Arial"/>
                      </a:endParaRPr>
                    </a:p>
                  </a:txBody>
                  <a:tcPr marL="5901" marR="5901" marT="5901" marB="0" anchor="b"/>
                </a:tc>
                <a:tc>
                  <a:txBody>
                    <a:bodyPr/>
                    <a:lstStyle/>
                    <a:p>
                      <a:pPr algn="l" fontAlgn="b"/>
                      <a:r>
                        <a:rPr lang="en-US" sz="2000" u="none" strike="noStrike">
                          <a:effectLst/>
                        </a:rPr>
                        <a:t> </a:t>
                      </a:r>
                      <a:endParaRPr lang="en-US" sz="2000" b="0" i="0" u="none" strike="noStrike">
                        <a:effectLst/>
                        <a:latin typeface="Arial"/>
                      </a:endParaRPr>
                    </a:p>
                  </a:txBody>
                  <a:tcPr marL="5901" marR="5901" marT="5901" marB="0" anchor="b"/>
                </a:tc>
                <a:tc>
                  <a:txBody>
                    <a:bodyPr/>
                    <a:lstStyle/>
                    <a:p>
                      <a:pPr algn="r" fontAlgn="b"/>
                      <a:r>
                        <a:rPr lang="en-US" sz="2000" u="none" strike="noStrike">
                          <a:effectLst/>
                          <a:latin typeface="+mn-lt"/>
                        </a:rPr>
                        <a:t>4</a:t>
                      </a:r>
                      <a:endParaRPr lang="en-US" sz="2000" b="0" i="0" u="none" strike="noStrike">
                        <a:effectLst/>
                        <a:latin typeface="+mn-lt"/>
                      </a:endParaRPr>
                    </a:p>
                  </a:txBody>
                  <a:tcPr marL="5901" marR="5901" marT="5901" marB="0" anchor="b"/>
                </a:tc>
                <a:tc>
                  <a:txBody>
                    <a:bodyPr/>
                    <a:lstStyle/>
                    <a:p>
                      <a:pPr algn="r" fontAlgn="b"/>
                      <a:r>
                        <a:rPr lang="en-US" sz="2000" b="0" i="0" u="none" strike="noStrike" dirty="0" smtClean="0">
                          <a:effectLst/>
                          <a:latin typeface="+mn-lt"/>
                        </a:rPr>
                        <a:t>3</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16</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36</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Permanently disabled</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5</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14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29</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40</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Looking after family</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6</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3</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14</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38</a:t>
                      </a:r>
                      <a:endParaRPr lang="en-US" sz="2000" b="0" i="0" u="none" strike="noStrike" dirty="0">
                        <a:effectLst/>
                        <a:latin typeface="+mn-lt"/>
                      </a:endParaRPr>
                    </a:p>
                  </a:txBody>
                  <a:tcPr marL="5901" marR="5901" marT="5901" marB="0" anchor="b">
                    <a:solidFill>
                      <a:schemeClr val="accent3">
                        <a:lumMod val="40000"/>
                        <a:lumOff val="60000"/>
                      </a:schemeClr>
                    </a:solidFill>
                  </a:tcPr>
                </a:tc>
              </a:tr>
              <a:tr h="293055">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Other</a:t>
                      </a:r>
                      <a:endParaRPr lang="en-US" sz="2000" b="0" i="0" u="none" strike="noStrike" dirty="0">
                        <a:effectLst/>
                        <a:latin typeface="Arial"/>
                      </a:endParaRPr>
                    </a:p>
                  </a:txBody>
                  <a:tcPr marL="5901" marR="5901" marT="5901" marB="0" anchor="b"/>
                </a:tc>
                <a:tc>
                  <a:txBody>
                    <a:bodyPr/>
                    <a:lstStyle/>
                    <a:p>
                      <a:pPr algn="l" fontAlgn="b"/>
                      <a:r>
                        <a:rPr lang="en-US" sz="2000" u="none" strike="noStrike" dirty="0">
                          <a:effectLst/>
                        </a:rPr>
                        <a:t> </a:t>
                      </a:r>
                      <a:endParaRPr lang="en-US" sz="2000" b="0" i="0" u="none" strike="noStrike" dirty="0">
                        <a:effectLst/>
                        <a:latin typeface="Arial"/>
                      </a:endParaRPr>
                    </a:p>
                  </a:txBody>
                  <a:tcPr marL="5901" marR="5901" marT="5901" marB="0" anchor="b"/>
                </a:tc>
                <a:tc>
                  <a:txBody>
                    <a:bodyPr/>
                    <a:lstStyle/>
                    <a:p>
                      <a:pPr algn="r" fontAlgn="b"/>
                      <a:r>
                        <a:rPr lang="en-US" sz="2000" u="none" strike="noStrike" dirty="0">
                          <a:effectLst/>
                          <a:latin typeface="+mn-lt"/>
                        </a:rPr>
                        <a:t>3</a:t>
                      </a:r>
                      <a:endParaRPr lang="en-US" sz="2000" b="0" i="0" u="none" strike="noStrike" dirty="0">
                        <a:effectLst/>
                        <a:latin typeface="+mn-lt"/>
                      </a:endParaRPr>
                    </a:p>
                  </a:txBody>
                  <a:tcPr marL="5901" marR="5901" marT="5901" marB="0" anchor="b"/>
                </a:tc>
                <a:tc>
                  <a:txBody>
                    <a:bodyPr/>
                    <a:lstStyle/>
                    <a:p>
                      <a:pPr algn="r" fontAlgn="b"/>
                      <a:r>
                        <a:rPr lang="en-US" sz="2000" b="0" i="0" u="none" strike="noStrike" dirty="0" smtClean="0">
                          <a:effectLst/>
                          <a:latin typeface="+mn-lt"/>
                        </a:rPr>
                        <a:t>5</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12</a:t>
                      </a:r>
                      <a:endParaRPr lang="en-US" sz="2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2000" b="0" i="0" u="none" strike="noStrike" dirty="0" smtClean="0">
                          <a:effectLst/>
                          <a:latin typeface="+mn-lt"/>
                        </a:rPr>
                        <a:t>35</a:t>
                      </a:r>
                      <a:endParaRPr lang="en-US" sz="2000" b="0" i="0" u="none" strike="noStrike" dirty="0">
                        <a:effectLst/>
                        <a:latin typeface="+mn-lt"/>
                      </a:endParaRPr>
                    </a:p>
                  </a:txBody>
                  <a:tcPr marL="5901" marR="5901" marT="5901" marB="0" anchor="b">
                    <a:solidFill>
                      <a:schemeClr val="accent3">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CD4CD8E9-1693-45D6-9FD5-D63BDA356D9F}" type="slidenum">
              <a:rPr lang="en-US" smtClean="0"/>
              <a:pPr/>
              <a:t>28</a:t>
            </a:fld>
            <a:endParaRPr lang="en-US"/>
          </a:p>
        </p:txBody>
      </p:sp>
      <p:sp>
        <p:nvSpPr>
          <p:cNvPr id="5" name="Title 3"/>
          <p:cNvSpPr txBox="1">
            <a:spLocks/>
          </p:cNvSpPr>
          <p:nvPr/>
        </p:nvSpPr>
        <p:spPr bwMode="gray">
          <a:xfrm>
            <a:off x="187817" y="228600"/>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Employment status</a:t>
            </a:r>
            <a:endParaRPr lang="en-US" dirty="0"/>
          </a:p>
        </p:txBody>
      </p:sp>
    </p:spTree>
    <p:extLst>
      <p:ext uri="{BB962C8B-B14F-4D97-AF65-F5344CB8AC3E}">
        <p14:creationId xmlns:p14="http://schemas.microsoft.com/office/powerpoint/2010/main" val="377895225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29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210823438"/>
              </p:ext>
            </p:extLst>
          </p:nvPr>
        </p:nvGraphicFramePr>
        <p:xfrm>
          <a:off x="152400" y="1752600"/>
          <a:ext cx="87630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p:cNvSpPr txBox="1">
            <a:spLocks/>
          </p:cNvSpPr>
          <p:nvPr/>
        </p:nvSpPr>
        <p:spPr bwMode="gray">
          <a:xfrm>
            <a:off x="457200" y="399553"/>
            <a:ext cx="81534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Industry</a:t>
            </a:r>
            <a:endParaRPr lang="en-US" dirty="0"/>
          </a:p>
        </p:txBody>
      </p:sp>
    </p:spTree>
    <p:extLst>
      <p:ext uri="{BB962C8B-B14F-4D97-AF65-F5344CB8AC3E}">
        <p14:creationId xmlns:p14="http://schemas.microsoft.com/office/powerpoint/2010/main" val="358525283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able Placeholder 7"/>
          <p:cNvGraphicFramePr>
            <a:graphicFrameLocks noGrp="1"/>
          </p:cNvGraphicFramePr>
          <p:nvPr>
            <p:ph type="tbl" idx="1"/>
            <p:extLst>
              <p:ext uri="{D42A27DB-BD31-4B8C-83A1-F6EECF244321}">
                <p14:modId xmlns:p14="http://schemas.microsoft.com/office/powerpoint/2010/main" val="687336756"/>
              </p:ext>
            </p:extLst>
          </p:nvPr>
        </p:nvGraphicFramePr>
        <p:xfrm>
          <a:off x="990600" y="2057400"/>
          <a:ext cx="7391400" cy="3759396"/>
        </p:xfrm>
        <a:graphic>
          <a:graphicData uri="http://schemas.openxmlformats.org/drawingml/2006/table">
            <a:tbl>
              <a:tblPr firstRow="1" bandRow="1">
                <a:tableStyleId>{5C22544A-7EE6-4342-B048-85BDC9FD1C3A}</a:tableStyleId>
              </a:tblPr>
              <a:tblGrid>
                <a:gridCol w="2463800"/>
                <a:gridCol w="2463800"/>
                <a:gridCol w="2463800"/>
              </a:tblGrid>
              <a:tr h="340164">
                <a:tc gridSpan="2">
                  <a:txBody>
                    <a:bodyPr/>
                    <a:lstStyle/>
                    <a:p>
                      <a:pPr algn="ctr"/>
                      <a:r>
                        <a:rPr lang="en-US" dirty="0" smtClean="0"/>
                        <a:t>2012</a:t>
                      </a:r>
                      <a:endParaRPr lang="en-US" dirty="0"/>
                    </a:p>
                  </a:txBody>
                  <a:tcPr/>
                </a:tc>
                <a:tc hMerge="1">
                  <a:txBody>
                    <a:bodyPr/>
                    <a:lstStyle/>
                    <a:p>
                      <a:endParaRPr lang="en-US" dirty="0"/>
                    </a:p>
                  </a:txBody>
                  <a:tcPr/>
                </a:tc>
                <a:tc>
                  <a:txBody>
                    <a:bodyPr/>
                    <a:lstStyle/>
                    <a:p>
                      <a:pPr algn="ctr"/>
                      <a:r>
                        <a:rPr lang="en-US" dirty="0" smtClean="0">
                          <a:solidFill>
                            <a:schemeClr val="bg1">
                              <a:lumMod val="85000"/>
                            </a:schemeClr>
                          </a:solidFill>
                        </a:rPr>
                        <a:t>2015</a:t>
                      </a:r>
                      <a:endParaRPr lang="en-US" dirty="0">
                        <a:solidFill>
                          <a:schemeClr val="bg1">
                            <a:lumMod val="85000"/>
                          </a:schemeClr>
                        </a:solidFill>
                      </a:endParaRPr>
                    </a:p>
                  </a:txBody>
                  <a:tcPr/>
                </a:tc>
              </a:tr>
              <a:tr h="3393636">
                <a:tc>
                  <a:txBody>
                    <a:bodyPr/>
                    <a:lstStyle/>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Australia</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Austria</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Belgium</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Canada</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Cyprus</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Czech Republic</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Denmark</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Estonia</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Finland</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France</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Germany</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Ireland</a:t>
                      </a:r>
                    </a:p>
                  </a:txBody>
                  <a:tcPr/>
                </a:tc>
                <a:tc>
                  <a:txBody>
                    <a:bodyPr/>
                    <a:lstStyle/>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Italy</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Japan </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Korea, Rep of</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Netherlands</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Norway</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Poland</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Slovak Republic</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Spain</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Sweden</a:t>
                      </a:r>
                    </a:p>
                    <a:p>
                      <a:pPr eaLnBrk="0" fontAlgn="auto" hangingPunct="0">
                        <a:spcBef>
                          <a:spcPts val="0"/>
                        </a:spcBef>
                        <a:spcAft>
                          <a:spcPts val="0"/>
                        </a:spcAft>
                        <a:defRPr/>
                      </a:pPr>
                      <a:r>
                        <a:rPr lang="en-GB" altLang="zh-CN" sz="1800" dirty="0" smtClean="0">
                          <a:effectLst/>
                          <a:latin typeface="Calibri" panose="020F0502020204030204" pitchFamily="34" charset="0"/>
                          <a:cs typeface="Calibri" panose="020F0502020204030204" pitchFamily="34" charset="0"/>
                        </a:rPr>
                        <a:t>United Kingdom </a:t>
                      </a:r>
                    </a:p>
                    <a:p>
                      <a:pPr eaLnBrk="0" fontAlgn="auto" hangingPunct="0">
                        <a:spcBef>
                          <a:spcPts val="0"/>
                        </a:spcBef>
                        <a:spcAft>
                          <a:spcPts val="0"/>
                        </a:spcAft>
                        <a:defRPr/>
                      </a:pPr>
                      <a:r>
                        <a:rPr lang="en-GB" altLang="zh-CN" sz="1800" b="1" dirty="0" smtClean="0">
                          <a:solidFill>
                            <a:srgbClr val="002060"/>
                          </a:solidFill>
                          <a:effectLst/>
                          <a:latin typeface="Calibri" panose="020F0502020204030204" pitchFamily="34" charset="0"/>
                          <a:cs typeface="Calibri" panose="020F0502020204030204" pitchFamily="34" charset="0"/>
                        </a:rPr>
                        <a:t>United States </a:t>
                      </a:r>
                    </a:p>
                    <a:p>
                      <a:endParaRPr lang="en-US" sz="1400" dirty="0">
                        <a:effectLst/>
                        <a:latin typeface="Calibri" panose="020F0502020204030204" pitchFamily="34" charset="0"/>
                        <a:cs typeface="Calibri" panose="020F0502020204030204" pitchFamily="34" charset="0"/>
                      </a:endParaRPr>
                    </a:p>
                  </a:txBody>
                  <a:tcPr/>
                </a:tc>
                <a:tc>
                  <a:txBody>
                    <a:bodyPr/>
                    <a:lstStyle/>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Chile</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Greece </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Indonesia</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Israel</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Lithuania</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New Zealand</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Singapore</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Slovenia</a:t>
                      </a:r>
                    </a:p>
                    <a:p>
                      <a:pPr eaLnBrk="0" fontAlgn="auto" hangingPunct="0">
                        <a:spcBef>
                          <a:spcPts val="0"/>
                        </a:spcBef>
                        <a:spcAft>
                          <a:spcPts val="0"/>
                        </a:spcAft>
                        <a:defRPr/>
                      </a:pPr>
                      <a:r>
                        <a:rPr lang="en-GB" altLang="zh-CN" sz="1800" dirty="0" smtClean="0">
                          <a:solidFill>
                            <a:srgbClr val="737373"/>
                          </a:solidFill>
                          <a:effectLst/>
                          <a:latin typeface="Calibri" panose="020F0502020204030204" pitchFamily="34" charset="0"/>
                          <a:cs typeface="Calibri" panose="020F0502020204030204" pitchFamily="34" charset="0"/>
                        </a:rPr>
                        <a:t>Turkey</a:t>
                      </a:r>
                    </a:p>
                    <a:p>
                      <a:endParaRPr lang="en-US" sz="1200" dirty="0">
                        <a:solidFill>
                          <a:schemeClr val="bg1">
                            <a:lumMod val="50000"/>
                          </a:schemeClr>
                        </a:solidFill>
                        <a:effectLst/>
                        <a:latin typeface="Calibri" panose="020F0502020204030204" pitchFamily="34" charset="0"/>
                        <a:cs typeface="Calibri" panose="020F0502020204030204" pitchFamily="34" charset="0"/>
                      </a:endParaRPr>
                    </a:p>
                  </a:txBody>
                  <a:tcPr/>
                </a:tc>
              </a:tr>
            </a:tbl>
          </a:graphicData>
        </a:graphic>
      </p:graphicFrame>
      <p:sp>
        <p:nvSpPr>
          <p:cNvPr id="4" name="Slide Number Placeholder 3"/>
          <p:cNvSpPr>
            <a:spLocks noGrp="1"/>
          </p:cNvSpPr>
          <p:nvPr>
            <p:ph type="sldNum" sz="quarter" idx="10"/>
          </p:nvPr>
        </p:nvSpPr>
        <p:spPr/>
        <p:txBody>
          <a:bodyPr/>
          <a:lstStyle/>
          <a:p>
            <a:pPr>
              <a:defRPr/>
            </a:pPr>
            <a:fld id="{695B10B8-7246-406A-B8DD-484D3461E328}" type="slidenum">
              <a:rPr lang="en-US" smtClean="0"/>
              <a:pPr>
                <a:defRPr/>
              </a:pPr>
              <a:t>3</a:t>
            </a:fld>
            <a:endParaRPr lang="en-US" dirty="0"/>
          </a:p>
        </p:txBody>
      </p:sp>
      <p:sp>
        <p:nvSpPr>
          <p:cNvPr id="3" name="Title 2"/>
          <p:cNvSpPr>
            <a:spLocks noGrp="1"/>
          </p:cNvSpPr>
          <p:nvPr>
            <p:ph type="title"/>
          </p:nvPr>
        </p:nvSpPr>
        <p:spPr/>
        <p:txBody>
          <a:bodyPr/>
          <a:lstStyle/>
          <a:p>
            <a:r>
              <a:rPr lang="en-US" dirty="0" smtClean="0"/>
              <a:t>Participating Countries</a:t>
            </a:r>
            <a:endParaRPr lang="en-US" dirty="0"/>
          </a:p>
        </p:txBody>
      </p:sp>
    </p:spTree>
    <p:extLst>
      <p:ext uri="{BB962C8B-B14F-4D97-AF65-F5344CB8AC3E}">
        <p14:creationId xmlns:p14="http://schemas.microsoft.com/office/powerpoint/2010/main" val="286083390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30</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72318230"/>
              </p:ext>
            </p:extLst>
          </p:nvPr>
        </p:nvGraphicFramePr>
        <p:xfrm>
          <a:off x="453980" y="1752601"/>
          <a:ext cx="86106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3"/>
          <p:cNvSpPr txBox="1">
            <a:spLocks/>
          </p:cNvSpPr>
          <p:nvPr/>
        </p:nvSpPr>
        <p:spPr bwMode="gray">
          <a:xfrm>
            <a:off x="457200" y="399553"/>
            <a:ext cx="8305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Who are the low-skilled adults in the U.S. in literacy?</a:t>
            </a:r>
          </a:p>
          <a:p>
            <a:pPr algn="r"/>
            <a:r>
              <a:rPr lang="en-US" dirty="0" smtClean="0"/>
              <a:t>Occupation</a:t>
            </a:r>
            <a:endParaRPr lang="en-US" dirty="0"/>
          </a:p>
        </p:txBody>
      </p:sp>
    </p:spTree>
    <p:extLst>
      <p:ext uri="{BB962C8B-B14F-4D97-AF65-F5344CB8AC3E}">
        <p14:creationId xmlns:p14="http://schemas.microsoft.com/office/powerpoint/2010/main" val="16340219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009"/>
            <a:ext cx="7772400" cy="769441"/>
          </a:xfrm>
        </p:spPr>
        <p:txBody>
          <a:bodyPr/>
          <a:lstStyle/>
          <a:p>
            <a:r>
              <a:rPr lang="en-US" dirty="0" smtClean="0"/>
              <a:t>Comparing Gaps in Performance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CD4CD8E9-1693-45D6-9FD5-D63BDA356D9F}"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48567"/>
            <a:ext cx="5181600" cy="498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16A06F6-7D2D-48CB-B097-0B7D07333573}" type="slidenum">
              <a:rPr lang="en-US" smtClean="0"/>
              <a:pPr/>
              <a:t>32</a:t>
            </a:fld>
            <a:endParaRPr lang="en-US"/>
          </a:p>
        </p:txBody>
      </p:sp>
      <p:sp>
        <p:nvSpPr>
          <p:cNvPr id="6" name="Title 3"/>
          <p:cNvSpPr txBox="1">
            <a:spLocks/>
          </p:cNvSpPr>
          <p:nvPr/>
        </p:nvSpPr>
        <p:spPr bwMode="gray">
          <a:xfrm>
            <a:off x="282799" y="304800"/>
            <a:ext cx="8686800"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U.S. gaps in literacy scores larger than international average by parental education and nativity status</a:t>
            </a:r>
            <a:endParaRPr lang="en-US" dirty="0"/>
          </a:p>
        </p:txBody>
      </p:sp>
    </p:spTree>
    <p:extLst>
      <p:ext uri="{BB962C8B-B14F-4D97-AF65-F5344CB8AC3E}">
        <p14:creationId xmlns:p14="http://schemas.microsoft.com/office/powerpoint/2010/main" val="256187616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19691"/>
            <a:ext cx="8001000" cy="495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200" dirty="0" smtClean="0"/>
              <a:t>In literacy, U.S. gaps larger by educational attainment and skill level of job, but similar to international average by income and employment status</a:t>
            </a:r>
            <a:endParaRPr lang="en-US" sz="3200" dirty="0"/>
          </a:p>
        </p:txBody>
      </p:sp>
      <p:sp>
        <p:nvSpPr>
          <p:cNvPr id="4" name="Slide Number Placeholder 3"/>
          <p:cNvSpPr>
            <a:spLocks noGrp="1"/>
          </p:cNvSpPr>
          <p:nvPr>
            <p:ph type="sldNum" sz="quarter" idx="12"/>
          </p:nvPr>
        </p:nvSpPr>
        <p:spPr/>
        <p:txBody>
          <a:bodyPr/>
          <a:lstStyle/>
          <a:p>
            <a:fld id="{CD4CD8E9-1693-45D6-9FD5-D63BDA356D9F}" type="slidenum">
              <a:rPr lang="en-US" smtClean="0"/>
              <a:pPr/>
              <a:t>33</a:t>
            </a:fld>
            <a:endParaRPr lang="en-US"/>
          </a:p>
        </p:txBody>
      </p:sp>
    </p:spTree>
    <p:extLst>
      <p:ext uri="{BB962C8B-B14F-4D97-AF65-F5344CB8AC3E}">
        <p14:creationId xmlns:p14="http://schemas.microsoft.com/office/powerpoint/2010/main" val="27691195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48014"/>
            <a:ext cx="7247450" cy="47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D4CD8E9-1693-45D6-9FD5-D63BDA356D9F}" type="slidenum">
              <a:rPr lang="en-US" smtClean="0"/>
              <a:pPr/>
              <a:t>34</a:t>
            </a:fld>
            <a:endParaRPr lang="en-US" dirty="0"/>
          </a:p>
        </p:txBody>
      </p:sp>
      <p:sp>
        <p:nvSpPr>
          <p:cNvPr id="5" name="Title 1"/>
          <p:cNvSpPr>
            <a:spLocks noGrp="1"/>
          </p:cNvSpPr>
          <p:nvPr>
            <p:ph type="title"/>
          </p:nvPr>
        </p:nvSpPr>
        <p:spPr>
          <a:xfrm>
            <a:off x="609600" y="381000"/>
            <a:ext cx="8534400" cy="1486894"/>
          </a:xfrm>
        </p:spPr>
        <p:txBody>
          <a:bodyPr>
            <a:noAutofit/>
          </a:bodyPr>
          <a:lstStyle/>
          <a:p>
            <a:r>
              <a:rPr lang="en-US" sz="3200" dirty="0" smtClean="0"/>
              <a:t>U.S. gaps in literacy scores similar to international average by gender, smaller by age, and larger by health status</a:t>
            </a:r>
            <a:endParaRPr lang="en-US" sz="3200" dirty="0"/>
          </a:p>
        </p:txBody>
      </p:sp>
    </p:spTree>
    <p:extLst>
      <p:ext uri="{BB962C8B-B14F-4D97-AF65-F5344CB8AC3E}">
        <p14:creationId xmlns:p14="http://schemas.microsoft.com/office/powerpoint/2010/main" val="330913819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4CD8E9-1693-45D6-9FD5-D63BDA356D9F}" type="slidenum">
              <a:rPr lang="en-US" smtClean="0"/>
              <a:pPr/>
              <a:t>35</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05000"/>
            <a:ext cx="49625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gray">
          <a:xfrm>
            <a:off x="428128" y="304800"/>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sz="3200" dirty="0" smtClean="0"/>
              <a:t>U.S. gaps in numeracy scores larger than international average by parental education, not different by nativity status</a:t>
            </a:r>
            <a:endParaRPr lang="en-US" sz="3200" dirty="0"/>
          </a:p>
        </p:txBody>
      </p:sp>
    </p:spTree>
    <p:extLst>
      <p:ext uri="{BB962C8B-B14F-4D97-AF65-F5344CB8AC3E}">
        <p14:creationId xmlns:p14="http://schemas.microsoft.com/office/powerpoint/2010/main" val="7802799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6A06F6-7D2D-48CB-B097-0B7D07333573}" type="slidenum">
              <a:rPr lang="en-US" smtClean="0"/>
              <a:pPr/>
              <a:t>36</a:t>
            </a:fld>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641"/>
            <a:ext cx="7387616" cy="451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458179" y="3320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sz="3200" dirty="0" smtClean="0"/>
              <a:t>In numeracy, U.S. gaps larger by educational attainment, income, and skill level of job, but similar to international average by employment status</a:t>
            </a:r>
            <a:endParaRPr lang="en-US" sz="3200" dirty="0"/>
          </a:p>
        </p:txBody>
      </p:sp>
    </p:spTree>
    <p:extLst>
      <p:ext uri="{BB962C8B-B14F-4D97-AF65-F5344CB8AC3E}">
        <p14:creationId xmlns:p14="http://schemas.microsoft.com/office/powerpoint/2010/main" val="356469533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79783"/>
            <a:ext cx="7620000" cy="479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D4CD8E9-1693-45D6-9FD5-D63BDA356D9F}" type="slidenum">
              <a:rPr lang="en-US" smtClean="0"/>
              <a:pPr/>
              <a:t>37</a:t>
            </a:fld>
            <a:endParaRPr lang="en-US"/>
          </a:p>
        </p:txBody>
      </p:sp>
      <p:sp>
        <p:nvSpPr>
          <p:cNvPr id="7" name="Title 1"/>
          <p:cNvSpPr txBox="1">
            <a:spLocks/>
          </p:cNvSpPr>
          <p:nvPr/>
        </p:nvSpPr>
        <p:spPr bwMode="gray">
          <a:xfrm>
            <a:off x="584312" y="533400"/>
            <a:ext cx="8224837" cy="1113056"/>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sz="3200" dirty="0" smtClean="0"/>
              <a:t>In numeracy, U.S. gap similar to international average by gender, smaller by age, and larger by health status</a:t>
            </a:r>
            <a:endParaRPr lang="en-US" sz="3200" dirty="0"/>
          </a:p>
        </p:txBody>
      </p:sp>
    </p:spTree>
    <p:extLst>
      <p:ext uri="{BB962C8B-B14F-4D97-AF65-F5344CB8AC3E}">
        <p14:creationId xmlns:p14="http://schemas.microsoft.com/office/powerpoint/2010/main" val="347425940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Literacy skills in younger and older generations</a:t>
            </a:r>
            <a:endParaRPr lang="en-US" dirty="0"/>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93"/>
          <a:stretch/>
        </p:blipFill>
        <p:spPr bwMode="auto">
          <a:xfrm>
            <a:off x="1346800" y="1897465"/>
            <a:ext cx="6487244" cy="400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9617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solidFill>
                  <a:schemeClr val="accent1"/>
                </a:solidFill>
                <a:latin typeface="Calibri" panose="020F0502020204030204" pitchFamily="34" charset="0"/>
                <a:cs typeface="Calibri" panose="020F0502020204030204" pitchFamily="34" charset="0"/>
              </a:rPr>
              <a:t>Do a better job of assuring every American has a strong foundation of basic skills.</a:t>
            </a:r>
          </a:p>
          <a:p>
            <a:r>
              <a:rPr lang="en-US" dirty="0" smtClean="0">
                <a:solidFill>
                  <a:schemeClr val="accent1"/>
                </a:solidFill>
                <a:latin typeface="Calibri" panose="020F0502020204030204" pitchFamily="34" charset="0"/>
                <a:cs typeface="Calibri" panose="020F0502020204030204" pitchFamily="34" charset="0"/>
              </a:rPr>
              <a:t>Do a better job of providing skills upgrading for immigrants to America.</a:t>
            </a:r>
          </a:p>
          <a:p>
            <a:r>
              <a:rPr lang="en-US" dirty="0" smtClean="0">
                <a:solidFill>
                  <a:schemeClr val="accent1"/>
                </a:solidFill>
                <a:latin typeface="Calibri" panose="020F0502020204030204" pitchFamily="34" charset="0"/>
                <a:cs typeface="Calibri" panose="020F0502020204030204" pitchFamily="34" charset="0"/>
              </a:rPr>
              <a:t>Do a better job of providing skills upgrading to working adults at every level so they can keep pace with change.</a:t>
            </a:r>
          </a:p>
          <a:p>
            <a:r>
              <a:rPr lang="en-US" dirty="0" smtClean="0">
                <a:solidFill>
                  <a:schemeClr val="accent1"/>
                </a:solidFill>
                <a:latin typeface="Calibri" panose="020F0502020204030204" pitchFamily="34" charset="0"/>
                <a:cs typeface="Calibri" panose="020F0502020204030204" pitchFamily="34" charset="0"/>
              </a:rPr>
              <a:t>Understand that improving the skills of our population is everybody’s business: we </a:t>
            </a:r>
            <a:r>
              <a:rPr lang="en-US" u="sng" dirty="0" smtClean="0">
                <a:solidFill>
                  <a:schemeClr val="accent1"/>
                </a:solidFill>
                <a:latin typeface="Calibri" panose="020F0502020204030204" pitchFamily="34" charset="0"/>
                <a:cs typeface="Calibri" panose="020F0502020204030204" pitchFamily="34" charset="0"/>
              </a:rPr>
              <a:t>can</a:t>
            </a:r>
            <a:r>
              <a:rPr lang="en-US" dirty="0" smtClean="0">
                <a:solidFill>
                  <a:schemeClr val="accent1"/>
                </a:solidFill>
                <a:latin typeface="Calibri" panose="020F0502020204030204" pitchFamily="34" charset="0"/>
                <a:cs typeface="Calibri" panose="020F0502020204030204" pitchFamily="34" charset="0"/>
              </a:rPr>
              <a:t> educate our way to a better economy.</a:t>
            </a:r>
          </a:p>
          <a:p>
            <a:endParaRPr lang="en-US" dirty="0" smtClean="0"/>
          </a:p>
          <a:p>
            <a:endParaRPr lang="en-US" dirty="0" smtClean="0"/>
          </a:p>
          <a:p>
            <a:endParaRPr lang="en-US" dirty="0"/>
          </a:p>
        </p:txBody>
      </p:sp>
      <p:sp>
        <p:nvSpPr>
          <p:cNvPr id="5" name="Title 4"/>
          <p:cNvSpPr>
            <a:spLocks noGrp="1"/>
          </p:cNvSpPr>
          <p:nvPr>
            <p:ph type="title"/>
          </p:nvPr>
        </p:nvSpPr>
        <p:spPr/>
        <p:txBody>
          <a:bodyPr>
            <a:normAutofit fontScale="90000"/>
          </a:bodyPr>
          <a:lstStyle/>
          <a:p>
            <a:r>
              <a:rPr lang="en-US" dirty="0" smtClean="0"/>
              <a:t>What does the data suggest about what we need to do differently?</a:t>
            </a:r>
            <a:endParaRPr lang="en-US" dirty="0"/>
          </a:p>
        </p:txBody>
      </p:sp>
    </p:spTree>
    <p:extLst>
      <p:ext uri="{BB962C8B-B14F-4D97-AF65-F5344CB8AC3E}">
        <p14:creationId xmlns:p14="http://schemas.microsoft.com/office/powerpoint/2010/main" val="136663900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How did the U.S. do on PIAAC?</a:t>
            </a:r>
            <a:endParaRPr lang="en-US" sz="4000" dirty="0"/>
          </a:p>
        </p:txBody>
      </p:sp>
      <p:sp>
        <p:nvSpPr>
          <p:cNvPr id="5" name="Subtitle 4"/>
          <p:cNvSpPr>
            <a:spLocks noGrp="1"/>
          </p:cNvSpPr>
          <p:nvPr>
            <p:ph type="subTitle" idx="1"/>
          </p:nvPr>
        </p:nvSpPr>
        <p:spPr>
          <a:xfrm>
            <a:off x="838200" y="3886200"/>
            <a:ext cx="7010400" cy="1752600"/>
          </a:xfrm>
        </p:spPr>
        <p:txBody>
          <a:bodyPr/>
          <a:lstStyle/>
          <a:p>
            <a:r>
              <a:rPr lang="en-US" u="sng" dirty="0">
                <a:hlinkClick r:id="rId2"/>
              </a:rPr>
              <a:t>https://www.youtube.com/watch?v=UgRwgFD-Ynk</a:t>
            </a:r>
            <a:endParaRPr lang="en-US" dirty="0"/>
          </a:p>
        </p:txBody>
      </p:sp>
      <p:sp>
        <p:nvSpPr>
          <p:cNvPr id="4" name="Slide Number Placeholder 3"/>
          <p:cNvSpPr>
            <a:spLocks noGrp="1"/>
          </p:cNvSpPr>
          <p:nvPr>
            <p:ph type="sldNum" sz="quarter" idx="12"/>
          </p:nvPr>
        </p:nvSpPr>
        <p:spPr/>
        <p:txBody>
          <a:bodyPr/>
          <a:lstStyle/>
          <a:p>
            <a:pPr>
              <a:defRPr/>
            </a:pPr>
            <a:fld id="{695B10B8-7246-406A-B8DD-484D3461E328}" type="slidenum">
              <a:rPr lang="en-US" smtClean="0"/>
              <a:pPr>
                <a:defRPr/>
              </a:pPr>
              <a:t>4</a:t>
            </a:fld>
            <a:endParaRPr lang="en-US" dirty="0"/>
          </a:p>
        </p:txBody>
      </p:sp>
    </p:spTree>
    <p:extLst>
      <p:ext uri="{BB962C8B-B14F-4D97-AF65-F5344CB8AC3E}">
        <p14:creationId xmlns:p14="http://schemas.microsoft.com/office/powerpoint/2010/main" val="21818552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438400"/>
            <a:ext cx="8232569" cy="1470025"/>
          </a:xfrm>
        </p:spPr>
        <p:txBody>
          <a:bodyPr>
            <a:noAutofit/>
          </a:bodyPr>
          <a:lstStyle/>
          <a:p>
            <a:pPr algn="ctr"/>
            <a:r>
              <a:rPr lang="en-US" dirty="0" smtClean="0"/>
              <a:t>What can we learn from key features of systems in countries that are high performers?</a:t>
            </a:r>
            <a:endParaRPr lang="en-US" dirty="0"/>
          </a:p>
        </p:txBody>
      </p:sp>
    </p:spTree>
    <p:extLst>
      <p:ext uri="{BB962C8B-B14F-4D97-AF65-F5344CB8AC3E}">
        <p14:creationId xmlns:p14="http://schemas.microsoft.com/office/powerpoint/2010/main" val="316293396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Assure high quality </a:t>
            </a:r>
            <a:r>
              <a:rPr lang="en-US" dirty="0"/>
              <a:t>i</a:t>
            </a:r>
            <a:r>
              <a:rPr lang="en-US" dirty="0" smtClean="0"/>
              <a:t>nitial education and </a:t>
            </a:r>
            <a:r>
              <a:rPr lang="en-US" dirty="0"/>
              <a:t>h</a:t>
            </a:r>
            <a:r>
              <a:rPr lang="en-US" dirty="0" smtClean="0"/>
              <a:t>igh quality lifelong learning</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chemeClr val="accent1"/>
                </a:solidFill>
                <a:latin typeface="Calibri" panose="020F0502020204030204" pitchFamily="34" charset="0"/>
                <a:cs typeface="Calibri" panose="020F0502020204030204" pitchFamily="34" charset="0"/>
              </a:rPr>
              <a:t>High performers:</a:t>
            </a:r>
          </a:p>
          <a:p>
            <a:r>
              <a:rPr lang="en-US" dirty="0" smtClean="0">
                <a:solidFill>
                  <a:schemeClr val="accent1"/>
                </a:solidFill>
                <a:latin typeface="Calibri" panose="020F0502020204030204" pitchFamily="34" charset="0"/>
                <a:cs typeface="Calibri" panose="020F0502020204030204" pitchFamily="34" charset="0"/>
              </a:rPr>
              <a:t>Invest in high quality early childhood education and initial schooling, particularly for children from disadvantaged backgrounds.</a:t>
            </a:r>
          </a:p>
          <a:p>
            <a:r>
              <a:rPr lang="en-US" dirty="0" smtClean="0">
                <a:solidFill>
                  <a:schemeClr val="accent1"/>
                </a:solidFill>
                <a:latin typeface="Calibri" panose="020F0502020204030204" pitchFamily="34" charset="0"/>
                <a:cs typeface="Calibri" panose="020F0502020204030204" pitchFamily="34" charset="0"/>
              </a:rPr>
              <a:t>Provide financial support targeted at disadvantaged.</a:t>
            </a:r>
          </a:p>
          <a:p>
            <a:r>
              <a:rPr lang="en-US" dirty="0" smtClean="0">
                <a:solidFill>
                  <a:schemeClr val="accent1"/>
                </a:solidFill>
                <a:latin typeface="Calibri" panose="020F0502020204030204" pitchFamily="34" charset="0"/>
                <a:cs typeface="Calibri" panose="020F0502020204030204" pitchFamily="34" charset="0"/>
              </a:rPr>
              <a:t>Provide opportunities and incentives for continued proficiency development, both in and outside the workplace.</a:t>
            </a:r>
            <a:endParaRPr lang="en-US"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62177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learning </a:t>
            </a:r>
            <a:r>
              <a:rPr lang="en-US" dirty="0"/>
              <a:t>e</a:t>
            </a:r>
            <a:r>
              <a:rPr lang="en-US" dirty="0" smtClean="0"/>
              <a:t>verybody’s </a:t>
            </a:r>
            <a:r>
              <a:rPr lang="en-US" dirty="0"/>
              <a:t>b</a:t>
            </a:r>
            <a:r>
              <a:rPr lang="en-US" dirty="0" smtClean="0"/>
              <a:t>usiness</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chemeClr val="accent1"/>
                </a:solidFill>
                <a:latin typeface="Calibri" panose="020F0502020204030204" pitchFamily="34" charset="0"/>
                <a:cs typeface="Calibri" panose="020F0502020204030204" pitchFamily="34" charset="0"/>
              </a:rPr>
              <a:t>High Performers:</a:t>
            </a:r>
          </a:p>
          <a:p>
            <a:r>
              <a:rPr lang="en-US" dirty="0" smtClean="0">
                <a:solidFill>
                  <a:schemeClr val="accent1"/>
                </a:solidFill>
                <a:latin typeface="Calibri" panose="020F0502020204030204" pitchFamily="34" charset="0"/>
                <a:cs typeface="Calibri" panose="020F0502020204030204" pitchFamily="34" charset="0"/>
              </a:rPr>
              <a:t>Recognize that individuals with poor skills are unlikely to engage in learning on their own and tend to receive less employer-sponsored training.</a:t>
            </a:r>
          </a:p>
          <a:p>
            <a:r>
              <a:rPr lang="en-US" dirty="0" smtClean="0">
                <a:solidFill>
                  <a:schemeClr val="accent1"/>
                </a:solidFill>
                <a:latin typeface="Calibri" panose="020F0502020204030204" pitchFamily="34" charset="0"/>
                <a:cs typeface="Calibri" panose="020F0502020204030204" pitchFamily="34" charset="0"/>
              </a:rPr>
              <a:t>Governments join together with employers, workers and parents to make effective and equitable arrangements as to who does what, when, and how.</a:t>
            </a:r>
          </a:p>
          <a:p>
            <a:endParaRPr lang="en-US" dirty="0"/>
          </a:p>
        </p:txBody>
      </p:sp>
    </p:spTree>
    <p:extLst>
      <p:ext uri="{BB962C8B-B14F-4D97-AF65-F5344CB8AC3E}">
        <p14:creationId xmlns:p14="http://schemas.microsoft.com/office/powerpoint/2010/main" val="30167722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497910" cy="1752600"/>
          </a:xfrm>
        </p:spPr>
        <p:txBody>
          <a:bodyPr>
            <a:noAutofit/>
          </a:bodyPr>
          <a:lstStyle/>
          <a:p>
            <a:r>
              <a:rPr lang="en-US" dirty="0" smtClean="0"/>
              <a:t/>
            </a:r>
            <a:br>
              <a:rPr lang="en-US" dirty="0" smtClean="0"/>
            </a:br>
            <a:r>
              <a:rPr lang="en-US" dirty="0" smtClean="0"/>
              <a:t>Build effective </a:t>
            </a:r>
            <a:r>
              <a:rPr lang="en-US" dirty="0"/>
              <a:t>l</a:t>
            </a:r>
            <a:r>
              <a:rPr lang="en-US" dirty="0" smtClean="0"/>
              <a:t>inks between </a:t>
            </a:r>
            <a:r>
              <a:rPr lang="en-US" dirty="0"/>
              <a:t>l</a:t>
            </a:r>
            <a:r>
              <a:rPr lang="en-US" dirty="0" smtClean="0"/>
              <a:t>earning and </a:t>
            </a:r>
            <a:r>
              <a:rPr lang="en-US" dirty="0"/>
              <a:t>w</a:t>
            </a:r>
            <a:r>
              <a:rPr lang="en-US" dirty="0" smtClean="0"/>
              <a:t>ork</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chemeClr val="accent1"/>
                </a:solidFill>
                <a:latin typeface="Calibri" panose="020F0502020204030204" pitchFamily="34" charset="0"/>
                <a:cs typeface="Calibri" panose="020F0502020204030204" pitchFamily="34" charset="0"/>
              </a:rPr>
              <a:t>High performers:</a:t>
            </a:r>
          </a:p>
          <a:p>
            <a:r>
              <a:rPr lang="en-US" dirty="0" smtClean="0">
                <a:solidFill>
                  <a:schemeClr val="accent1"/>
                </a:solidFill>
                <a:latin typeface="Calibri" panose="020F0502020204030204" pitchFamily="34" charset="0"/>
                <a:cs typeface="Calibri" panose="020F0502020204030204" pitchFamily="34" charset="0"/>
              </a:rPr>
              <a:t>Emphasize work based learning to allow people to develop hard skills on modern equipment and soft skills through real world experience.</a:t>
            </a:r>
          </a:p>
          <a:p>
            <a:r>
              <a:rPr lang="en-US" dirty="0" smtClean="0">
                <a:solidFill>
                  <a:schemeClr val="accent1"/>
                </a:solidFill>
                <a:latin typeface="Calibri" panose="020F0502020204030204" pitchFamily="34" charset="0"/>
                <a:cs typeface="Calibri" panose="020F0502020204030204" pitchFamily="34" charset="0"/>
              </a:rPr>
              <a:t>Employers engage in education and training with some assistance for </a:t>
            </a:r>
            <a:r>
              <a:rPr lang="en-US" dirty="0" err="1" smtClean="0">
                <a:solidFill>
                  <a:schemeClr val="accent1"/>
                </a:solidFill>
                <a:latin typeface="Calibri" panose="020F0502020204030204" pitchFamily="34" charset="0"/>
                <a:cs typeface="Calibri" panose="020F0502020204030204" pitchFamily="34" charset="0"/>
              </a:rPr>
              <a:t>smes</a:t>
            </a:r>
            <a:r>
              <a:rPr lang="en-US" dirty="0" smtClean="0">
                <a:solidFill>
                  <a:schemeClr val="accent1"/>
                </a:solidFill>
                <a:latin typeface="Calibri" panose="020F0502020204030204" pitchFamily="34" charset="0"/>
                <a:cs typeface="Calibri" panose="020F0502020204030204" pitchFamily="34" charset="0"/>
              </a:rPr>
              <a:t>.</a:t>
            </a:r>
          </a:p>
          <a:p>
            <a:r>
              <a:rPr lang="en-US" dirty="0" smtClean="0">
                <a:solidFill>
                  <a:schemeClr val="accent1"/>
                </a:solidFill>
                <a:latin typeface="Calibri" panose="020F0502020204030204" pitchFamily="34" charset="0"/>
                <a:cs typeface="Calibri" panose="020F0502020204030204" pitchFamily="34" charset="0"/>
              </a:rPr>
              <a:t>Design learning to benefit both workplace and workers’ broader employability. </a:t>
            </a:r>
          </a:p>
          <a:p>
            <a:endParaRPr lang="en-US" dirty="0"/>
          </a:p>
        </p:txBody>
      </p:sp>
    </p:spTree>
    <p:extLst>
      <p:ext uri="{BB962C8B-B14F-4D97-AF65-F5344CB8AC3E}">
        <p14:creationId xmlns:p14="http://schemas.microsoft.com/office/powerpoint/2010/main" val="339629199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those who can benefit most from learning</a:t>
            </a:r>
            <a:endParaRPr lang="en-US" dirty="0"/>
          </a:p>
        </p:txBody>
      </p:sp>
      <p:sp>
        <p:nvSpPr>
          <p:cNvPr id="3" name="Content Placeholder 2"/>
          <p:cNvSpPr>
            <a:spLocks noGrp="1"/>
          </p:cNvSpPr>
          <p:nvPr>
            <p:ph idx="1"/>
          </p:nvPr>
        </p:nvSpPr>
        <p:spPr/>
        <p:txBody>
          <a:bodyPr/>
          <a:lstStyle/>
          <a:p>
            <a:r>
              <a:rPr lang="en-US" dirty="0" smtClean="0">
                <a:solidFill>
                  <a:schemeClr val="accent1"/>
                </a:solidFill>
                <a:latin typeface="Calibri" panose="020F0502020204030204" pitchFamily="34" charset="0"/>
                <a:cs typeface="Calibri" panose="020F0502020204030204" pitchFamily="34" charset="0"/>
              </a:rPr>
              <a:t>Disadvantaged adults need to be encouraged to improve learning</a:t>
            </a:r>
          </a:p>
          <a:p>
            <a:r>
              <a:rPr lang="en-US" dirty="0" smtClean="0">
                <a:solidFill>
                  <a:schemeClr val="accent1"/>
                </a:solidFill>
                <a:latin typeface="Calibri" panose="020F0502020204030204" pitchFamily="34" charset="0"/>
                <a:cs typeface="Calibri" panose="020F0502020204030204" pitchFamily="34" charset="0"/>
              </a:rPr>
              <a:t>Foreign-language migrants</a:t>
            </a:r>
          </a:p>
          <a:p>
            <a:r>
              <a:rPr lang="en-US" dirty="0" smtClean="0">
                <a:solidFill>
                  <a:schemeClr val="accent1"/>
                </a:solidFill>
                <a:latin typeface="Calibri" panose="020F0502020204030204" pitchFamily="34" charset="0"/>
                <a:cs typeface="Calibri" panose="020F0502020204030204" pitchFamily="34" charset="0"/>
              </a:rPr>
              <a:t>Older adults</a:t>
            </a:r>
          </a:p>
          <a:p>
            <a:endParaRPr lang="en-US" dirty="0" smtClean="0">
              <a:solidFill>
                <a:schemeClr val="accent1"/>
              </a:solidFill>
              <a:latin typeface="Calibri" panose="020F0502020204030204" pitchFamily="34" charset="0"/>
              <a:cs typeface="Calibri" panose="020F0502020204030204" pitchFamily="34" charset="0"/>
            </a:endParaRPr>
          </a:p>
          <a:p>
            <a:pPr>
              <a:buNone/>
            </a:pPr>
            <a:r>
              <a:rPr lang="en-US" dirty="0" smtClean="0">
                <a:solidFill>
                  <a:schemeClr val="accent1"/>
                </a:solidFill>
                <a:latin typeface="Calibri" panose="020F0502020204030204" pitchFamily="34" charset="0"/>
                <a:cs typeface="Calibri" panose="020F0502020204030204" pitchFamily="34" charset="0"/>
              </a:rPr>
              <a:t>   Demonstrate to them how adults can benefit from learning, both economically and socially.</a:t>
            </a:r>
          </a:p>
          <a:p>
            <a:endParaRPr lang="en-US" dirty="0"/>
          </a:p>
        </p:txBody>
      </p:sp>
      <p:sp>
        <p:nvSpPr>
          <p:cNvPr id="4" name="Slide Number Placeholder 3"/>
          <p:cNvSpPr>
            <a:spLocks noGrp="1"/>
          </p:cNvSpPr>
          <p:nvPr>
            <p:ph type="sldNum" sz="quarter" idx="12"/>
          </p:nvPr>
        </p:nvSpPr>
        <p:spPr/>
        <p:txBody>
          <a:bodyPr/>
          <a:lstStyle/>
          <a:p>
            <a:pPr>
              <a:defRPr/>
            </a:pPr>
            <a:fld id="{CB2B57F1-B685-442E-AF28-85E8A6C2BA58}" type="slidenum">
              <a:rPr lang="en-US" smtClean="0"/>
              <a:pPr>
                <a:defRPr/>
              </a:pPr>
              <a:t>44</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Transparency</a:t>
            </a:r>
            <a:endParaRPr lang="en-US" dirty="0"/>
          </a:p>
        </p:txBody>
      </p:sp>
      <p:sp>
        <p:nvSpPr>
          <p:cNvPr id="3" name="Content Placeholder 2"/>
          <p:cNvSpPr>
            <a:spLocks noGrp="1"/>
          </p:cNvSpPr>
          <p:nvPr>
            <p:ph idx="1"/>
          </p:nvPr>
        </p:nvSpPr>
        <p:spPr/>
        <p:txBody>
          <a:bodyPr/>
          <a:lstStyle/>
          <a:p>
            <a:r>
              <a:rPr lang="en-US" dirty="0" smtClean="0">
                <a:solidFill>
                  <a:schemeClr val="accent1"/>
                </a:solidFill>
                <a:latin typeface="Calibri" panose="020F0502020204030204" pitchFamily="34" charset="0"/>
                <a:cs typeface="Calibri" panose="020F0502020204030204" pitchFamily="34" charset="0"/>
              </a:rPr>
              <a:t>Make sure information about learning opportunities, financial assistance, etc. is easy to find and easy to use, even for those with low skills.</a:t>
            </a:r>
          </a:p>
          <a:p>
            <a:r>
              <a:rPr lang="en-US" dirty="0" smtClean="0">
                <a:solidFill>
                  <a:schemeClr val="accent1"/>
                </a:solidFill>
                <a:latin typeface="Calibri" panose="020F0502020204030204" pitchFamily="34" charset="0"/>
                <a:cs typeface="Calibri" panose="020F0502020204030204" pitchFamily="34" charset="0"/>
              </a:rPr>
              <a:t>Provide good online access </a:t>
            </a:r>
            <a:r>
              <a:rPr lang="en-US" b="1" dirty="0" smtClean="0">
                <a:solidFill>
                  <a:schemeClr val="accent1"/>
                </a:solidFill>
                <a:latin typeface="Calibri" panose="020F0502020204030204" pitchFamily="34" charset="0"/>
                <a:cs typeface="Calibri" panose="020F0502020204030204" pitchFamily="34" charset="0"/>
              </a:rPr>
              <a:t>and</a:t>
            </a:r>
            <a:r>
              <a:rPr lang="en-US" dirty="0" smtClean="0">
                <a:solidFill>
                  <a:schemeClr val="accent1"/>
                </a:solidFill>
                <a:latin typeface="Calibri" panose="020F0502020204030204" pitchFamily="34" charset="0"/>
                <a:cs typeface="Calibri" panose="020F0502020204030204" pitchFamily="34" charset="0"/>
              </a:rPr>
              <a:t> good personal guidance counseling.</a:t>
            </a:r>
          </a:p>
          <a:p>
            <a:r>
              <a:rPr lang="en-US" dirty="0" smtClean="0">
                <a:solidFill>
                  <a:schemeClr val="accent1"/>
                </a:solidFill>
                <a:latin typeface="Calibri" panose="020F0502020204030204" pitchFamily="34" charset="0"/>
                <a:cs typeface="Calibri" panose="020F0502020204030204" pitchFamily="34" charset="0"/>
              </a:rPr>
              <a:t>Recognize and certify skills proficiency.</a:t>
            </a:r>
          </a:p>
          <a:p>
            <a:endParaRPr lang="en-US" dirty="0"/>
          </a:p>
        </p:txBody>
      </p:sp>
      <p:sp>
        <p:nvSpPr>
          <p:cNvPr id="4" name="Slide Number Placeholder 3"/>
          <p:cNvSpPr>
            <a:spLocks noGrp="1"/>
          </p:cNvSpPr>
          <p:nvPr>
            <p:ph type="sldNum" sz="quarter" idx="12"/>
          </p:nvPr>
        </p:nvSpPr>
        <p:spPr/>
        <p:txBody>
          <a:bodyPr/>
          <a:lstStyle/>
          <a:p>
            <a:pPr>
              <a:defRPr/>
            </a:pPr>
            <a:fld id="{CB2B57F1-B685-442E-AF28-85E8A6C2BA58}" type="slidenum">
              <a:rPr lang="en-US" smtClean="0"/>
              <a:pPr>
                <a:defRPr/>
              </a:pPr>
              <a:t>45</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4837" cy="1600200"/>
          </a:xfrm>
        </p:spPr>
        <p:txBody>
          <a:bodyPr>
            <a:noAutofit/>
          </a:bodyPr>
          <a:lstStyle/>
          <a:p>
            <a:r>
              <a:rPr lang="en-US" dirty="0" smtClean="0"/>
              <a:t/>
            </a:r>
            <a:br>
              <a:rPr lang="en-US" dirty="0" smtClean="0"/>
            </a:br>
            <a:r>
              <a:rPr lang="en-US" sz="4400" dirty="0" smtClean="0"/>
              <a:t>Allow Workers to Adapt Learning </a:t>
            </a:r>
            <a:br>
              <a:rPr lang="en-US" sz="4400" dirty="0" smtClean="0"/>
            </a:br>
            <a:r>
              <a:rPr lang="en-US" sz="4400" dirty="0" smtClean="0"/>
              <a:t>to their Lives</a:t>
            </a:r>
            <a:endParaRPr lang="en-US" sz="4400" dirty="0"/>
          </a:p>
        </p:txBody>
      </p:sp>
      <p:sp>
        <p:nvSpPr>
          <p:cNvPr id="3" name="Content Placeholder 2"/>
          <p:cNvSpPr>
            <a:spLocks noGrp="1"/>
          </p:cNvSpPr>
          <p:nvPr>
            <p:ph idx="1"/>
          </p:nvPr>
        </p:nvSpPr>
        <p:spPr/>
        <p:txBody>
          <a:bodyPr/>
          <a:lstStyle/>
          <a:p>
            <a:r>
              <a:rPr lang="en-US" sz="2800" dirty="0" smtClean="0">
                <a:solidFill>
                  <a:schemeClr val="accent1"/>
                </a:solidFill>
                <a:latin typeface="Calibri" panose="020F0502020204030204" pitchFamily="34" charset="0"/>
                <a:cs typeface="Calibri" panose="020F0502020204030204" pitchFamily="34" charset="0"/>
              </a:rPr>
              <a:t>Design content and delivery systems to assure maximum flexibility (part time, modular, flexible hours, convenient)</a:t>
            </a:r>
          </a:p>
          <a:p>
            <a:r>
              <a:rPr lang="en-US" sz="2800" dirty="0" smtClean="0">
                <a:solidFill>
                  <a:schemeClr val="accent1"/>
                </a:solidFill>
                <a:latin typeface="Calibri" panose="020F0502020204030204" pitchFamily="34" charset="0"/>
                <a:cs typeface="Calibri" panose="020F0502020204030204" pitchFamily="34" charset="0"/>
              </a:rPr>
              <a:t>Engage distance learning and open education resources</a:t>
            </a:r>
          </a:p>
          <a:p>
            <a:endParaRPr lang="en-US" dirty="0"/>
          </a:p>
          <a:p>
            <a:endParaRPr lang="en-US" dirty="0"/>
          </a:p>
        </p:txBody>
      </p:sp>
    </p:spTree>
    <p:extLst>
      <p:ext uri="{BB962C8B-B14F-4D97-AF65-F5344CB8AC3E}">
        <p14:creationId xmlns:p14="http://schemas.microsoft.com/office/powerpoint/2010/main" val="128551585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686800" cy="1157845"/>
          </a:xfrm>
        </p:spPr>
        <p:txBody>
          <a:bodyPr>
            <a:noAutofit/>
          </a:bodyPr>
          <a:lstStyle/>
          <a:p>
            <a:r>
              <a:rPr lang="en-US" sz="4000" dirty="0"/>
              <a:t>How can we educate our way to a better economy and stronger democracy in the U.S.?</a:t>
            </a:r>
          </a:p>
        </p:txBody>
      </p:sp>
      <p:sp>
        <p:nvSpPr>
          <p:cNvPr id="6" name="Content Placeholder 5"/>
          <p:cNvSpPr>
            <a:spLocks noGrp="1"/>
          </p:cNvSpPr>
          <p:nvPr>
            <p:ph idx="1"/>
          </p:nvPr>
        </p:nvSpPr>
        <p:spPr>
          <a:xfrm>
            <a:off x="685800" y="2057400"/>
            <a:ext cx="8224837" cy="3794125"/>
          </a:xfrm>
        </p:spPr>
        <p:txBody>
          <a:bodyPr>
            <a:normAutofit fontScale="92500" lnSpcReduction="20000"/>
          </a:bodyPr>
          <a:lstStyle/>
          <a:p>
            <a:endParaRPr lang="en-US" dirty="0" smtClean="0">
              <a:solidFill>
                <a:schemeClr val="accent1"/>
              </a:solidFill>
              <a:latin typeface="Calibri" panose="020F0502020204030204" pitchFamily="34" charset="0"/>
              <a:cs typeface="Calibri" panose="020F0502020204030204" pitchFamily="34" charset="0"/>
            </a:endParaRPr>
          </a:p>
          <a:p>
            <a:r>
              <a:rPr lang="en-US" sz="3027" dirty="0" smtClean="0">
                <a:solidFill>
                  <a:schemeClr val="accent1"/>
                </a:solidFill>
                <a:latin typeface="Calibri" panose="020F0502020204030204" pitchFamily="34" charset="0"/>
                <a:cs typeface="Calibri" panose="020F0502020204030204" pitchFamily="34" charset="0"/>
              </a:rPr>
              <a:t>Use PIAAC data to advocate for more investment in adult lifelong learning.</a:t>
            </a:r>
          </a:p>
          <a:p>
            <a:r>
              <a:rPr lang="en-US" sz="3027" dirty="0" smtClean="0">
                <a:solidFill>
                  <a:schemeClr val="accent1"/>
                </a:solidFill>
                <a:latin typeface="Calibri" panose="020F0502020204030204" pitchFamily="34" charset="0"/>
                <a:cs typeface="Calibri" panose="020F0502020204030204" pitchFamily="34" charset="0"/>
              </a:rPr>
              <a:t>Use PIAAC data to strengthen program approaches to building lifelong career pathways.</a:t>
            </a:r>
          </a:p>
          <a:p>
            <a:r>
              <a:rPr lang="en-US" sz="3027" dirty="0" smtClean="0">
                <a:solidFill>
                  <a:schemeClr val="accent1"/>
                </a:solidFill>
                <a:latin typeface="Calibri" panose="020F0502020204030204" pitchFamily="34" charset="0"/>
                <a:cs typeface="Calibri" panose="020F0502020204030204" pitchFamily="34" charset="0"/>
              </a:rPr>
              <a:t>Use PIAAC data to create and renew local, state, and national approaches to lifelong learning where learning is everybody’s business.</a:t>
            </a:r>
          </a:p>
          <a:p>
            <a:r>
              <a:rPr lang="en-US" sz="3027" dirty="0" smtClean="0">
                <a:solidFill>
                  <a:schemeClr val="accent1"/>
                </a:solidFill>
                <a:latin typeface="Calibri" panose="020F0502020204030204" pitchFamily="34" charset="0"/>
                <a:cs typeface="Calibri" panose="020F0502020204030204" pitchFamily="34" charset="0"/>
              </a:rPr>
              <a:t>Use PIAAC data and tools to document successes.</a:t>
            </a:r>
          </a:p>
          <a:p>
            <a:pPr>
              <a:buNone/>
            </a:pPr>
            <a:r>
              <a:rPr lang="en-US" dirty="0" smtClean="0"/>
              <a:t> </a:t>
            </a:r>
            <a:endParaRPr lang="en-US" dirty="0"/>
          </a:p>
        </p:txBody>
      </p:sp>
    </p:spTree>
    <p:extLst>
      <p:ext uri="{BB962C8B-B14F-4D97-AF65-F5344CB8AC3E}">
        <p14:creationId xmlns:p14="http://schemas.microsoft.com/office/powerpoint/2010/main" val="34997056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233363" lvl="1">
              <a:spcAft>
                <a:spcPts val="1200"/>
              </a:spcAft>
              <a:buFont typeface="Wingdings" pitchFamily="2" charset="2"/>
              <a:buChar char="§"/>
            </a:pPr>
            <a:r>
              <a:rPr lang="en-US" sz="3000" dirty="0" smtClean="0">
                <a:latin typeface="Calibri" panose="020F0502020204030204" pitchFamily="34" charset="0"/>
                <a:cs typeface="Calibri" panose="020F0502020204030204" pitchFamily="34" charset="0"/>
              </a:rPr>
              <a:t>The PIAAC Web Portal </a:t>
            </a:r>
            <a:r>
              <a:rPr lang="en-US" sz="3000" dirty="0">
                <a:latin typeface="Calibri" panose="020F0502020204030204" pitchFamily="34" charset="0"/>
                <a:cs typeface="Calibri" panose="020F0502020204030204" pitchFamily="34" charset="0"/>
              </a:rPr>
              <a:t>(online tables of detailed PIAAC data</a:t>
            </a:r>
            <a:r>
              <a:rPr lang="en-US" sz="3000" dirty="0" smtClean="0">
                <a:latin typeface="Calibri" panose="020F0502020204030204" pitchFamily="34" charset="0"/>
                <a:cs typeface="Calibri" panose="020F0502020204030204" pitchFamily="34" charset="0"/>
              </a:rPr>
              <a:t>) is now live on the NCES PIAAC website!</a:t>
            </a:r>
          </a:p>
          <a:p>
            <a:pPr marL="233363" lvl="1">
              <a:spcAft>
                <a:spcPts val="1200"/>
              </a:spcAft>
              <a:buFont typeface="Wingdings" pitchFamily="2" charset="2"/>
              <a:buChar char="§"/>
            </a:pPr>
            <a:r>
              <a:rPr lang="en-US" sz="3000" dirty="0" smtClean="0">
                <a:latin typeface="Calibri" panose="020F0502020204030204" pitchFamily="34" charset="0"/>
                <a:cs typeface="Calibri" panose="020F0502020204030204" pitchFamily="34" charset="0"/>
              </a:rPr>
              <a:t>OECD PIAAC Data Explorer available at PIAACGateway.com</a:t>
            </a:r>
          </a:p>
          <a:p>
            <a:r>
              <a:rPr lang="en-US" sz="3000" dirty="0" smtClean="0">
                <a:latin typeface="Calibri" panose="020F0502020204030204" pitchFamily="34" charset="0"/>
                <a:cs typeface="Calibri" panose="020F0502020204030204" pitchFamily="34" charset="0"/>
              </a:rPr>
              <a:t>Coming </a:t>
            </a:r>
            <a:r>
              <a:rPr lang="en-US" sz="3000" dirty="0">
                <a:latin typeface="Calibri" panose="020F0502020204030204" pitchFamily="34" charset="0"/>
                <a:cs typeface="Calibri" panose="020F0502020204030204" pitchFamily="34" charset="0"/>
              </a:rPr>
              <a:t>soon:</a:t>
            </a:r>
          </a:p>
          <a:p>
            <a:pPr lvl="1"/>
            <a:r>
              <a:rPr lang="en-US" sz="2800" dirty="0" smtClean="0">
                <a:latin typeface="Calibri" panose="020F0502020204030204" pitchFamily="34" charset="0"/>
                <a:cs typeface="Calibri" panose="020F0502020204030204" pitchFamily="34" charset="0"/>
              </a:rPr>
              <a:t>U.S</a:t>
            </a:r>
            <a:r>
              <a:rPr lang="en-US" sz="2800" dirty="0">
                <a:latin typeface="Calibri" panose="020F0502020204030204" pitchFamily="34" charset="0"/>
                <a:cs typeface="Calibri" panose="020F0502020204030204" pitchFamily="34" charset="0"/>
              </a:rPr>
              <a:t>. PIAAC Data </a:t>
            </a:r>
            <a:r>
              <a:rPr lang="en-US" sz="2800" dirty="0" smtClean="0">
                <a:latin typeface="Calibri" panose="020F0502020204030204" pitchFamily="34" charset="0"/>
                <a:cs typeface="Calibri" panose="020F0502020204030204" pitchFamily="34" charset="0"/>
              </a:rPr>
              <a:t>Explorer</a:t>
            </a:r>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U.S. PIAAC public-use data file</a:t>
            </a:r>
          </a:p>
          <a:p>
            <a:pPr lvl="1"/>
            <a:r>
              <a:rPr lang="en-US" sz="2800" dirty="0">
                <a:latin typeface="Calibri" panose="020F0502020204030204" pitchFamily="34" charset="0"/>
                <a:cs typeface="Calibri" panose="020F0502020204030204" pitchFamily="34" charset="0"/>
              </a:rPr>
              <a:t>U.S. PIAAC restricted-use file</a:t>
            </a:r>
          </a:p>
          <a:p>
            <a:pPr lvl="1"/>
            <a:r>
              <a:rPr lang="en-US" sz="2800" dirty="0">
                <a:latin typeface="Calibri" panose="020F0502020204030204" pitchFamily="34" charset="0"/>
                <a:cs typeface="Calibri" panose="020F0502020204030204" pitchFamily="34" charset="0"/>
              </a:rPr>
              <a:t>U.S. PIAAC Technical </a:t>
            </a:r>
            <a:r>
              <a:rPr lang="en-US" sz="2800" dirty="0" smtClean="0">
                <a:latin typeface="Calibri" panose="020F0502020204030204" pitchFamily="34" charset="0"/>
                <a:cs typeface="Calibri" panose="020F0502020204030204" pitchFamily="34" charset="0"/>
              </a:rPr>
              <a:t>Report</a:t>
            </a:r>
          </a:p>
          <a:p>
            <a:pPr lvl="1"/>
            <a:r>
              <a:rPr lang="en-US" sz="2800" dirty="0" smtClean="0">
                <a:latin typeface="Calibri" panose="020F0502020204030204" pitchFamily="34" charset="0"/>
                <a:cs typeface="Calibri" panose="020F0502020204030204" pitchFamily="34" charset="0"/>
              </a:rPr>
              <a:t>Education &amp; Skills Online </a:t>
            </a:r>
            <a:r>
              <a:rPr lang="en-US" dirty="0"/>
              <a:t/>
            </a:r>
            <a:br>
              <a:rPr lang="en-US" dirty="0"/>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pPr/>
              <a:t>48</a:t>
            </a:fld>
            <a:endParaRPr lang="en-US"/>
          </a:p>
        </p:txBody>
      </p:sp>
      <p:sp>
        <p:nvSpPr>
          <p:cNvPr id="6" name="Title 1"/>
          <p:cNvSpPr>
            <a:spLocks noGrp="1"/>
          </p:cNvSpPr>
          <p:nvPr>
            <p:ph type="title"/>
          </p:nvPr>
        </p:nvSpPr>
        <p:spPr>
          <a:xfrm>
            <a:off x="381000" y="304800"/>
            <a:ext cx="8229600" cy="1143000"/>
          </a:xfrm>
        </p:spPr>
        <p:txBody>
          <a:bodyPr>
            <a:normAutofit/>
          </a:bodyPr>
          <a:lstStyle/>
          <a:p>
            <a:r>
              <a:rPr lang="en-US" sz="3600" dirty="0" smtClean="0"/>
              <a:t>PIAAC Data Tools</a:t>
            </a:r>
            <a:endParaRPr lang="en-US" sz="3600" dirty="0"/>
          </a:p>
        </p:txBody>
      </p:sp>
    </p:spTree>
    <p:extLst>
      <p:ext uri="{BB962C8B-B14F-4D97-AF65-F5344CB8AC3E}">
        <p14:creationId xmlns:p14="http://schemas.microsoft.com/office/powerpoint/2010/main" val="307442575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143000"/>
          </a:xfrm>
          <a:solidFill>
            <a:schemeClr val="bg1">
              <a:lumMod val="85000"/>
            </a:schemeClr>
          </a:solidFill>
          <a:ln>
            <a:solidFill>
              <a:schemeClr val="accent1"/>
            </a:solidFill>
          </a:ln>
        </p:spPr>
        <p:txBody>
          <a:bodyPr>
            <a:normAutofit/>
          </a:bodyPr>
          <a:lstStyle/>
          <a:p>
            <a:pPr marL="457200" indent="-457200"/>
            <a:r>
              <a:rPr lang="en-US" b="1" dirty="0" smtClean="0">
                <a:solidFill>
                  <a:srgbClr val="663300"/>
                </a:solidFill>
                <a:latin typeface="Calibri" pitchFamily="34" charset="0"/>
              </a:rPr>
              <a:t> </a:t>
            </a:r>
            <a:r>
              <a:rPr lang="en-US" b="1" dirty="0" smtClean="0">
                <a:solidFill>
                  <a:schemeClr val="tx1">
                    <a:lumMod val="50000"/>
                    <a:lumOff val="50000"/>
                  </a:schemeClr>
                </a:solidFill>
              </a:rPr>
              <a:t>Education &amp; Skills </a:t>
            </a:r>
            <a:r>
              <a:rPr lang="en-US" b="1" dirty="0">
                <a:solidFill>
                  <a:schemeClr val="tx1">
                    <a:lumMod val="50000"/>
                    <a:lumOff val="50000"/>
                  </a:schemeClr>
                </a:solidFill>
              </a:rPr>
              <a:t>Online</a:t>
            </a:r>
          </a:p>
        </p:txBody>
      </p:sp>
      <p:sp>
        <p:nvSpPr>
          <p:cNvPr id="3" name="Content Placeholder 2"/>
          <p:cNvSpPr>
            <a:spLocks noGrp="1"/>
          </p:cNvSpPr>
          <p:nvPr>
            <p:ph idx="1"/>
          </p:nvPr>
        </p:nvSpPr>
        <p:spPr>
          <a:xfrm>
            <a:off x="381000" y="1981200"/>
            <a:ext cx="8686800" cy="4102100"/>
          </a:xfrm>
        </p:spPr>
        <p:txBody>
          <a:bodyPr>
            <a:normAutofit/>
          </a:bodyPr>
          <a:lstStyle/>
          <a:p>
            <a:pPr>
              <a:buSzPct val="100000"/>
              <a:buFont typeface="Wingdings" pitchFamily="2" charset="2"/>
              <a:buChar char="§"/>
            </a:pPr>
            <a:r>
              <a:rPr lang="en-US" dirty="0" smtClean="0">
                <a:solidFill>
                  <a:schemeClr val="tx1"/>
                </a:solidFill>
                <a:latin typeface="+mj-lt"/>
              </a:rPr>
              <a:t>Developed through a </a:t>
            </a:r>
            <a:r>
              <a:rPr lang="en-US" dirty="0">
                <a:solidFill>
                  <a:schemeClr val="tx1"/>
                </a:solidFill>
                <a:latin typeface="+mj-lt"/>
              </a:rPr>
              <a:t>joint </a:t>
            </a:r>
            <a:r>
              <a:rPr lang="en-US" dirty="0" smtClean="0">
                <a:solidFill>
                  <a:schemeClr val="tx1"/>
                </a:solidFill>
                <a:latin typeface="+mj-lt"/>
              </a:rPr>
              <a:t>initiative </a:t>
            </a:r>
            <a:r>
              <a:rPr lang="en-US" dirty="0">
                <a:solidFill>
                  <a:schemeClr val="tx1"/>
                </a:solidFill>
                <a:latin typeface="+mj-lt"/>
              </a:rPr>
              <a:t>of the OECD </a:t>
            </a:r>
            <a:r>
              <a:rPr lang="en-US" dirty="0" smtClean="0">
                <a:solidFill>
                  <a:schemeClr val="tx1"/>
                </a:solidFill>
                <a:latin typeface="+mj-lt"/>
              </a:rPr>
              <a:t>and the European Union</a:t>
            </a:r>
          </a:p>
          <a:p>
            <a:pPr>
              <a:buSzPct val="100000"/>
              <a:buFont typeface="Wingdings" pitchFamily="2" charset="2"/>
              <a:buChar char="§"/>
            </a:pPr>
            <a:r>
              <a:rPr lang="es-ES" dirty="0" err="1" smtClean="0">
                <a:solidFill>
                  <a:schemeClr val="tx1"/>
                </a:solidFill>
                <a:latin typeface="+mj-lt"/>
              </a:rPr>
              <a:t>An</a:t>
            </a:r>
            <a:r>
              <a:rPr lang="es-ES" dirty="0" smtClean="0">
                <a:solidFill>
                  <a:schemeClr val="tx1"/>
                </a:solidFill>
                <a:latin typeface="+mj-lt"/>
              </a:rPr>
              <a:t> </a:t>
            </a:r>
            <a:r>
              <a:rPr lang="es-ES" dirty="0" err="1">
                <a:solidFill>
                  <a:schemeClr val="tx1"/>
                </a:solidFill>
                <a:latin typeface="+mj-lt"/>
              </a:rPr>
              <a:t>assessment</a:t>
            </a:r>
            <a:r>
              <a:rPr lang="es-ES" dirty="0">
                <a:solidFill>
                  <a:schemeClr val="tx1"/>
                </a:solidFill>
                <a:latin typeface="+mj-lt"/>
              </a:rPr>
              <a:t> </a:t>
            </a:r>
            <a:r>
              <a:rPr lang="es-ES" dirty="0" err="1">
                <a:solidFill>
                  <a:schemeClr val="tx1"/>
                </a:solidFill>
                <a:latin typeface="+mj-lt"/>
              </a:rPr>
              <a:t>tool</a:t>
            </a:r>
            <a:r>
              <a:rPr lang="es-ES" dirty="0">
                <a:solidFill>
                  <a:schemeClr val="tx1"/>
                </a:solidFill>
                <a:latin typeface="+mj-lt"/>
              </a:rPr>
              <a:t> </a:t>
            </a:r>
            <a:r>
              <a:rPr lang="es-ES" dirty="0" err="1">
                <a:solidFill>
                  <a:schemeClr val="tx1"/>
                </a:solidFill>
                <a:latin typeface="+mj-lt"/>
              </a:rPr>
              <a:t>designed</a:t>
            </a:r>
            <a:r>
              <a:rPr lang="es-ES" dirty="0">
                <a:solidFill>
                  <a:schemeClr val="tx1"/>
                </a:solidFill>
                <a:latin typeface="+mj-lt"/>
              </a:rPr>
              <a:t> </a:t>
            </a:r>
            <a:r>
              <a:rPr lang="es-ES" dirty="0" err="1">
                <a:solidFill>
                  <a:schemeClr val="tx1"/>
                </a:solidFill>
                <a:latin typeface="+mj-lt"/>
              </a:rPr>
              <a:t>to</a:t>
            </a:r>
            <a:r>
              <a:rPr lang="es-ES" dirty="0">
                <a:solidFill>
                  <a:schemeClr val="tx1"/>
                </a:solidFill>
                <a:latin typeface="+mj-lt"/>
              </a:rPr>
              <a:t> </a:t>
            </a:r>
            <a:r>
              <a:rPr lang="es-ES" dirty="0" err="1" smtClean="0">
                <a:solidFill>
                  <a:schemeClr val="tx1"/>
                </a:solidFill>
                <a:latin typeface="+mj-lt"/>
              </a:rPr>
              <a:t>provide</a:t>
            </a:r>
            <a:r>
              <a:rPr lang="es-ES" dirty="0" smtClean="0">
                <a:solidFill>
                  <a:schemeClr val="tx1"/>
                </a:solidFill>
                <a:latin typeface="+mj-lt"/>
              </a:rPr>
              <a:t> individual </a:t>
            </a:r>
            <a:r>
              <a:rPr lang="es-ES" dirty="0">
                <a:solidFill>
                  <a:schemeClr val="tx1"/>
                </a:solidFill>
                <a:latin typeface="+mj-lt"/>
              </a:rPr>
              <a:t>level </a:t>
            </a:r>
            <a:r>
              <a:rPr lang="es-ES" dirty="0" err="1" smtClean="0">
                <a:solidFill>
                  <a:schemeClr val="tx1"/>
                </a:solidFill>
                <a:latin typeface="+mj-lt"/>
              </a:rPr>
              <a:t>results</a:t>
            </a:r>
            <a:r>
              <a:rPr lang="es-ES" dirty="0" smtClean="0">
                <a:solidFill>
                  <a:schemeClr val="tx1"/>
                </a:solidFill>
                <a:latin typeface="+mj-lt"/>
              </a:rPr>
              <a:t> </a:t>
            </a:r>
            <a:r>
              <a:rPr lang="es-ES" dirty="0" err="1">
                <a:solidFill>
                  <a:schemeClr val="tx1"/>
                </a:solidFill>
                <a:latin typeface="+mj-lt"/>
              </a:rPr>
              <a:t>linked</a:t>
            </a:r>
            <a:r>
              <a:rPr lang="es-ES" dirty="0">
                <a:solidFill>
                  <a:schemeClr val="tx1"/>
                </a:solidFill>
                <a:latin typeface="+mj-lt"/>
              </a:rPr>
              <a:t> </a:t>
            </a:r>
            <a:r>
              <a:rPr lang="es-ES" dirty="0" err="1">
                <a:solidFill>
                  <a:schemeClr val="tx1"/>
                </a:solidFill>
                <a:latin typeface="+mj-lt"/>
              </a:rPr>
              <a:t>to</a:t>
            </a:r>
            <a:r>
              <a:rPr lang="es-ES" dirty="0">
                <a:solidFill>
                  <a:schemeClr val="tx1"/>
                </a:solidFill>
                <a:latin typeface="+mj-lt"/>
              </a:rPr>
              <a:t> </a:t>
            </a:r>
            <a:r>
              <a:rPr lang="es-ES" dirty="0" smtClean="0">
                <a:solidFill>
                  <a:schemeClr val="tx1"/>
                </a:solidFill>
                <a:latin typeface="+mj-lt"/>
              </a:rPr>
              <a:t>PIAAC</a:t>
            </a:r>
          </a:p>
          <a:p>
            <a:pPr>
              <a:buSzPct val="100000"/>
              <a:buFont typeface="Wingdings" pitchFamily="2" charset="2"/>
              <a:buChar char="§"/>
            </a:pPr>
            <a:r>
              <a:rPr lang="en-US" dirty="0" smtClean="0">
                <a:solidFill>
                  <a:schemeClr val="tx1"/>
                </a:solidFill>
                <a:latin typeface="+mj-lt"/>
                <a:ea typeface="Times New Roman" pitchFamily="18" charset="0"/>
                <a:cs typeface="Levenim MT" pitchFamily="2" charset="-79"/>
              </a:rPr>
              <a:t>Measures both </a:t>
            </a:r>
            <a:r>
              <a:rPr lang="en-US" dirty="0">
                <a:solidFill>
                  <a:schemeClr val="tx1"/>
                </a:solidFill>
                <a:latin typeface="+mj-lt"/>
                <a:ea typeface="Times New Roman" pitchFamily="18" charset="0"/>
                <a:cs typeface="Levenim MT" pitchFamily="2" charset="-79"/>
              </a:rPr>
              <a:t>cognitive and non-cognitive </a:t>
            </a:r>
            <a:r>
              <a:rPr lang="en-US" dirty="0" smtClean="0">
                <a:solidFill>
                  <a:schemeClr val="tx1"/>
                </a:solidFill>
                <a:latin typeface="+mj-lt"/>
                <a:ea typeface="Times New Roman" pitchFamily="18" charset="0"/>
                <a:cs typeface="Levenim MT" pitchFamily="2" charset="-79"/>
              </a:rPr>
              <a:t>skills</a:t>
            </a:r>
          </a:p>
          <a:p>
            <a:pPr>
              <a:buSzPct val="100000"/>
              <a:buFont typeface="Wingdings" pitchFamily="2" charset="2"/>
              <a:buChar char="§"/>
            </a:pPr>
            <a:r>
              <a:rPr lang="en-US" dirty="0" smtClean="0">
                <a:solidFill>
                  <a:schemeClr val="tx1"/>
                </a:solidFill>
                <a:latin typeface="+mj-lt"/>
                <a:ea typeface="Times New Roman" pitchFamily="18" charset="0"/>
                <a:cs typeface="Levenim MT" pitchFamily="2" charset="-79"/>
              </a:rPr>
              <a:t>Can be downloaded on demand over the internet and </a:t>
            </a:r>
            <a:r>
              <a:rPr lang="en-US" dirty="0">
                <a:solidFill>
                  <a:schemeClr val="tx1"/>
                </a:solidFill>
                <a:latin typeface="+mj-lt"/>
                <a:ea typeface="Times New Roman" pitchFamily="18" charset="0"/>
                <a:cs typeface="Levenim MT" pitchFamily="2" charset="-79"/>
              </a:rPr>
              <a:t>includes technical </a:t>
            </a:r>
            <a:r>
              <a:rPr lang="en-US" dirty="0" smtClean="0">
                <a:solidFill>
                  <a:schemeClr val="tx1"/>
                </a:solidFill>
                <a:latin typeface="+mj-lt"/>
                <a:ea typeface="Times New Roman" pitchFamily="18" charset="0"/>
                <a:cs typeface="Levenim MT" pitchFamily="2" charset="-79"/>
              </a:rPr>
              <a:t>support</a:t>
            </a:r>
          </a:p>
          <a:p>
            <a:pPr>
              <a:buSzPct val="100000"/>
              <a:buFont typeface="Wingdings" pitchFamily="2" charset="2"/>
              <a:buChar char="§"/>
            </a:pPr>
            <a:r>
              <a:rPr lang="en-US" dirty="0" smtClean="0">
                <a:solidFill>
                  <a:schemeClr val="tx1"/>
                </a:solidFill>
                <a:latin typeface="+mj-lt"/>
                <a:cs typeface="Levenim MT" pitchFamily="2" charset="-79"/>
              </a:rPr>
              <a:t>Available </a:t>
            </a:r>
            <a:r>
              <a:rPr lang="en-US" dirty="0">
                <a:solidFill>
                  <a:schemeClr val="tx1"/>
                </a:solidFill>
                <a:latin typeface="+mj-lt"/>
                <a:cs typeface="Levenim MT" pitchFamily="2" charset="-79"/>
              </a:rPr>
              <a:t>in multiple </a:t>
            </a:r>
            <a:r>
              <a:rPr lang="en-US" dirty="0" smtClean="0">
                <a:solidFill>
                  <a:schemeClr val="tx1"/>
                </a:solidFill>
                <a:latin typeface="+mj-lt"/>
                <a:cs typeface="Levenim MT" pitchFamily="2" charset="-79"/>
              </a:rPr>
              <a:t>languages/versions</a:t>
            </a:r>
            <a:endParaRPr lang="en-US" dirty="0">
              <a:solidFill>
                <a:schemeClr val="tx1"/>
              </a:solidFill>
              <a:latin typeface="+mj-lt"/>
              <a:cs typeface="Levenim MT" pitchFamily="2" charset="-79"/>
            </a:endParaRPr>
          </a:p>
          <a:p>
            <a:pPr>
              <a:buSzPct val="100000"/>
              <a:buFont typeface="Wingdings" pitchFamily="2" charset="2"/>
              <a:buChar char="§"/>
            </a:pPr>
            <a:r>
              <a:rPr lang="en-US" dirty="0" smtClean="0">
                <a:solidFill>
                  <a:schemeClr val="tx1"/>
                </a:solidFill>
                <a:latin typeface="+mj-lt"/>
                <a:cs typeface="Levenim MT" pitchFamily="2" charset="-79"/>
              </a:rPr>
              <a:t>In the US it is available both in English and Spanish</a:t>
            </a:r>
            <a:endParaRPr lang="en-US" dirty="0">
              <a:solidFill>
                <a:schemeClr val="tx1"/>
              </a:solidFill>
              <a:latin typeface="+mj-lt"/>
            </a:endParaRPr>
          </a:p>
        </p:txBody>
      </p:sp>
      <p:sp>
        <p:nvSpPr>
          <p:cNvPr id="4" name="Slide Number Placeholder 3"/>
          <p:cNvSpPr>
            <a:spLocks noGrp="1"/>
          </p:cNvSpPr>
          <p:nvPr>
            <p:ph type="sldNum" sz="quarter" idx="10"/>
          </p:nvPr>
        </p:nvSpPr>
        <p:spPr/>
        <p:txBody>
          <a:bodyPr/>
          <a:lstStyle/>
          <a:p>
            <a:pPr>
              <a:defRPr/>
            </a:pPr>
            <a:fld id="{CB2B57F1-B685-442E-AF28-85E8A6C2BA58}" type="slidenum">
              <a:rPr lang="en-US" smtClean="0"/>
              <a:pPr>
                <a:defRPr/>
              </a:pPr>
              <a:t>49</a:t>
            </a:fld>
            <a:endParaRPr lang="en-US" dirty="0"/>
          </a:p>
        </p:txBody>
      </p:sp>
    </p:spTree>
    <p:extLst>
      <p:ext uri="{BB962C8B-B14F-4D97-AF65-F5344CB8AC3E}">
        <p14:creationId xmlns:p14="http://schemas.microsoft.com/office/powerpoint/2010/main" val="1254246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686800" cy="4419600"/>
          </a:xfrm>
        </p:spPr>
        <p:txBody>
          <a:bodyPr>
            <a:noAutofit/>
          </a:bodyPr>
          <a:lstStyle/>
          <a:p>
            <a:pPr>
              <a:buFont typeface="Wingdings" pitchFamily="2" charset="2"/>
              <a:buChar char="§"/>
            </a:pPr>
            <a:r>
              <a:rPr lang="en-US" sz="2800" dirty="0">
                <a:latin typeface="Calibri" panose="020F0502020204030204" pitchFamily="34" charset="0"/>
                <a:cs typeface="Calibri" panose="020F0502020204030204" pitchFamily="34" charset="0"/>
              </a:rPr>
              <a:t>B</a:t>
            </a:r>
            <a:r>
              <a:rPr lang="en-US" sz="2800" dirty="0" smtClean="0">
                <a:latin typeface="Calibri" panose="020F0502020204030204" pitchFamily="34" charset="0"/>
                <a:cs typeface="Calibri" panose="020F0502020204030204" pitchFamily="34" charset="0"/>
              </a:rPr>
              <a:t>elow international average in all subject areas</a:t>
            </a:r>
            <a:endParaRPr lang="en-US" sz="2800" dirty="0">
              <a:latin typeface="Calibri" panose="020F0502020204030204" pitchFamily="34" charset="0"/>
              <a:cs typeface="Calibri" panose="020F0502020204030204" pitchFamily="34" charset="0"/>
            </a:endParaRPr>
          </a:p>
          <a:p>
            <a:pPr>
              <a:buFont typeface="Wingdings" pitchFamily="2" charset="2"/>
              <a:buChar char="§"/>
            </a:pPr>
            <a:r>
              <a:rPr lang="en-US" sz="2800" dirty="0" smtClean="0">
                <a:latin typeface="Calibri" panose="020F0502020204030204" pitchFamily="34" charset="0"/>
                <a:cs typeface="Calibri" panose="020F0502020204030204" pitchFamily="34" charset="0"/>
              </a:rPr>
              <a:t>Ranked better in literacy than in numeracy or problem solving in technology-rich environments</a:t>
            </a:r>
          </a:p>
          <a:p>
            <a:r>
              <a:rPr lang="en-US" sz="2800" dirty="0" smtClean="0">
                <a:latin typeface="Calibri" panose="020F0502020204030204" pitchFamily="34" charset="0"/>
                <a:cs typeface="Calibri" panose="020F0502020204030204" pitchFamily="34" charset="0"/>
              </a:rPr>
              <a:t>Higher </a:t>
            </a:r>
            <a:r>
              <a:rPr lang="en-US" sz="2800" dirty="0">
                <a:latin typeface="Calibri" panose="020F0502020204030204" pitchFamily="34" charset="0"/>
                <a:cs typeface="Calibri" panose="020F0502020204030204" pitchFamily="34" charset="0"/>
              </a:rPr>
              <a:t>percentage </a:t>
            </a:r>
            <a:r>
              <a:rPr lang="en-US" sz="2800" dirty="0" smtClean="0">
                <a:latin typeface="Calibri" panose="020F0502020204030204" pitchFamily="34" charset="0"/>
                <a:cs typeface="Calibri" panose="020F0502020204030204" pitchFamily="34" charset="0"/>
              </a:rPr>
              <a:t>at low </a:t>
            </a:r>
            <a:r>
              <a:rPr lang="en-US" sz="2800" dirty="0">
                <a:latin typeface="Calibri" panose="020F0502020204030204" pitchFamily="34" charset="0"/>
                <a:cs typeface="Calibri" panose="020F0502020204030204" pitchFamily="34" charset="0"/>
              </a:rPr>
              <a:t>proficiency levels than international </a:t>
            </a:r>
            <a:r>
              <a:rPr lang="en-US" sz="2800" dirty="0" smtClean="0">
                <a:latin typeface="Calibri" panose="020F0502020204030204" pitchFamily="34" charset="0"/>
                <a:cs typeface="Calibri" panose="020F0502020204030204" pitchFamily="34" charset="0"/>
              </a:rPr>
              <a:t>average</a:t>
            </a:r>
          </a:p>
          <a:p>
            <a:r>
              <a:rPr lang="en-US" sz="2800" dirty="0" smtClean="0">
                <a:latin typeface="Calibri" panose="020F0502020204030204" pitchFamily="34" charset="0"/>
                <a:cs typeface="Calibri" panose="020F0502020204030204" pitchFamily="34" charset="0"/>
              </a:rPr>
              <a:t>Percentages of top performers similar to or </a:t>
            </a:r>
            <a:r>
              <a:rPr lang="en-US" sz="2800" dirty="0">
                <a:latin typeface="Calibri" panose="020F0502020204030204" pitchFamily="34" charset="0"/>
                <a:cs typeface="Calibri" panose="020F0502020204030204" pitchFamily="34" charset="0"/>
              </a:rPr>
              <a:t>slightly </a:t>
            </a:r>
            <a:r>
              <a:rPr lang="en-US" sz="2800" dirty="0" smtClean="0">
                <a:latin typeface="Calibri" panose="020F0502020204030204" pitchFamily="34" charset="0"/>
                <a:cs typeface="Calibri" panose="020F0502020204030204" pitchFamily="34" charset="0"/>
              </a:rPr>
              <a:t>lower </a:t>
            </a:r>
            <a:r>
              <a:rPr lang="en-US" sz="2800" dirty="0">
                <a:latin typeface="Calibri" panose="020F0502020204030204" pitchFamily="34" charset="0"/>
                <a:cs typeface="Calibri" panose="020F0502020204030204" pitchFamily="34" charset="0"/>
              </a:rPr>
              <a:t>than international </a:t>
            </a:r>
            <a:r>
              <a:rPr lang="en-US" sz="2800" dirty="0" smtClean="0">
                <a:latin typeface="Calibri" panose="020F0502020204030204" pitchFamily="34" charset="0"/>
                <a:cs typeface="Calibri" panose="020F0502020204030204" pitchFamily="34" charset="0"/>
              </a:rPr>
              <a:t>average, depending on the subject</a:t>
            </a:r>
          </a:p>
        </p:txBody>
      </p:sp>
      <p:sp>
        <p:nvSpPr>
          <p:cNvPr id="4" name="Slide Number Placeholder 3"/>
          <p:cNvSpPr>
            <a:spLocks noGrp="1"/>
          </p:cNvSpPr>
          <p:nvPr>
            <p:ph type="sldNum" sz="quarter" idx="12"/>
          </p:nvPr>
        </p:nvSpPr>
        <p:spPr/>
        <p:txBody>
          <a:bodyPr/>
          <a:lstStyle/>
          <a:p>
            <a:fld id="{CD4CD8E9-1693-45D6-9FD5-D63BDA356D9F}" type="slidenum">
              <a:rPr lang="en-US" smtClean="0"/>
              <a:pPr/>
              <a:t>5</a:t>
            </a:fld>
            <a:endParaRPr lang="en-US"/>
          </a:p>
        </p:txBody>
      </p:sp>
      <p:sp>
        <p:nvSpPr>
          <p:cNvPr id="6" name="Title 5"/>
          <p:cNvSpPr>
            <a:spLocks noGrp="1"/>
          </p:cNvSpPr>
          <p:nvPr>
            <p:ph type="title"/>
          </p:nvPr>
        </p:nvSpPr>
        <p:spPr/>
        <p:txBody>
          <a:bodyPr/>
          <a:lstStyle/>
          <a:p>
            <a:r>
              <a:rPr lang="en-US" dirty="0" smtClean="0"/>
              <a:t>General patterns of U.S. results</a:t>
            </a:r>
            <a:endParaRPr lang="en-US" dirty="0"/>
          </a:p>
        </p:txBody>
      </p:sp>
    </p:spTree>
    <p:extLst>
      <p:ext uri="{BB962C8B-B14F-4D97-AF65-F5344CB8AC3E}">
        <p14:creationId xmlns:p14="http://schemas.microsoft.com/office/powerpoint/2010/main" val="5334793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371600"/>
          </a:xfrm>
          <a:solidFill>
            <a:schemeClr val="bg1">
              <a:lumMod val="85000"/>
            </a:schemeClr>
          </a:solidFill>
          <a:ln>
            <a:solidFill>
              <a:schemeClr val="accent1"/>
            </a:solidFill>
          </a:ln>
        </p:spPr>
        <p:txBody>
          <a:bodyPr>
            <a:normAutofit fontScale="90000"/>
          </a:bodyPr>
          <a:lstStyle/>
          <a:p>
            <a:pPr algn="l"/>
            <a:r>
              <a:rPr lang="en-US" b="1" dirty="0">
                <a:solidFill>
                  <a:schemeClr val="tx1">
                    <a:lumMod val="50000"/>
                    <a:lumOff val="50000"/>
                  </a:schemeClr>
                </a:solidFill>
                <a:ea typeface="Verdana" pitchFamily="34" charset="0"/>
                <a:cs typeface="Levenim MT" pitchFamily="2" charset="-79"/>
              </a:rPr>
              <a:t>Education </a:t>
            </a:r>
            <a:r>
              <a:rPr lang="en-US" b="1" dirty="0" smtClean="0">
                <a:solidFill>
                  <a:schemeClr val="tx1">
                    <a:lumMod val="50000"/>
                    <a:lumOff val="50000"/>
                  </a:schemeClr>
                </a:solidFill>
                <a:ea typeface="Verdana" pitchFamily="34" charset="0"/>
                <a:cs typeface="Levenim MT" pitchFamily="2" charset="-79"/>
              </a:rPr>
              <a:t>&amp; </a:t>
            </a:r>
            <a:r>
              <a:rPr lang="en-US" b="1" dirty="0">
                <a:solidFill>
                  <a:schemeClr val="tx1">
                    <a:lumMod val="50000"/>
                    <a:lumOff val="50000"/>
                  </a:schemeClr>
                </a:solidFill>
                <a:ea typeface="Verdana" pitchFamily="34" charset="0"/>
                <a:cs typeface="Levenim MT" pitchFamily="2" charset="-79"/>
              </a:rPr>
              <a:t>Skills </a:t>
            </a:r>
            <a:r>
              <a:rPr lang="en-US" b="1" dirty="0" smtClean="0">
                <a:solidFill>
                  <a:schemeClr val="tx1">
                    <a:lumMod val="50000"/>
                    <a:lumOff val="50000"/>
                  </a:schemeClr>
                </a:solidFill>
                <a:ea typeface="Verdana" pitchFamily="34" charset="0"/>
                <a:cs typeface="Levenim MT" pitchFamily="2" charset="-79"/>
              </a:rPr>
              <a:t>Online Components</a:t>
            </a:r>
            <a:endParaRPr lang="en-US" b="1" dirty="0">
              <a:solidFill>
                <a:schemeClr val="tx1">
                  <a:lumMod val="50000"/>
                  <a:lumOff val="50000"/>
                </a:schemeClr>
              </a:solidFill>
            </a:endParaRPr>
          </a:p>
        </p:txBody>
      </p:sp>
      <p:sp>
        <p:nvSpPr>
          <p:cNvPr id="3" name="Content Placeholder 2"/>
          <p:cNvSpPr>
            <a:spLocks noGrp="1"/>
          </p:cNvSpPr>
          <p:nvPr>
            <p:ph idx="1"/>
          </p:nvPr>
        </p:nvSpPr>
        <p:spPr>
          <a:xfrm>
            <a:off x="381000" y="1676400"/>
            <a:ext cx="8382000" cy="4800600"/>
          </a:xfrm>
        </p:spPr>
        <p:txBody>
          <a:bodyPr>
            <a:normAutofit fontScale="32500" lnSpcReduction="20000"/>
          </a:bodyPr>
          <a:lstStyle/>
          <a:p>
            <a:pPr>
              <a:buSzPct val="100000"/>
              <a:buFont typeface="Wingdings" pitchFamily="2" charset="2"/>
              <a:buChar char="§"/>
            </a:pPr>
            <a:endParaRPr lang="en-US" sz="5100" dirty="0" smtClean="0">
              <a:solidFill>
                <a:schemeClr val="tx1"/>
              </a:solidFill>
              <a:latin typeface="Calibri" pitchFamily="34" charset="0"/>
            </a:endParaRPr>
          </a:p>
          <a:p>
            <a:pPr>
              <a:buSzPct val="100000"/>
              <a:buFont typeface="Wingdings" pitchFamily="2" charset="2"/>
              <a:buChar char="§"/>
            </a:pPr>
            <a:r>
              <a:rPr lang="en-US" sz="5100" dirty="0" smtClean="0">
                <a:solidFill>
                  <a:schemeClr val="tx1"/>
                </a:solidFill>
                <a:latin typeface="+mj-lt"/>
              </a:rPr>
              <a:t>Background Questionnaire</a:t>
            </a:r>
          </a:p>
          <a:p>
            <a:pPr>
              <a:buSzPct val="100000"/>
              <a:buFont typeface="Wingdings" pitchFamily="2" charset="2"/>
              <a:buChar char="§"/>
            </a:pPr>
            <a:r>
              <a:rPr lang="en-US" sz="5100" dirty="0" smtClean="0">
                <a:solidFill>
                  <a:schemeClr val="tx1"/>
                </a:solidFill>
                <a:latin typeface="+mj-lt"/>
              </a:rPr>
              <a:t>Cognitive Items:</a:t>
            </a:r>
          </a:p>
          <a:p>
            <a:pPr lvl="1">
              <a:buFont typeface="Wingdings" pitchFamily="2" charset="2"/>
              <a:buChar char="§"/>
            </a:pPr>
            <a:r>
              <a:rPr lang="en-US" sz="5100" dirty="0" smtClean="0">
                <a:solidFill>
                  <a:schemeClr val="tx1"/>
                </a:solidFill>
                <a:latin typeface="+mj-lt"/>
              </a:rPr>
              <a:t>Literacy</a:t>
            </a:r>
          </a:p>
          <a:p>
            <a:pPr lvl="1">
              <a:buFont typeface="Wingdings" pitchFamily="2" charset="2"/>
              <a:buChar char="§"/>
            </a:pPr>
            <a:r>
              <a:rPr lang="en-US" sz="5100" dirty="0" smtClean="0">
                <a:solidFill>
                  <a:schemeClr val="tx1"/>
                </a:solidFill>
                <a:latin typeface="+mj-lt"/>
              </a:rPr>
              <a:t>Numeracy </a:t>
            </a:r>
          </a:p>
          <a:p>
            <a:pPr lvl="1">
              <a:buFont typeface="Wingdings" pitchFamily="2" charset="2"/>
              <a:buChar char="§"/>
            </a:pPr>
            <a:r>
              <a:rPr lang="en-US" sz="5100" dirty="0" smtClean="0">
                <a:solidFill>
                  <a:schemeClr val="tx1"/>
                </a:solidFill>
                <a:latin typeface="+mj-lt"/>
              </a:rPr>
              <a:t>Problem-solving in Technology rich environment (optional)</a:t>
            </a:r>
          </a:p>
          <a:p>
            <a:pPr lvl="1">
              <a:buFont typeface="Wingdings" pitchFamily="2" charset="2"/>
              <a:buChar char="§"/>
            </a:pPr>
            <a:r>
              <a:rPr lang="en-US" sz="5100" dirty="0" smtClean="0">
                <a:solidFill>
                  <a:schemeClr val="tx1"/>
                </a:solidFill>
                <a:latin typeface="+mj-lt"/>
              </a:rPr>
              <a:t>Reading Components (optional)</a:t>
            </a:r>
          </a:p>
          <a:p>
            <a:pPr>
              <a:buSzPct val="100000"/>
              <a:buFont typeface="Wingdings" pitchFamily="2" charset="2"/>
              <a:buChar char="§"/>
            </a:pPr>
            <a:r>
              <a:rPr lang="en-US" sz="5100" dirty="0" smtClean="0">
                <a:solidFill>
                  <a:schemeClr val="tx1"/>
                </a:solidFill>
                <a:latin typeface="+mj-lt"/>
              </a:rPr>
              <a:t>Optional Non-Cognitive Module</a:t>
            </a:r>
          </a:p>
          <a:p>
            <a:pPr>
              <a:buSzPct val="100000"/>
              <a:buFont typeface="Wingdings" pitchFamily="2" charset="2"/>
              <a:buChar char="§"/>
            </a:pPr>
            <a:r>
              <a:rPr lang="en-US" sz="5100" dirty="0" smtClean="0">
                <a:solidFill>
                  <a:schemeClr val="tx1"/>
                </a:solidFill>
                <a:latin typeface="+mj-lt"/>
              </a:rPr>
              <a:t>Reporting Scores: </a:t>
            </a:r>
          </a:p>
          <a:p>
            <a:pPr lvl="1">
              <a:buSzPct val="100000"/>
              <a:buFont typeface="Wingdings" pitchFamily="2" charset="2"/>
              <a:buChar char="§"/>
            </a:pPr>
            <a:r>
              <a:rPr lang="en-US" sz="5000" dirty="0">
                <a:solidFill>
                  <a:schemeClr val="tx1"/>
                </a:solidFill>
                <a:latin typeface="+mj-lt"/>
                <a:cs typeface="Levenim MT" pitchFamily="2" charset="-79"/>
              </a:rPr>
              <a:t>Proficiency levels   </a:t>
            </a:r>
          </a:p>
          <a:p>
            <a:pPr lvl="1">
              <a:buSzPct val="100000"/>
              <a:buFont typeface="Wingdings" pitchFamily="2" charset="2"/>
              <a:buChar char="§"/>
            </a:pPr>
            <a:r>
              <a:rPr lang="en-US" sz="5000" dirty="0">
                <a:solidFill>
                  <a:schemeClr val="tx1"/>
                </a:solidFill>
                <a:latin typeface="+mj-lt"/>
                <a:cs typeface="Levenim MT" pitchFamily="2" charset="-79"/>
              </a:rPr>
              <a:t>Descriptive reports of strengths and weaknesses in the skill areas assessed</a:t>
            </a:r>
          </a:p>
          <a:p>
            <a:pPr lvl="1">
              <a:buSzPct val="100000"/>
              <a:buFont typeface="Wingdings" pitchFamily="2" charset="2"/>
              <a:buChar char="§"/>
            </a:pPr>
            <a:r>
              <a:rPr lang="en-US" sz="5000" dirty="0">
                <a:solidFill>
                  <a:schemeClr val="tx1"/>
                </a:solidFill>
                <a:latin typeface="+mj-lt"/>
                <a:cs typeface="Levenim MT" pitchFamily="2" charset="-79"/>
              </a:rPr>
              <a:t>Summary information for each of the non-cognitive areas</a:t>
            </a:r>
          </a:p>
          <a:p>
            <a:pPr lvl="1">
              <a:buSzPct val="100000"/>
              <a:buFont typeface="Wingdings" pitchFamily="2" charset="2"/>
              <a:buChar char="§"/>
            </a:pPr>
            <a:r>
              <a:rPr lang="en-US" sz="5000" dirty="0">
                <a:solidFill>
                  <a:schemeClr val="tx1"/>
                </a:solidFill>
                <a:latin typeface="+mj-lt"/>
                <a:cs typeface="Levenim MT" pitchFamily="2" charset="-79"/>
              </a:rPr>
              <a:t>Comparative information for both the cognitive and non-cognitive areas </a:t>
            </a:r>
          </a:p>
          <a:p>
            <a:pPr lvl="1">
              <a:buSzPct val="100000"/>
              <a:buFont typeface="Wingdings" pitchFamily="2" charset="2"/>
              <a:buChar char="§"/>
            </a:pPr>
            <a:endParaRPr lang="en-US" sz="3300" dirty="0" smtClean="0">
              <a:solidFill>
                <a:schemeClr val="tx1"/>
              </a:solidFill>
              <a:latin typeface="Calibri" pitchFamily="34" charset="0"/>
            </a:endParaRPr>
          </a:p>
          <a:p>
            <a:pPr marL="0" indent="0">
              <a:buNone/>
            </a:pP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4" name="Slide Number Placeholder 3"/>
          <p:cNvSpPr>
            <a:spLocks noGrp="1"/>
          </p:cNvSpPr>
          <p:nvPr>
            <p:ph type="sldNum" sz="quarter" idx="10"/>
          </p:nvPr>
        </p:nvSpPr>
        <p:spPr/>
        <p:txBody>
          <a:bodyPr/>
          <a:lstStyle/>
          <a:p>
            <a:pPr>
              <a:defRPr/>
            </a:pPr>
            <a:fld id="{CB2B57F1-B685-442E-AF28-85E8A6C2BA58}" type="slidenum">
              <a:rPr lang="en-US" smtClean="0"/>
              <a:pPr>
                <a:defRPr/>
              </a:pPr>
              <a:t>50</a:t>
            </a:fld>
            <a:endParaRPr lang="en-US" dirty="0"/>
          </a:p>
        </p:txBody>
      </p:sp>
    </p:spTree>
    <p:extLst>
      <p:ext uri="{BB962C8B-B14F-4D97-AF65-F5344CB8AC3E}">
        <p14:creationId xmlns:p14="http://schemas.microsoft.com/office/powerpoint/2010/main" val="6884567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219200"/>
          </a:xfrm>
          <a:solidFill>
            <a:schemeClr val="bg1">
              <a:lumMod val="85000"/>
            </a:schemeClr>
          </a:solidFill>
          <a:ln>
            <a:solidFill>
              <a:schemeClr val="accent1"/>
            </a:solidFill>
          </a:ln>
        </p:spPr>
        <p:txBody>
          <a:bodyPr>
            <a:noAutofit/>
          </a:bodyPr>
          <a:lstStyle/>
          <a:p>
            <a:pPr algn="l"/>
            <a:r>
              <a:rPr lang="en-US" sz="3600" b="1" dirty="0" smtClean="0">
                <a:solidFill>
                  <a:schemeClr val="tx1">
                    <a:lumMod val="50000"/>
                    <a:lumOff val="50000"/>
                  </a:schemeClr>
                </a:solidFill>
                <a:latin typeface="Arial Narrow"/>
                <a:cs typeface="Arial Narrow"/>
              </a:rPr>
              <a:t>Uses and Benefits of </a:t>
            </a:r>
            <a:r>
              <a:rPr lang="en-US" sz="3600" b="1" dirty="0">
                <a:solidFill>
                  <a:schemeClr val="tx1">
                    <a:lumMod val="50000"/>
                    <a:lumOff val="50000"/>
                  </a:schemeClr>
                </a:solidFill>
                <a:latin typeface="Arial Narrow"/>
                <a:ea typeface="Calibri" pitchFamily="34" charset="0"/>
                <a:cs typeface="Arial Narrow"/>
              </a:rPr>
              <a:t>Education </a:t>
            </a:r>
            <a:r>
              <a:rPr lang="en-US" sz="3600" b="1" dirty="0" smtClean="0">
                <a:solidFill>
                  <a:schemeClr val="tx1">
                    <a:lumMod val="50000"/>
                    <a:lumOff val="50000"/>
                  </a:schemeClr>
                </a:solidFill>
                <a:latin typeface="Arial Narrow"/>
                <a:ea typeface="Calibri" pitchFamily="34" charset="0"/>
                <a:cs typeface="Arial Narrow"/>
              </a:rPr>
              <a:t>&amp; Skills </a:t>
            </a:r>
            <a:r>
              <a:rPr lang="en-US" sz="3600" b="1" dirty="0">
                <a:solidFill>
                  <a:schemeClr val="tx1">
                    <a:lumMod val="50000"/>
                    <a:lumOff val="50000"/>
                  </a:schemeClr>
                </a:solidFill>
                <a:latin typeface="Arial Narrow"/>
                <a:ea typeface="Calibri" pitchFamily="34" charset="0"/>
                <a:cs typeface="Arial Narrow"/>
              </a:rPr>
              <a:t>Online</a:t>
            </a:r>
            <a:endParaRPr lang="en-US" sz="3600" b="1" dirty="0">
              <a:solidFill>
                <a:schemeClr val="tx1">
                  <a:lumMod val="50000"/>
                  <a:lumOff val="50000"/>
                </a:schemeClr>
              </a:solidFill>
              <a:latin typeface="Arial Narrow"/>
              <a:cs typeface="Arial Narrow"/>
            </a:endParaRPr>
          </a:p>
        </p:txBody>
      </p:sp>
      <p:sp>
        <p:nvSpPr>
          <p:cNvPr id="3" name="Content Placeholder 2"/>
          <p:cNvSpPr>
            <a:spLocks noGrp="1"/>
          </p:cNvSpPr>
          <p:nvPr>
            <p:ph idx="1"/>
          </p:nvPr>
        </p:nvSpPr>
        <p:spPr>
          <a:xfrm>
            <a:off x="685800" y="1905000"/>
            <a:ext cx="7696200" cy="4406900"/>
          </a:xfrm>
        </p:spPr>
        <p:txBody>
          <a:bodyPr/>
          <a:lstStyle/>
          <a:p>
            <a:pPr>
              <a:spcAft>
                <a:spcPts val="600"/>
              </a:spcAft>
              <a:buSzPct val="100000"/>
              <a:buFont typeface="Wingdings" pitchFamily="2" charset="2"/>
              <a:buChar char="§"/>
            </a:pPr>
            <a:r>
              <a:rPr lang="en-US" sz="2400" dirty="0">
                <a:solidFill>
                  <a:schemeClr val="tx1"/>
                </a:solidFill>
                <a:latin typeface="+mj-lt"/>
                <a:cs typeface="Levenim MT" pitchFamily="2" charset="-79"/>
              </a:rPr>
              <a:t>Appropriate for use in both educational and workplace </a:t>
            </a:r>
            <a:r>
              <a:rPr lang="en-US" sz="2400" dirty="0" smtClean="0">
                <a:solidFill>
                  <a:schemeClr val="tx1"/>
                </a:solidFill>
                <a:latin typeface="+mj-lt"/>
                <a:cs typeface="Levenim MT" pitchFamily="2" charset="-79"/>
              </a:rPr>
              <a:t>settings</a:t>
            </a:r>
          </a:p>
          <a:p>
            <a:pPr>
              <a:spcAft>
                <a:spcPts val="600"/>
              </a:spcAft>
              <a:buSzPct val="100000"/>
              <a:buFont typeface="Wingdings" pitchFamily="2" charset="2"/>
              <a:buChar char="§"/>
            </a:pPr>
            <a:r>
              <a:rPr lang="en-US" sz="2400" dirty="0" smtClean="0">
                <a:solidFill>
                  <a:schemeClr val="tx1"/>
                </a:solidFill>
                <a:latin typeface="+mj-lt"/>
                <a:cs typeface="Levenim MT" pitchFamily="2" charset="-79"/>
              </a:rPr>
              <a:t>Can </a:t>
            </a:r>
            <a:r>
              <a:rPr lang="en-US" sz="2400" dirty="0">
                <a:solidFill>
                  <a:schemeClr val="tx1"/>
                </a:solidFill>
                <a:latin typeface="+mj-lt"/>
                <a:cs typeface="Levenim MT" pitchFamily="2" charset="-79"/>
              </a:rPr>
              <a:t>be used to evaluate classes, programs or any group of respondents</a:t>
            </a:r>
          </a:p>
          <a:p>
            <a:pPr>
              <a:spcAft>
                <a:spcPts val="600"/>
              </a:spcAft>
              <a:buSzPct val="100000"/>
              <a:buFont typeface="Wingdings" pitchFamily="2" charset="2"/>
              <a:buChar char="§"/>
            </a:pPr>
            <a:r>
              <a:rPr lang="en-US" sz="2400" dirty="0" smtClean="0">
                <a:solidFill>
                  <a:schemeClr val="tx1"/>
                </a:solidFill>
                <a:latin typeface="+mj-lt"/>
                <a:cs typeface="Levenim MT" pitchFamily="2" charset="-79"/>
              </a:rPr>
              <a:t>Organizations will </a:t>
            </a:r>
            <a:r>
              <a:rPr lang="en-US" sz="2400" dirty="0">
                <a:solidFill>
                  <a:schemeClr val="tx1"/>
                </a:solidFill>
                <a:latin typeface="+mj-lt"/>
                <a:cs typeface="Levenim MT" pitchFamily="2" charset="-79"/>
              </a:rPr>
              <a:t>have access to </a:t>
            </a:r>
            <a:r>
              <a:rPr lang="en-US" sz="2400" dirty="0" smtClean="0">
                <a:solidFill>
                  <a:schemeClr val="tx1"/>
                </a:solidFill>
                <a:latin typeface="+mj-lt"/>
                <a:cs typeface="Levenim MT" pitchFamily="2" charset="-79"/>
              </a:rPr>
              <a:t>their </a:t>
            </a:r>
            <a:r>
              <a:rPr lang="en-US" sz="2400" dirty="0">
                <a:solidFill>
                  <a:schemeClr val="tx1"/>
                </a:solidFill>
                <a:latin typeface="+mj-lt"/>
                <a:cs typeface="Levenim MT" pitchFamily="2" charset="-79"/>
              </a:rPr>
              <a:t>database for further analyses </a:t>
            </a:r>
            <a:endParaRPr lang="en-US" sz="2400" dirty="0" smtClean="0">
              <a:solidFill>
                <a:schemeClr val="tx1"/>
              </a:solidFill>
              <a:latin typeface="+mj-lt"/>
              <a:cs typeface="Levenim MT" pitchFamily="2" charset="-79"/>
            </a:endParaRPr>
          </a:p>
          <a:p>
            <a:pPr>
              <a:spcAft>
                <a:spcPts val="600"/>
              </a:spcAft>
              <a:buSzPct val="100000"/>
              <a:buFont typeface="Wingdings" pitchFamily="2" charset="2"/>
              <a:buChar char="§"/>
            </a:pPr>
            <a:r>
              <a:rPr lang="en-US" sz="2400" dirty="0" smtClean="0">
                <a:solidFill>
                  <a:schemeClr val="tx1"/>
                </a:solidFill>
                <a:latin typeface="+mj-lt"/>
                <a:cs typeface="Levenim MT" pitchFamily="2" charset="-79"/>
              </a:rPr>
              <a:t>Individuals </a:t>
            </a:r>
            <a:r>
              <a:rPr lang="en-US" sz="2400" dirty="0">
                <a:solidFill>
                  <a:schemeClr val="tx1"/>
                </a:solidFill>
                <a:latin typeface="+mj-lt"/>
                <a:cs typeface="Levenim MT" pitchFamily="2" charset="-79"/>
              </a:rPr>
              <a:t>and organizations have flexibility to determine which skills to </a:t>
            </a:r>
            <a:r>
              <a:rPr lang="en-US" sz="2400" dirty="0" smtClean="0">
                <a:solidFill>
                  <a:schemeClr val="tx1"/>
                </a:solidFill>
                <a:latin typeface="+mj-lt"/>
                <a:cs typeface="Levenim MT" pitchFamily="2" charset="-79"/>
              </a:rPr>
              <a:t>assess</a:t>
            </a:r>
          </a:p>
          <a:p>
            <a:pPr>
              <a:spcAft>
                <a:spcPts val="600"/>
              </a:spcAft>
              <a:buSzPct val="100000"/>
              <a:buFont typeface="Wingdings" pitchFamily="2" charset="2"/>
              <a:buChar char="§"/>
            </a:pPr>
            <a:r>
              <a:rPr lang="en-US" sz="2400" dirty="0" smtClean="0">
                <a:latin typeface="+mj-lt"/>
                <a:cs typeface="Levenim MT" pitchFamily="2" charset="-79"/>
              </a:rPr>
              <a:t>Link to trial version on PIAAC Gateway </a:t>
            </a:r>
            <a:r>
              <a:rPr lang="en-US" sz="2400" dirty="0" smtClean="0">
                <a:latin typeface="+mj-lt"/>
                <a:cs typeface="Levenim MT" pitchFamily="2" charset="-79"/>
                <a:hlinkClick r:id="rId3"/>
              </a:rPr>
              <a:t>www.piaacgateway.com</a:t>
            </a:r>
            <a:endParaRPr lang="en-US" sz="2400" dirty="0" smtClean="0">
              <a:latin typeface="+mj-lt"/>
              <a:cs typeface="Levenim MT" pitchFamily="2" charset="-79"/>
            </a:endParaRPr>
          </a:p>
          <a:p>
            <a:pPr>
              <a:spcAft>
                <a:spcPts val="600"/>
              </a:spcAft>
              <a:buSzPct val="100000"/>
              <a:buFont typeface="Wingdings" pitchFamily="2" charset="2"/>
              <a:buChar char="§"/>
            </a:pPr>
            <a:endParaRPr lang="en-US" sz="2400" dirty="0" smtClean="0">
              <a:solidFill>
                <a:schemeClr val="tx1"/>
              </a:solidFill>
              <a:latin typeface="Calibri" pitchFamily="34" charset="0"/>
              <a:cs typeface="Levenim MT" pitchFamily="2" charset="-79"/>
            </a:endParaRPr>
          </a:p>
          <a:p>
            <a:pPr>
              <a:spcAft>
                <a:spcPts val="600"/>
              </a:spcAft>
              <a:buClr>
                <a:srgbClr val="C00000"/>
              </a:buClr>
              <a:buSzPct val="100000"/>
              <a:buFont typeface="Wingdings" pitchFamily="2" charset="2"/>
              <a:buChar char="§"/>
            </a:pPr>
            <a:endParaRPr lang="en-US" dirty="0">
              <a:cs typeface="Levenim MT" pitchFamily="2" charset="-79"/>
            </a:endParaRPr>
          </a:p>
          <a:p>
            <a:endParaRPr lang="en-US" dirty="0"/>
          </a:p>
        </p:txBody>
      </p:sp>
      <p:sp>
        <p:nvSpPr>
          <p:cNvPr id="4" name="Slide Number Placeholder 3"/>
          <p:cNvSpPr>
            <a:spLocks noGrp="1"/>
          </p:cNvSpPr>
          <p:nvPr>
            <p:ph type="sldNum" sz="quarter" idx="10"/>
          </p:nvPr>
        </p:nvSpPr>
        <p:spPr/>
        <p:txBody>
          <a:bodyPr/>
          <a:lstStyle/>
          <a:p>
            <a:pPr>
              <a:defRPr/>
            </a:pPr>
            <a:fld id="{CB2B57F1-B685-442E-AF28-85E8A6C2BA58}" type="slidenum">
              <a:rPr lang="en-US" smtClean="0"/>
              <a:pPr>
                <a:defRPr/>
              </a:pPr>
              <a:t>51</a:t>
            </a:fld>
            <a:endParaRPr lang="en-US" dirty="0"/>
          </a:p>
        </p:txBody>
      </p:sp>
    </p:spTree>
    <p:extLst>
      <p:ext uri="{BB962C8B-B14F-4D97-AF65-F5344CB8AC3E}">
        <p14:creationId xmlns:p14="http://schemas.microsoft.com/office/powerpoint/2010/main" val="24697604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600" dirty="0" smtClean="0"/>
              <a:t>For more information </a:t>
            </a:r>
            <a:endParaRPr lang="en-US" sz="3600" dirty="0"/>
          </a:p>
        </p:txBody>
      </p:sp>
      <p:sp>
        <p:nvSpPr>
          <p:cNvPr id="6" name="Slide Number Placeholder 5"/>
          <p:cNvSpPr>
            <a:spLocks noGrp="1"/>
          </p:cNvSpPr>
          <p:nvPr>
            <p:ph type="sldNum" sz="quarter" idx="12"/>
          </p:nvPr>
        </p:nvSpPr>
        <p:spPr/>
        <p:txBody>
          <a:bodyPr/>
          <a:lstStyle/>
          <a:p>
            <a:fld id="{AD4D5E4A-5EAB-48BB-A1F4-D110A795C05D}" type="slidenum">
              <a:rPr lang="en-US" smtClean="0"/>
              <a:pPr/>
              <a:t>52</a:t>
            </a:fld>
            <a:endParaRPr lang="en-US"/>
          </a:p>
        </p:txBody>
      </p:sp>
      <p:sp>
        <p:nvSpPr>
          <p:cNvPr id="5" name="Content Placeholder 2"/>
          <p:cNvSpPr txBox="1">
            <a:spLocks/>
          </p:cNvSpPr>
          <p:nvPr/>
        </p:nvSpPr>
        <p:spPr>
          <a:xfrm>
            <a:off x="1599127" y="2057400"/>
            <a:ext cx="6705600" cy="2590800"/>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dirty="0" smtClean="0">
              <a:hlinkClick r:id="rId4"/>
            </a:endParaRPr>
          </a:p>
          <a:p>
            <a:pPr marL="0" indent="0" algn="ctr">
              <a:buNone/>
            </a:pPr>
            <a:r>
              <a:rPr lang="en-US" sz="2400" dirty="0" smtClean="0">
                <a:latin typeface="Calibri" panose="020F0502020204030204" pitchFamily="34" charset="0"/>
                <a:cs typeface="Calibri" panose="020F0502020204030204" pitchFamily="34" charset="0"/>
                <a:hlinkClick r:id="rId4"/>
              </a:rPr>
              <a:t>http://nces.ed.gov/surveys/piaac/</a:t>
            </a:r>
            <a:endParaRPr lang="en-US" sz="2400" dirty="0" smtClean="0">
              <a:latin typeface="Calibri" panose="020F0502020204030204" pitchFamily="34" charset="0"/>
              <a:cs typeface="Calibri" panose="020F0502020204030204" pitchFamily="34" charset="0"/>
            </a:endParaRPr>
          </a:p>
          <a:p>
            <a:pPr marL="0" indent="0" algn="ctr">
              <a:buNone/>
            </a:pPr>
            <a:endParaRPr lang="en-US" sz="2400" dirty="0" smtClean="0">
              <a:latin typeface="Calibri" panose="020F0502020204030204" pitchFamily="34" charset="0"/>
              <a:cs typeface="Calibri" panose="020F0502020204030204" pitchFamily="34" charset="0"/>
            </a:endParaRPr>
          </a:p>
          <a:p>
            <a:pPr marL="0" indent="0" algn="ctr">
              <a:buNone/>
            </a:pPr>
            <a:r>
              <a:rPr lang="en-US"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hlinkClick r:id="rId5"/>
              </a:rPr>
              <a:t>http://piaacgateway.com</a:t>
            </a:r>
            <a:r>
              <a:rPr lang="en-US" sz="2400" dirty="0" smtClean="0">
                <a:latin typeface="Calibri" panose="020F0502020204030204" pitchFamily="34" charset="0"/>
                <a:cs typeface="Calibri" panose="020F0502020204030204" pitchFamily="34" charset="0"/>
              </a:rPr>
              <a:t> </a:t>
            </a:r>
          </a:p>
          <a:p>
            <a:pPr marL="0" indent="0" algn="ctr">
              <a:buNone/>
            </a:pPr>
            <a:endParaRPr lang="en-US" dirty="0" smtClean="0"/>
          </a:p>
        </p:txBody>
      </p:sp>
      <p:pic>
        <p:nvPicPr>
          <p:cNvPr id="7" name="Picture 2" descr="C:\Users\jsoroui\AppData\Local\Microsoft\Windows\Temporary Internet Files\Content.Outlook\3WMVN2BV\PIAAClogo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3091" y="4343400"/>
            <a:ext cx="2381250" cy="102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2831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smtClean="0">
                <a:latin typeface="Calibri" panose="020F0502020204030204" pitchFamily="34" charset="0"/>
                <a:cs typeface="Calibri" panose="020F0502020204030204" pitchFamily="34" charset="0"/>
              </a:rPr>
              <a:t>Election results</a:t>
            </a:r>
          </a:p>
          <a:p>
            <a:pPr marL="0" indent="0">
              <a:buNone/>
            </a:pPr>
            <a:r>
              <a:rPr lang="en-US" sz="2900" dirty="0">
                <a:latin typeface="Calibri" panose="020F0502020204030204" pitchFamily="34" charset="0"/>
                <a:cs typeface="Calibri" panose="020F0502020204030204" pitchFamily="34" charset="0"/>
              </a:rPr>
              <a:t>S</a:t>
            </a:r>
            <a:r>
              <a:rPr lang="en-US" sz="2900" dirty="0" smtClean="0">
                <a:latin typeface="Calibri" panose="020F0502020204030204" pitchFamily="34" charset="0"/>
                <a:cs typeface="Calibri" panose="020F0502020204030204" pitchFamily="34" charset="0"/>
              </a:rPr>
              <a:t>timulus consists of a short report of the results of a union election containing several brief paragraphs and a simple table identifying the three candidates in the election and the number of votes they received.</a:t>
            </a:r>
          </a:p>
          <a:p>
            <a:r>
              <a:rPr lang="en-US" sz="2900" dirty="0" smtClean="0">
                <a:latin typeface="Calibri" panose="020F0502020204030204" pitchFamily="34" charset="0"/>
                <a:cs typeface="Calibri" panose="020F0502020204030204" pitchFamily="34" charset="0"/>
              </a:rPr>
              <a:t>The </a:t>
            </a:r>
            <a:r>
              <a:rPr lang="en-US" sz="2900" dirty="0">
                <a:latin typeface="Calibri" panose="020F0502020204030204" pitchFamily="34" charset="0"/>
                <a:cs typeface="Calibri" panose="020F0502020204030204" pitchFamily="34" charset="0"/>
              </a:rPr>
              <a:t>test-taker is </a:t>
            </a:r>
            <a:r>
              <a:rPr lang="en-US" sz="2900" dirty="0" smtClean="0">
                <a:latin typeface="Calibri" panose="020F0502020204030204" pitchFamily="34" charset="0"/>
                <a:cs typeface="Calibri" panose="020F0502020204030204" pitchFamily="34" charset="0"/>
              </a:rPr>
              <a:t>asked to identify which candidate received the fewest votes. </a:t>
            </a:r>
          </a:p>
          <a:p>
            <a:r>
              <a:rPr lang="en-US" sz="2900" dirty="0" smtClean="0">
                <a:latin typeface="Calibri" panose="020F0502020204030204" pitchFamily="34" charset="0"/>
                <a:cs typeface="Calibri" panose="020F0502020204030204" pitchFamily="34" charset="0"/>
              </a:rPr>
              <a:t>He or she needs to compare the number of votes that the three candidates received and identify the name of the candidate who received the fewest votes. </a:t>
            </a:r>
          </a:p>
          <a:p>
            <a:r>
              <a:rPr lang="en-US" sz="2900" dirty="0" smtClean="0">
                <a:latin typeface="Calibri" panose="020F0502020204030204" pitchFamily="34" charset="0"/>
                <a:cs typeface="Calibri" panose="020F0502020204030204" pitchFamily="34" charset="0"/>
              </a:rPr>
              <a:t>The word “votes” appears in both the question and in the table and nowhere else in the text.</a:t>
            </a:r>
          </a:p>
        </p:txBody>
      </p:sp>
      <p:sp>
        <p:nvSpPr>
          <p:cNvPr id="4" name="Slide Number Placeholder 3"/>
          <p:cNvSpPr>
            <a:spLocks noGrp="1"/>
          </p:cNvSpPr>
          <p:nvPr>
            <p:ph type="sldNum" sz="quarter" idx="12"/>
          </p:nvPr>
        </p:nvSpPr>
        <p:spPr/>
        <p:txBody>
          <a:bodyPr/>
          <a:lstStyle/>
          <a:p>
            <a:fld id="{CD4CD8E9-1693-45D6-9FD5-D63BDA356D9F}" type="slidenum">
              <a:rPr lang="en-US" smtClean="0"/>
              <a:pPr/>
              <a:t>53</a:t>
            </a:fld>
            <a:endParaRPr lang="en-US"/>
          </a:p>
        </p:txBody>
      </p:sp>
      <p:sp>
        <p:nvSpPr>
          <p:cNvPr id="5" name="Title 4"/>
          <p:cNvSpPr>
            <a:spLocks noGrp="1"/>
          </p:cNvSpPr>
          <p:nvPr>
            <p:ph type="title"/>
          </p:nvPr>
        </p:nvSpPr>
        <p:spPr/>
        <p:txBody>
          <a:bodyPr/>
          <a:lstStyle/>
          <a:p>
            <a:r>
              <a:rPr lang="en-US" dirty="0" smtClean="0"/>
              <a:t>Below level 1 literacy item</a:t>
            </a:r>
            <a:endParaRPr lang="en-US" dirty="0"/>
          </a:p>
        </p:txBody>
      </p:sp>
    </p:spTree>
    <p:extLst>
      <p:ext uri="{BB962C8B-B14F-4D97-AF65-F5344CB8AC3E}">
        <p14:creationId xmlns:p14="http://schemas.microsoft.com/office/powerpoint/2010/main" val="199750753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500" b="1" dirty="0" smtClean="0">
                <a:latin typeface="Calibri" panose="020F0502020204030204" pitchFamily="34" charset="0"/>
                <a:cs typeface="Calibri" panose="020F0502020204030204" pitchFamily="34" charset="0"/>
              </a:rPr>
              <a:t>Generic medicine</a:t>
            </a:r>
          </a:p>
          <a:p>
            <a:pPr marL="0" indent="0">
              <a:buNone/>
            </a:pPr>
            <a:r>
              <a:rPr lang="en-US" dirty="0">
                <a:latin typeface="Calibri" panose="020F0502020204030204" pitchFamily="34" charset="0"/>
                <a:cs typeface="Calibri" panose="020F0502020204030204" pitchFamily="34" charset="0"/>
              </a:rPr>
              <a:t>S</a:t>
            </a:r>
            <a:r>
              <a:rPr lang="en-US" dirty="0" smtClean="0">
                <a:latin typeface="Calibri" panose="020F0502020204030204" pitchFamily="34" charset="0"/>
                <a:cs typeface="Calibri" panose="020F0502020204030204" pitchFamily="34" charset="0"/>
              </a:rPr>
              <a:t>timulus is a short newspaper article entitled “Generic medicines: Not for the Swiss.” It has two paragraphs and a table in the middle displaying the market share of generic medicines in 14 European countries and the U.S.</a:t>
            </a: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test-taker is </a:t>
            </a:r>
            <a:r>
              <a:rPr lang="en-US" dirty="0" smtClean="0">
                <a:latin typeface="Calibri" panose="020F0502020204030204" pitchFamily="34" charset="0"/>
                <a:cs typeface="Calibri" panose="020F0502020204030204" pitchFamily="34" charset="0"/>
              </a:rPr>
              <a:t>asked to determine the number of countries with a market share greater than 10%. </a:t>
            </a:r>
          </a:p>
          <a:p>
            <a:r>
              <a:rPr lang="en-US" dirty="0" smtClean="0">
                <a:latin typeface="Calibri" panose="020F0502020204030204" pitchFamily="34" charset="0"/>
                <a:cs typeface="Calibri" panose="020F0502020204030204" pitchFamily="34" charset="0"/>
              </a:rPr>
              <a:t>The percentages are sorted in descending order to facilitate the search.</a:t>
            </a:r>
          </a:p>
          <a:p>
            <a:r>
              <a:rPr lang="en-US" dirty="0" smtClean="0">
                <a:latin typeface="Calibri" panose="020F0502020204030204" pitchFamily="34" charset="0"/>
                <a:cs typeface="Calibri" panose="020F0502020204030204" pitchFamily="34" charset="0"/>
              </a:rPr>
              <a:t>The phrase “drug sales”, however, does not appear in the text; therefore, the test-taker needs to understand that “market share” is a synonym of “drug sales” in order to answer the question.</a:t>
            </a:r>
          </a:p>
        </p:txBody>
      </p:sp>
      <p:sp>
        <p:nvSpPr>
          <p:cNvPr id="4" name="Slide Number Placeholder 3"/>
          <p:cNvSpPr>
            <a:spLocks noGrp="1"/>
          </p:cNvSpPr>
          <p:nvPr>
            <p:ph type="sldNum" sz="quarter" idx="12"/>
          </p:nvPr>
        </p:nvSpPr>
        <p:spPr/>
        <p:txBody>
          <a:bodyPr/>
          <a:lstStyle/>
          <a:p>
            <a:fld id="{CD4CD8E9-1693-45D6-9FD5-D63BDA356D9F}" type="slidenum">
              <a:rPr lang="en-US" smtClean="0"/>
              <a:pPr/>
              <a:t>54</a:t>
            </a:fld>
            <a:endParaRPr lang="en-US"/>
          </a:p>
        </p:txBody>
      </p:sp>
      <p:sp>
        <p:nvSpPr>
          <p:cNvPr id="5" name="Title 4"/>
          <p:cNvSpPr>
            <a:spLocks noGrp="1"/>
          </p:cNvSpPr>
          <p:nvPr>
            <p:ph type="title"/>
          </p:nvPr>
        </p:nvSpPr>
        <p:spPr/>
        <p:txBody>
          <a:bodyPr/>
          <a:lstStyle/>
          <a:p>
            <a:r>
              <a:rPr lang="en-US" dirty="0" smtClean="0"/>
              <a:t>Level 1 literacy item</a:t>
            </a:r>
            <a:endParaRPr lang="en-US" dirty="0"/>
          </a:p>
        </p:txBody>
      </p:sp>
    </p:spTree>
    <p:extLst>
      <p:ext uri="{BB962C8B-B14F-4D97-AF65-F5344CB8AC3E}">
        <p14:creationId xmlns:p14="http://schemas.microsoft.com/office/powerpoint/2010/main" val="206412546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534400" cy="3962400"/>
          </a:xfrm>
        </p:spPr>
        <p:txBody>
          <a:bodyPr>
            <a:normAutofit fontScale="40000" lnSpcReduction="20000"/>
          </a:bodyPr>
          <a:lstStyle/>
          <a:p>
            <a:pPr marL="0" indent="0">
              <a:buNone/>
            </a:pPr>
            <a:r>
              <a:rPr lang="en-US" sz="5700" b="1" dirty="0" smtClean="0">
                <a:latin typeface="Calibri" panose="020F0502020204030204" pitchFamily="34" charset="0"/>
                <a:cs typeface="Calibri" panose="020F0502020204030204" pitchFamily="34" charset="0"/>
              </a:rPr>
              <a:t>Lakeside Fun Run</a:t>
            </a:r>
          </a:p>
          <a:p>
            <a:pPr marL="0" indent="0">
              <a:buNone/>
            </a:pPr>
            <a:r>
              <a:rPr lang="en-US" sz="5300" dirty="0">
                <a:latin typeface="Calibri" panose="020F0502020204030204" pitchFamily="34" charset="0"/>
                <a:cs typeface="Calibri" panose="020F0502020204030204" pitchFamily="34" charset="0"/>
              </a:rPr>
              <a:t>Stimulus is a simulated website containing information about an annual fun run/walk. </a:t>
            </a:r>
          </a:p>
          <a:p>
            <a:r>
              <a:rPr lang="en-US" sz="5300" dirty="0">
                <a:latin typeface="Calibri" panose="020F0502020204030204" pitchFamily="34" charset="0"/>
                <a:cs typeface="Calibri" panose="020F0502020204030204" pitchFamily="34" charset="0"/>
              </a:rPr>
              <a:t>The test-taker is directed to a page with several links, including “Contact Us” and “FAQs”. </a:t>
            </a:r>
          </a:p>
          <a:p>
            <a:r>
              <a:rPr lang="en-US" sz="5300" dirty="0">
                <a:latin typeface="Calibri" panose="020F0502020204030204" pitchFamily="34" charset="0"/>
                <a:cs typeface="Calibri" panose="020F0502020204030204" pitchFamily="34" charset="0"/>
              </a:rPr>
              <a:t>Then asked to identify the link providing the phone number of the organizers of the event. </a:t>
            </a:r>
          </a:p>
          <a:p>
            <a:r>
              <a:rPr lang="en-US" sz="5300" dirty="0">
                <a:latin typeface="Calibri" panose="020F0502020204030204" pitchFamily="34" charset="0"/>
                <a:cs typeface="Calibri" panose="020F0502020204030204" pitchFamily="34" charset="0"/>
              </a:rPr>
              <a:t>In order to answer this item correctly, the test-taker needs to click on the link “Contact Us”. This requires navigating through a digital text and some understanding of web conventions. </a:t>
            </a:r>
          </a:p>
          <a:p>
            <a:r>
              <a:rPr lang="en-US" sz="5300" dirty="0">
                <a:latin typeface="Calibri" panose="020F0502020204030204" pitchFamily="34" charset="0"/>
                <a:cs typeface="Calibri" panose="020F0502020204030204" pitchFamily="34" charset="0"/>
              </a:rPr>
              <a:t>While this task might be fairly simple for test‑takers familiar with web-based texts, some respondents less familiar with web-based texts would need to make some inferences to identify the correct link.</a:t>
            </a:r>
          </a:p>
        </p:txBody>
      </p:sp>
      <p:sp>
        <p:nvSpPr>
          <p:cNvPr id="4" name="Slide Number Placeholder 3"/>
          <p:cNvSpPr>
            <a:spLocks noGrp="1"/>
          </p:cNvSpPr>
          <p:nvPr>
            <p:ph type="sldNum" sz="quarter" idx="12"/>
          </p:nvPr>
        </p:nvSpPr>
        <p:spPr/>
        <p:txBody>
          <a:bodyPr/>
          <a:lstStyle/>
          <a:p>
            <a:fld id="{CD4CD8E9-1693-45D6-9FD5-D63BDA356D9F}" type="slidenum">
              <a:rPr lang="en-US" smtClean="0"/>
              <a:pPr/>
              <a:t>55</a:t>
            </a:fld>
            <a:endParaRPr lang="en-US"/>
          </a:p>
        </p:txBody>
      </p:sp>
      <p:sp>
        <p:nvSpPr>
          <p:cNvPr id="5" name="Title 4"/>
          <p:cNvSpPr>
            <a:spLocks noGrp="1"/>
          </p:cNvSpPr>
          <p:nvPr>
            <p:ph type="title"/>
          </p:nvPr>
        </p:nvSpPr>
        <p:spPr/>
        <p:txBody>
          <a:bodyPr/>
          <a:lstStyle/>
          <a:p>
            <a:r>
              <a:rPr lang="en-US" dirty="0" smtClean="0"/>
              <a:t>Level 2 literacy item</a:t>
            </a:r>
            <a:endParaRPr lang="en-US" dirty="0"/>
          </a:p>
        </p:txBody>
      </p:sp>
    </p:spTree>
    <p:extLst>
      <p:ext uri="{BB962C8B-B14F-4D97-AF65-F5344CB8AC3E}">
        <p14:creationId xmlns:p14="http://schemas.microsoft.com/office/powerpoint/2010/main" val="98736131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3" y="1676401"/>
            <a:ext cx="8362951" cy="4267200"/>
          </a:xfrm>
        </p:spPr>
        <p:txBody>
          <a:bodyPr>
            <a:normAutofit/>
          </a:bodyPr>
          <a:lstStyle/>
          <a:p>
            <a:pPr marL="0" indent="0">
              <a:buNone/>
            </a:pPr>
            <a:endParaRPr lang="en-US" sz="500" dirty="0" smtClean="0">
              <a:solidFill>
                <a:schemeClr val="tx1"/>
              </a:solidFill>
              <a:latin typeface="Calibri" panose="020F0502020204030204" pitchFamily="34" charset="0"/>
              <a:cs typeface="Calibri" panose="020F0502020204030204" pitchFamily="34" charset="0"/>
            </a:endParaRPr>
          </a:p>
          <a:p>
            <a:r>
              <a:rPr lang="en-US" sz="3000" dirty="0" smtClean="0">
                <a:solidFill>
                  <a:schemeClr val="accent1"/>
                </a:solidFill>
                <a:latin typeface="Calibri" panose="020F0502020204030204" pitchFamily="34" charset="0"/>
                <a:cs typeface="Calibri" panose="020F0502020204030204" pitchFamily="34" charset="0"/>
              </a:rPr>
              <a:t>Adults with weaker literacy skills are less </a:t>
            </a:r>
            <a:r>
              <a:rPr lang="en-US" sz="3000" dirty="0">
                <a:solidFill>
                  <a:schemeClr val="accent1"/>
                </a:solidFill>
                <a:latin typeface="Calibri" panose="020F0502020204030204" pitchFamily="34" charset="0"/>
                <a:cs typeface="Calibri" panose="020F0502020204030204" pitchFamily="34" charset="0"/>
              </a:rPr>
              <a:t>likely </a:t>
            </a:r>
            <a:r>
              <a:rPr lang="en-US" sz="3000" dirty="0" smtClean="0">
                <a:solidFill>
                  <a:schemeClr val="accent1"/>
                </a:solidFill>
                <a:latin typeface="Calibri" panose="020F0502020204030204" pitchFamily="34" charset="0"/>
                <a:cs typeface="Calibri" panose="020F0502020204030204" pitchFamily="34" charset="0"/>
              </a:rPr>
              <a:t>to:</a:t>
            </a:r>
          </a:p>
          <a:p>
            <a:pPr lvl="1"/>
            <a:r>
              <a:rPr lang="en-US" sz="2400" dirty="0" smtClean="0">
                <a:solidFill>
                  <a:schemeClr val="accent1"/>
                </a:solidFill>
                <a:latin typeface="Calibri" panose="020F0502020204030204" pitchFamily="34" charset="0"/>
                <a:cs typeface="Calibri" panose="020F0502020204030204" pitchFamily="34" charset="0"/>
              </a:rPr>
              <a:t>Feel </a:t>
            </a:r>
            <a:r>
              <a:rPr lang="en-US" sz="2400" dirty="0">
                <a:solidFill>
                  <a:schemeClr val="accent1"/>
                </a:solidFill>
                <a:latin typeface="Calibri" panose="020F0502020204030204" pitchFamily="34" charset="0"/>
                <a:cs typeface="Calibri" panose="020F0502020204030204" pitchFamily="34" charset="0"/>
              </a:rPr>
              <a:t>trust in </a:t>
            </a:r>
            <a:r>
              <a:rPr lang="en-US" sz="2400" dirty="0" smtClean="0">
                <a:solidFill>
                  <a:schemeClr val="accent1"/>
                </a:solidFill>
                <a:latin typeface="Calibri" panose="020F0502020204030204" pitchFamily="34" charset="0"/>
                <a:cs typeface="Calibri" panose="020F0502020204030204" pitchFamily="34" charset="0"/>
              </a:rPr>
              <a:t>others</a:t>
            </a:r>
          </a:p>
          <a:p>
            <a:pPr lvl="1"/>
            <a:r>
              <a:rPr lang="en-US" sz="2400" dirty="0" smtClean="0">
                <a:solidFill>
                  <a:schemeClr val="accent1"/>
                </a:solidFill>
                <a:latin typeface="Calibri" panose="020F0502020204030204" pitchFamily="34" charset="0"/>
                <a:cs typeface="Calibri" panose="020F0502020204030204" pitchFamily="34" charset="0"/>
              </a:rPr>
              <a:t>Believe </a:t>
            </a:r>
            <a:r>
              <a:rPr lang="en-US" sz="2400" dirty="0">
                <a:solidFill>
                  <a:schemeClr val="accent1"/>
                </a:solidFill>
                <a:latin typeface="Calibri" panose="020F0502020204030204" pitchFamily="34" charset="0"/>
                <a:cs typeface="Calibri" panose="020F0502020204030204" pitchFamily="34" charset="0"/>
              </a:rPr>
              <a:t>that people like themselves have a say in what the government </a:t>
            </a:r>
            <a:r>
              <a:rPr lang="en-US" sz="2400" dirty="0" smtClean="0">
                <a:solidFill>
                  <a:schemeClr val="accent1"/>
                </a:solidFill>
                <a:latin typeface="Calibri" panose="020F0502020204030204" pitchFamily="34" charset="0"/>
                <a:cs typeface="Calibri" panose="020F0502020204030204" pitchFamily="34" charset="0"/>
              </a:rPr>
              <a:t>does</a:t>
            </a:r>
          </a:p>
          <a:p>
            <a:pPr lvl="1"/>
            <a:r>
              <a:rPr lang="en-US" sz="2400" dirty="0" smtClean="0">
                <a:solidFill>
                  <a:schemeClr val="accent1"/>
                </a:solidFill>
                <a:latin typeface="Calibri" panose="020F0502020204030204" pitchFamily="34" charset="0"/>
                <a:cs typeface="Calibri" panose="020F0502020204030204" pitchFamily="34" charset="0"/>
              </a:rPr>
              <a:t>Engage </a:t>
            </a:r>
            <a:r>
              <a:rPr lang="en-US" sz="2400" dirty="0">
                <a:solidFill>
                  <a:schemeClr val="accent1"/>
                </a:solidFill>
                <a:latin typeface="Calibri" panose="020F0502020204030204" pitchFamily="34" charset="0"/>
                <a:cs typeface="Calibri" panose="020F0502020204030204" pitchFamily="34" charset="0"/>
              </a:rPr>
              <a:t>in the volunteer activities that sustain a rich civil </a:t>
            </a:r>
            <a:r>
              <a:rPr lang="en-US" sz="2400" dirty="0" smtClean="0">
                <a:solidFill>
                  <a:schemeClr val="accent1"/>
                </a:solidFill>
                <a:latin typeface="Calibri" panose="020F0502020204030204" pitchFamily="34" charset="0"/>
                <a:cs typeface="Calibri" panose="020F0502020204030204" pitchFamily="34" charset="0"/>
              </a:rPr>
              <a:t>society</a:t>
            </a:r>
          </a:p>
          <a:p>
            <a:r>
              <a:rPr lang="en-US" sz="3000" dirty="0">
                <a:solidFill>
                  <a:schemeClr val="accent1"/>
                </a:solidFill>
                <a:latin typeface="Calibri" panose="020F0502020204030204" pitchFamily="34" charset="0"/>
                <a:cs typeface="Calibri" panose="020F0502020204030204" pitchFamily="34" charset="0"/>
              </a:rPr>
              <a:t>On average across countries, adults who score at or below Level 1 on the literacy scale have over two times the odds of reporting “fair” to “poor” health than those who score at Level 4 or </a:t>
            </a:r>
            <a:r>
              <a:rPr lang="en-US" sz="3000" dirty="0" smtClean="0">
                <a:solidFill>
                  <a:schemeClr val="accent1"/>
                </a:solidFill>
                <a:latin typeface="Calibri" panose="020F0502020204030204" pitchFamily="34" charset="0"/>
                <a:cs typeface="Calibri" panose="020F0502020204030204" pitchFamily="34" charset="0"/>
              </a:rPr>
              <a:t>5</a:t>
            </a:r>
          </a:p>
          <a:p>
            <a:endParaRPr lang="en-US" sz="3000" dirty="0">
              <a:solidFill>
                <a:schemeClr val="tx1"/>
              </a:solidFill>
            </a:endParaRP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56</a:t>
            </a:fld>
            <a:endParaRPr lang="en-US" dirty="0"/>
          </a:p>
        </p:txBody>
      </p:sp>
      <p:sp>
        <p:nvSpPr>
          <p:cNvPr id="6" name="Title 4"/>
          <p:cNvSpPr>
            <a:spLocks noGrp="1"/>
          </p:cNvSpPr>
          <p:nvPr>
            <p:ph type="title"/>
          </p:nvPr>
        </p:nvSpPr>
        <p:spPr>
          <a:xfrm>
            <a:off x="540913" y="381000"/>
            <a:ext cx="8610600" cy="1486894"/>
          </a:xfrm>
        </p:spPr>
        <p:txBody>
          <a:bodyPr>
            <a:noAutofit/>
          </a:bodyPr>
          <a:lstStyle/>
          <a:p>
            <a:r>
              <a:rPr lang="en-US" sz="3800" dirty="0" smtClean="0"/>
              <a:t>Social outcomes: health, civic participation, trust in government or others</a:t>
            </a:r>
            <a:endParaRPr lang="en-US" sz="3800" dirty="0"/>
          </a:p>
        </p:txBody>
      </p:sp>
    </p:spTree>
    <p:extLst>
      <p:ext uri="{BB962C8B-B14F-4D97-AF65-F5344CB8AC3E}">
        <p14:creationId xmlns:p14="http://schemas.microsoft.com/office/powerpoint/2010/main" val="306046557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solidFill>
            <a:schemeClr val="bg1">
              <a:lumMod val="85000"/>
            </a:schemeClr>
          </a:solidFill>
          <a:ln w="19050">
            <a:solidFill>
              <a:srgbClr val="0070C0"/>
            </a:solidFill>
          </a:ln>
        </p:spPr>
        <p:txBody>
          <a:bodyPr vert="horz" lIns="91440" tIns="45720" rIns="91440" bIns="45720" rtlCol="0" anchor="ctr">
            <a:normAutofit/>
          </a:bodyPr>
          <a:lstStyle/>
          <a:p>
            <a:pPr algn="l"/>
            <a:r>
              <a:rPr lang="en-US" sz="2400" b="1" dirty="0" smtClean="0">
                <a:solidFill>
                  <a:srgbClr val="663300"/>
                </a:solidFill>
              </a:rPr>
              <a:t>Who are the low skilled adults in the U.S. in literacy?</a:t>
            </a:r>
            <a:br>
              <a:rPr lang="en-US" sz="2400" b="1" dirty="0" smtClean="0">
                <a:solidFill>
                  <a:srgbClr val="663300"/>
                </a:solidFill>
              </a:rPr>
            </a:br>
            <a:r>
              <a:rPr lang="en-US" sz="2400" b="1" dirty="0">
                <a:solidFill>
                  <a:srgbClr val="663300"/>
                </a:solidFill>
              </a:rPr>
              <a:t>	</a:t>
            </a:r>
            <a:r>
              <a:rPr lang="en-US" sz="2400" b="1" dirty="0" smtClean="0">
                <a:solidFill>
                  <a:srgbClr val="663300"/>
                </a:solidFill>
              </a:rPr>
              <a:t>					Employment status</a:t>
            </a:r>
            <a:endParaRPr lang="en-US" sz="2400" b="1" dirty="0">
              <a:solidFill>
                <a:srgbClr val="6633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54509692"/>
              </p:ext>
            </p:extLst>
          </p:nvPr>
        </p:nvGraphicFramePr>
        <p:xfrm>
          <a:off x="609600" y="1600201"/>
          <a:ext cx="8305800" cy="5063798"/>
        </p:xfrm>
        <a:graphic>
          <a:graphicData uri="http://schemas.openxmlformats.org/drawingml/2006/table">
            <a:tbl>
              <a:tblPr>
                <a:tableStyleId>{5202B0CA-FC54-4496-8BCA-5EF66A818D29}</a:tableStyleId>
              </a:tblPr>
              <a:tblGrid>
                <a:gridCol w="1112363"/>
                <a:gridCol w="3174870"/>
                <a:gridCol w="217995"/>
                <a:gridCol w="1053519"/>
                <a:gridCol w="846767"/>
                <a:gridCol w="950143"/>
                <a:gridCol w="950143"/>
              </a:tblGrid>
              <a:tr h="46276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 </a:t>
                      </a:r>
                      <a:endParaRPr lang="en-US" sz="2000" b="1" i="0" u="none" strike="noStrike" dirty="0" smtClean="0">
                        <a:solidFill>
                          <a:srgbClr val="1F497D"/>
                        </a:solidFill>
                        <a:effectLst/>
                        <a:latin typeface="Cambria"/>
                      </a:endParaRPr>
                    </a:p>
                  </a:txBody>
                  <a:tcPr marL="5901" marR="5901" marT="5901"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 </a:t>
                      </a:r>
                      <a:r>
                        <a:rPr lang="en-US" sz="1600" u="none" strike="noStrike" dirty="0" smtClean="0">
                          <a:effectLst/>
                        </a:rPr>
                        <a:t>U.S. Pop. 16-65 = </a:t>
                      </a:r>
                      <a:r>
                        <a:rPr lang="en-US" sz="1600" u="none" strike="noStrike" baseline="0" dirty="0" smtClean="0">
                          <a:effectLst/>
                        </a:rPr>
                        <a:t> approx. 200 million</a:t>
                      </a:r>
                      <a:r>
                        <a:rPr lang="en-US" sz="1600" u="none" strike="noStrike" dirty="0" smtClean="0">
                          <a:effectLst/>
                        </a:rPr>
                        <a:t> </a:t>
                      </a:r>
                      <a:endParaRPr lang="en-US" sz="1600" b="0" i="0" u="none" strike="noStrike" dirty="0" smtClean="0">
                        <a:effectLst/>
                        <a:latin typeface="Arial"/>
                      </a:endParaRPr>
                    </a:p>
                  </a:txBody>
                  <a:tcPr marL="5901" marR="5901" marT="5901" marB="0" anchor="b"/>
                </a:tc>
                <a:tc gridSpan="2">
                  <a:txBody>
                    <a:bodyPr/>
                    <a:lstStyle/>
                    <a:p>
                      <a:pPr algn="l" fontAlgn="b"/>
                      <a:endParaRPr lang="en-US" sz="1600" b="1" i="0" u="none" strike="noStrike" dirty="0">
                        <a:solidFill>
                          <a:srgbClr val="1F497D"/>
                        </a:solidFill>
                        <a:effectLst/>
                        <a:latin typeface="Cambria"/>
                      </a:endParaRPr>
                    </a:p>
                  </a:txBody>
                  <a:tcPr marL="5901" marR="5901" marT="5901" marB="0" anchor="b"/>
                </a:tc>
                <a:tc hMerge="1">
                  <a:txBody>
                    <a:bodyPr/>
                    <a:lstStyle/>
                    <a:p>
                      <a:endParaRPr lang="en-US"/>
                    </a:p>
                  </a:txBody>
                  <a:tcPr/>
                </a:tc>
                <a:tc gridSpan="3">
                  <a:txBody>
                    <a:bodyPr/>
                    <a:lstStyle/>
                    <a:p>
                      <a:pPr algn="ctr" fontAlgn="b"/>
                      <a:r>
                        <a:rPr lang="en-US" sz="1600" u="none" strike="noStrike" dirty="0">
                          <a:effectLst/>
                        </a:rPr>
                        <a:t> </a:t>
                      </a:r>
                      <a:r>
                        <a:rPr lang="en-US" sz="1800" b="0" u="sng" strike="noStrike" dirty="0" smtClean="0">
                          <a:effectLst/>
                        </a:rPr>
                        <a:t>Percent</a:t>
                      </a:r>
                      <a:r>
                        <a:rPr lang="en-US" sz="1800" b="0" u="sng" strike="noStrike" baseline="0" dirty="0" smtClean="0">
                          <a:effectLst/>
                        </a:rPr>
                        <a:t> of subpopulation</a:t>
                      </a:r>
                      <a:endParaRPr lang="en-US" sz="1800" b="0" i="0" u="sng" strike="noStrike" dirty="0">
                        <a:effectLst/>
                        <a:latin typeface="Arial"/>
                      </a:endParaRPr>
                    </a:p>
                  </a:txBody>
                  <a:tcPr marL="5901" marR="5901" marT="5901" marB="0" anchor="b"/>
                </a:tc>
                <a:tc hMerge="1">
                  <a:txBody>
                    <a:bodyPr/>
                    <a:lstStyle/>
                    <a:p>
                      <a:pPr algn="l" fontAlgn="b"/>
                      <a:endParaRPr lang="en-US" sz="1600" b="0" i="0" u="none" strike="noStrike" dirty="0">
                        <a:effectLst/>
                        <a:latin typeface="Arial"/>
                      </a:endParaRPr>
                    </a:p>
                  </a:txBody>
                  <a:tcPr marL="5901" marR="5901" marT="5901" marB="0" anchor="b"/>
                </a:tc>
                <a:tc hMerge="1">
                  <a:txBody>
                    <a:bodyPr/>
                    <a:lstStyle/>
                    <a:p>
                      <a:pPr algn="l" fontAlgn="b"/>
                      <a:endParaRPr lang="en-US" sz="1600" b="0" i="0" u="none" strike="noStrike" dirty="0">
                        <a:effectLst/>
                        <a:latin typeface="Arial"/>
                      </a:endParaRPr>
                    </a:p>
                  </a:txBody>
                  <a:tcPr marL="5901" marR="5901" marT="5901" marB="0" anchor="b"/>
                </a:tc>
              </a:tr>
              <a:tr h="847706">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smtClean="0">
                          <a:effectLst/>
                          <a:latin typeface="+mn-lt"/>
                        </a:rPr>
                        <a:t>Percent of population</a:t>
                      </a:r>
                      <a:endParaRPr lang="en-US" sz="1800" b="0" i="0" u="none" strike="noStrike" dirty="0">
                        <a:effectLst/>
                        <a:latin typeface="+mn-lt"/>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Below Level 1</a:t>
                      </a:r>
                      <a:endParaRPr lang="en-US" sz="1800" u="none" strike="noStrike" kern="1200" dirty="0">
                        <a:solidFill>
                          <a:schemeClr val="dk1"/>
                        </a:solidFill>
                        <a:effectLst/>
                        <a:latin typeface="+mn-lt"/>
                        <a:ea typeface="+mn-ea"/>
                        <a:cs typeface="+mn-cs"/>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Level 1</a:t>
                      </a:r>
                      <a:endParaRPr lang="en-US" sz="1800" u="none" strike="noStrike" kern="1200" dirty="0">
                        <a:solidFill>
                          <a:schemeClr val="dk1"/>
                        </a:solidFill>
                        <a:effectLst/>
                        <a:latin typeface="+mn-lt"/>
                        <a:ea typeface="+mn-ea"/>
                        <a:cs typeface="+mn-cs"/>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Level 2</a:t>
                      </a:r>
                      <a:endParaRPr lang="en-US" sz="1800" u="none" strike="noStrike" kern="1200" dirty="0">
                        <a:solidFill>
                          <a:schemeClr val="dk1"/>
                        </a:solidFill>
                        <a:effectLst/>
                        <a:latin typeface="+mn-lt"/>
                        <a:ea typeface="+mn-ea"/>
                        <a:cs typeface="+mn-cs"/>
                      </a:endParaRPr>
                    </a:p>
                  </a:txBody>
                  <a:tcPr marL="5901" marR="5901" marT="5901" marB="0" anchor="b"/>
                </a:tc>
              </a:tr>
              <a:tr h="262728">
                <a:tc gridSpan="2">
                  <a:txBody>
                    <a:bodyPr/>
                    <a:lstStyle/>
                    <a:p>
                      <a:pPr algn="l" fontAlgn="b"/>
                      <a:r>
                        <a:rPr lang="en-US" sz="1800" u="none" strike="noStrike" dirty="0" smtClean="0">
                          <a:effectLst/>
                        </a:rPr>
                        <a:t>All U.S. 16-65</a:t>
                      </a:r>
                      <a:endParaRPr lang="en-US" sz="1800" b="0" i="0" u="none" strike="noStrike" dirty="0">
                        <a:effectLst/>
                        <a:latin typeface="Arial"/>
                      </a:endParaRPr>
                    </a:p>
                  </a:txBody>
                  <a:tcPr marL="5901" marR="5901" marT="5901" marB="0" anchor="b"/>
                </a:tc>
                <a:tc hMerge="1">
                  <a:txBody>
                    <a:bodyPr/>
                    <a:lstStyle/>
                    <a:p>
                      <a:pPr algn="l" fontAlgn="b"/>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100</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33</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a:effectLst/>
                          <a:latin typeface="+mn-lt"/>
                        </a:rPr>
                        <a:t> </a:t>
                      </a:r>
                      <a:endParaRPr lang="en-US" sz="1800" b="0" i="0" u="none" strike="noStrike" dirty="0">
                        <a:effectLst/>
                        <a:latin typeface="+mn-lt"/>
                      </a:endParaRPr>
                    </a:p>
                  </a:txBody>
                  <a:tcPr marL="5901" marR="5901" marT="5901" marB="0" anchor="b"/>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gridSpan="2">
                  <a:txBody>
                    <a:bodyPr/>
                    <a:lstStyle/>
                    <a:p>
                      <a:pPr algn="l" fontAlgn="b"/>
                      <a:r>
                        <a:rPr lang="en-US" sz="1800" u="none" strike="noStrike" dirty="0">
                          <a:effectLst/>
                        </a:rPr>
                        <a:t>Employment status</a:t>
                      </a:r>
                      <a:endParaRPr lang="en-US" sz="1800" b="0" i="0" u="none" strike="noStrike" dirty="0">
                        <a:effectLst/>
                        <a:latin typeface="Arial"/>
                      </a:endParaRPr>
                    </a:p>
                  </a:txBody>
                  <a:tcPr marL="5901" marR="5901" marT="5901" marB="0" anchor="b"/>
                </a:tc>
                <a:tc hMerge="1">
                  <a:txBody>
                    <a:bodyPr/>
                    <a:lstStyle/>
                    <a:p>
                      <a:endParaRPr lang="en-US"/>
                    </a:p>
                  </a:txBody>
                  <a:tcPr/>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a:effectLst/>
                          <a:latin typeface="+mn-lt"/>
                        </a:rPr>
                        <a:t> </a:t>
                      </a:r>
                      <a:endParaRPr lang="en-US" sz="1800" b="0" i="0" u="none" strike="noStrike" dirty="0">
                        <a:effectLst/>
                        <a:latin typeface="+mn-lt"/>
                      </a:endParaRPr>
                    </a:p>
                  </a:txBody>
                  <a:tcPr marL="5901" marR="5901" marT="5901" marB="0" anchor="b"/>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Employed full-time</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52</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12</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31</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Employed part-time</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12</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15</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36</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Unemployed</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8</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5</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24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41</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In school</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10</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2</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10</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35</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a:effectLst/>
                        </a:rPr>
                        <a:t>Retired</a:t>
                      </a:r>
                      <a:endParaRPr lang="en-US" sz="1800" b="0" i="0" u="none" strike="noStrike">
                        <a:effectLst/>
                        <a:latin typeface="Arial"/>
                      </a:endParaRP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a:effectLst/>
                          <a:latin typeface="+mn-lt"/>
                        </a:rPr>
                        <a:t>4</a:t>
                      </a:r>
                      <a:endParaRPr lang="en-US" sz="1800" b="0" i="0" u="none" strike="noStrike">
                        <a:effectLst/>
                        <a:latin typeface="+mn-lt"/>
                      </a:endParaRPr>
                    </a:p>
                  </a:txBody>
                  <a:tcPr marL="5901" marR="5901" marT="5901" marB="0" anchor="b"/>
                </a:tc>
                <a:tc>
                  <a:txBody>
                    <a:bodyPr/>
                    <a:lstStyle/>
                    <a:p>
                      <a:pPr algn="r" fontAlgn="b"/>
                      <a:r>
                        <a:rPr lang="en-US" sz="1800" b="0" i="0" u="none" strike="noStrike" dirty="0" smtClean="0">
                          <a:effectLst/>
                          <a:latin typeface="+mn-lt"/>
                        </a:rPr>
                        <a:t>3</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16</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36</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Permanently disabled</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5</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14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29</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40</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Looking after family</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6</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3</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38</a:t>
                      </a:r>
                      <a:endParaRPr lang="en-US" sz="1800" b="0" i="0" u="none" strike="noStrike" dirty="0">
                        <a:effectLst/>
                        <a:latin typeface="+mn-lt"/>
                      </a:endParaRPr>
                    </a:p>
                  </a:txBody>
                  <a:tcPr marL="5901" marR="5901" marT="5901" marB="0" anchor="b">
                    <a:solidFill>
                      <a:schemeClr val="accent3">
                        <a:lumMod val="40000"/>
                        <a:lumOff val="60000"/>
                      </a:schemeClr>
                    </a:solidFill>
                  </a:tcPr>
                </a:tc>
              </a:tr>
              <a:tr h="262728">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Other</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3</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5</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12</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35</a:t>
                      </a:r>
                      <a:endParaRPr lang="en-US" sz="1800" b="0" i="0" u="none" strike="noStrike" dirty="0">
                        <a:effectLst/>
                        <a:latin typeface="+mn-lt"/>
                      </a:endParaRPr>
                    </a:p>
                  </a:txBody>
                  <a:tcPr marL="5901" marR="5901" marT="5901" marB="0" anchor="b">
                    <a:solidFill>
                      <a:schemeClr val="accent3">
                        <a:lumMod val="40000"/>
                        <a:lumOff val="60000"/>
                      </a:schemeClr>
                    </a:solidFill>
                  </a:tcPr>
                </a:tc>
              </a:tr>
              <a:tr h="600122">
                <a:tc gridSpan="7">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Estimates for labor force categories</a:t>
                      </a:r>
                      <a:r>
                        <a:rPr lang="en-US" sz="1800" b="0" i="0" u="none" strike="noStrike" baseline="0" dirty="0" smtClean="0">
                          <a:solidFill>
                            <a:srgbClr val="000000"/>
                          </a:solidFill>
                          <a:effectLst/>
                          <a:latin typeface="+mn-lt"/>
                        </a:rPr>
                        <a:t> </a:t>
                      </a:r>
                      <a:r>
                        <a:rPr lang="en-US" sz="1800" b="0" i="0" u="none" strike="noStrike" dirty="0" smtClean="0">
                          <a:solidFill>
                            <a:srgbClr val="000000"/>
                          </a:solidFill>
                          <a:effectLst/>
                          <a:latin typeface="+mn-lt"/>
                        </a:rPr>
                        <a:t>not shown do not meet reporting standards.</a:t>
                      </a:r>
                    </a:p>
                    <a:p>
                      <a:pPr algn="l" fontAlgn="b"/>
                      <a:endParaRPr lang="en-US" sz="1800" b="0" i="0" u="none" strike="noStrike" dirty="0">
                        <a:effectLst/>
                        <a:latin typeface="Arial"/>
                      </a:endParaRPr>
                    </a:p>
                  </a:txBody>
                  <a:tcPr anchor="b"/>
                </a:tc>
                <a:tc hMerge="1">
                  <a:txBody>
                    <a:bodyPr/>
                    <a:lstStyle/>
                    <a:p>
                      <a:pPr algn="l" fontAlgn="b"/>
                      <a:endParaRPr lang="en-US" sz="1800" b="0" i="0" u="none" strike="noStrike" dirty="0">
                        <a:effectLst/>
                        <a:latin typeface="Arial"/>
                      </a:endParaRPr>
                    </a:p>
                  </a:txBody>
                  <a:tcPr anchor="b"/>
                </a:tc>
                <a:tc hMerge="1">
                  <a:txBody>
                    <a:bodyPr/>
                    <a:lstStyle/>
                    <a:p>
                      <a:pPr algn="l" fontAlgn="b"/>
                      <a:endParaRPr lang="en-US" sz="1800" b="0" i="0" u="none" strike="noStrike" dirty="0">
                        <a:effectLst/>
                        <a:latin typeface="Arial"/>
                      </a:endParaRPr>
                    </a:p>
                  </a:txBody>
                  <a:tcPr anchor="b"/>
                </a:tc>
                <a:tc hMerge="1">
                  <a:txBody>
                    <a:bodyPr/>
                    <a:lstStyle/>
                    <a:p>
                      <a:pPr algn="r" fontAlgn="b"/>
                      <a:endParaRPr lang="en-US" sz="1800" b="0" i="0" u="none" strike="noStrike" dirty="0">
                        <a:effectLst/>
                        <a:latin typeface="+mn-lt"/>
                      </a:endParaRPr>
                    </a:p>
                  </a:txBody>
                  <a:tcPr anchor="b"/>
                </a:tc>
                <a:tc hMerge="1">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hMerge="1">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hMerge="1">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CD4CD8E9-1693-45D6-9FD5-D63BDA356D9F}" type="slidenum">
              <a:rPr lang="en-US" smtClean="0"/>
              <a:pPr/>
              <a:t>57</a:t>
            </a:fld>
            <a:endParaRPr lang="en-US"/>
          </a:p>
        </p:txBody>
      </p:sp>
    </p:spTree>
    <p:extLst>
      <p:ext uri="{BB962C8B-B14F-4D97-AF65-F5344CB8AC3E}">
        <p14:creationId xmlns:p14="http://schemas.microsoft.com/office/powerpoint/2010/main" val="218679238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solidFill>
            <a:schemeClr val="bg1">
              <a:lumMod val="85000"/>
            </a:schemeClr>
          </a:solidFill>
          <a:ln w="19050">
            <a:solidFill>
              <a:srgbClr val="0070C0"/>
            </a:solidFill>
          </a:ln>
        </p:spPr>
        <p:txBody>
          <a:bodyPr vert="horz" lIns="91440" tIns="45720" rIns="91440" bIns="45720" rtlCol="0" anchor="ctr">
            <a:normAutofit/>
          </a:bodyPr>
          <a:lstStyle/>
          <a:p>
            <a:pPr algn="l"/>
            <a:r>
              <a:rPr lang="en-US" sz="2400" b="1" dirty="0" smtClean="0">
                <a:solidFill>
                  <a:srgbClr val="663300"/>
                </a:solidFill>
              </a:rPr>
              <a:t>Who are the low skilled adults in the U.S. in literacy?</a:t>
            </a:r>
            <a:br>
              <a:rPr lang="en-US" sz="2400" b="1" dirty="0" smtClean="0">
                <a:solidFill>
                  <a:srgbClr val="663300"/>
                </a:solidFill>
              </a:rPr>
            </a:br>
            <a:r>
              <a:rPr lang="en-US" sz="2400" b="1" dirty="0" smtClean="0">
                <a:solidFill>
                  <a:srgbClr val="663300"/>
                </a:solidFill>
              </a:rPr>
              <a:t>						Gender and age</a:t>
            </a:r>
            <a:endParaRPr lang="en-US" sz="2400" b="1" dirty="0">
              <a:solidFill>
                <a:srgbClr val="6633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28293435"/>
              </p:ext>
            </p:extLst>
          </p:nvPr>
        </p:nvGraphicFramePr>
        <p:xfrm>
          <a:off x="600075" y="1819275"/>
          <a:ext cx="8315327" cy="4598841"/>
        </p:xfrm>
        <a:graphic>
          <a:graphicData uri="http://schemas.openxmlformats.org/drawingml/2006/table">
            <a:tbl>
              <a:tblPr>
                <a:tableStyleId>{5202B0CA-FC54-4496-8BCA-5EF66A818D29}</a:tableStyleId>
              </a:tblPr>
              <a:tblGrid>
                <a:gridCol w="1319206"/>
                <a:gridCol w="2992445"/>
                <a:gridCol w="77491"/>
                <a:gridCol w="1059520"/>
                <a:gridCol w="955555"/>
                <a:gridCol w="955555"/>
                <a:gridCol w="955555"/>
              </a:tblGrid>
              <a:tr h="236041">
                <a:tc>
                  <a:txBody>
                    <a:bodyPr/>
                    <a:lstStyle/>
                    <a:p>
                      <a:pPr algn="l" fontAlgn="b"/>
                      <a:endParaRPr lang="en-US" sz="1800" b="0" i="0" u="none" strike="noStrike" dirty="0">
                        <a:effectLst/>
                        <a:latin typeface="Arial"/>
                      </a:endParaRPr>
                    </a:p>
                  </a:txBody>
                  <a:tcPr marL="5901" marR="5901" marT="5901"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endParaRPr lang="en-US" sz="1800" b="0" i="0" u="none" strike="noStrike" dirty="0">
                        <a:effectLst/>
                        <a:latin typeface="Arial"/>
                      </a:endParaRPr>
                    </a:p>
                  </a:txBody>
                  <a:tcPr marL="5901" marR="5901" marT="5901" marB="0" anchor="b"/>
                </a:tc>
                <a:tc gridSpan="3">
                  <a:txBody>
                    <a:bodyPr/>
                    <a:lstStyle/>
                    <a:p>
                      <a:pPr algn="ctr" fontAlgn="b"/>
                      <a:r>
                        <a:rPr lang="en-US" sz="1800" u="sng" strike="noStrike" kern="1200" dirty="0" smtClean="0">
                          <a:solidFill>
                            <a:schemeClr val="dk1"/>
                          </a:solidFill>
                          <a:effectLst/>
                          <a:latin typeface="+mn-lt"/>
                          <a:ea typeface="+mn-ea"/>
                          <a:cs typeface="+mn-cs"/>
                        </a:rPr>
                        <a:t>Percent of subpopulation</a:t>
                      </a:r>
                      <a:endParaRPr lang="en-US" sz="1800" u="sng" strike="noStrike" kern="1200" dirty="0">
                        <a:solidFill>
                          <a:schemeClr val="dk1"/>
                        </a:solidFill>
                        <a:effectLst/>
                        <a:latin typeface="+mn-lt"/>
                        <a:ea typeface="+mn-ea"/>
                        <a:cs typeface="+mn-cs"/>
                      </a:endParaRPr>
                    </a:p>
                  </a:txBody>
                  <a:tcPr marL="5901" marR="5901" marT="5901" marB="0" anchor="b"/>
                </a:tc>
                <a:tc hMerge="1">
                  <a:txBody>
                    <a:bodyPr/>
                    <a:lstStyle/>
                    <a:p>
                      <a:pPr algn="r" fontAlgn="b"/>
                      <a:endParaRPr lang="en-US" sz="1800" u="none" strike="noStrike" kern="1200" dirty="0">
                        <a:solidFill>
                          <a:schemeClr val="dk1"/>
                        </a:solidFill>
                        <a:effectLst/>
                        <a:latin typeface="+mn-lt"/>
                        <a:ea typeface="+mn-ea"/>
                        <a:cs typeface="+mn-cs"/>
                      </a:endParaRPr>
                    </a:p>
                  </a:txBody>
                  <a:tcPr marL="5901" marR="5901" marT="5901" marB="0" anchor="b"/>
                </a:tc>
                <a:tc hMerge="1">
                  <a:txBody>
                    <a:bodyPr/>
                    <a:lstStyle/>
                    <a:p>
                      <a:pPr algn="r" fontAlgn="b"/>
                      <a:endParaRPr lang="en-US" sz="1800" u="none" strike="noStrike" kern="1200" dirty="0">
                        <a:solidFill>
                          <a:schemeClr val="dk1"/>
                        </a:solidFill>
                        <a:effectLst/>
                        <a:latin typeface="+mn-lt"/>
                        <a:ea typeface="+mn-ea"/>
                        <a:cs typeface="+mn-cs"/>
                      </a:endParaRPr>
                    </a:p>
                  </a:txBody>
                  <a:tcPr marL="5901" marR="5901" marT="5901" marB="0" anchor="b"/>
                </a:tc>
              </a:tr>
              <a:tr h="929253">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smtClean="0">
                          <a:effectLst/>
                        </a:rPr>
                        <a:t>Percent of population</a:t>
                      </a:r>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Below Level 1</a:t>
                      </a:r>
                      <a:endParaRPr lang="en-US" sz="1800" u="none" strike="noStrike" kern="1200" dirty="0">
                        <a:solidFill>
                          <a:schemeClr val="dk1"/>
                        </a:solidFill>
                        <a:effectLst/>
                        <a:latin typeface="+mn-lt"/>
                        <a:ea typeface="+mn-ea"/>
                        <a:cs typeface="+mn-cs"/>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Level 1</a:t>
                      </a:r>
                      <a:endParaRPr lang="en-US" sz="1800" u="none" strike="noStrike" kern="1200" dirty="0">
                        <a:solidFill>
                          <a:schemeClr val="dk1"/>
                        </a:solidFill>
                        <a:effectLst/>
                        <a:latin typeface="+mn-lt"/>
                        <a:ea typeface="+mn-ea"/>
                        <a:cs typeface="+mn-cs"/>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Level 2</a:t>
                      </a:r>
                      <a:endParaRPr lang="en-US" sz="1800" u="none" strike="noStrike" kern="1200" dirty="0">
                        <a:solidFill>
                          <a:schemeClr val="dk1"/>
                        </a:solidFill>
                        <a:effectLst/>
                        <a:latin typeface="+mn-lt"/>
                        <a:ea typeface="+mn-ea"/>
                        <a:cs typeface="+mn-cs"/>
                      </a:endParaRPr>
                    </a:p>
                  </a:txBody>
                  <a:tcPr marL="5901" marR="5901" marT="5901" marB="0" anchor="b"/>
                </a:tc>
              </a:tr>
              <a:tr h="467112">
                <a:tc>
                  <a:txBody>
                    <a:bodyPr/>
                    <a:lstStyle/>
                    <a:p>
                      <a:pPr algn="l" fontAlgn="b"/>
                      <a:r>
                        <a:rPr lang="en-US" sz="1800" u="none" strike="noStrike" dirty="0" smtClean="0">
                          <a:effectLst/>
                        </a:rPr>
                        <a:t>All U.S. 16-65</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rPr>
                        <a:t>100</a:t>
                      </a:r>
                      <a:endParaRPr lang="en-US" sz="1800" b="0" i="0" u="none" strike="noStrike" dirty="0">
                        <a:effectLst/>
                        <a:latin typeface="Arial"/>
                      </a:endParaRPr>
                    </a:p>
                  </a:txBody>
                  <a:tcPr marL="5901" marR="5901" marT="5901" marB="0" anchor="b"/>
                </a:tc>
                <a:tc>
                  <a:txBody>
                    <a:bodyPr/>
                    <a:lstStyle/>
                    <a:p>
                      <a:pPr algn="r" fontAlgn="b"/>
                      <a:r>
                        <a:rPr lang="en-US" sz="1800" b="0" i="0" u="none" strike="noStrike" dirty="0" smtClean="0">
                          <a:effectLst/>
                          <a:latin typeface="+mn-lt"/>
                        </a:rPr>
                        <a:t>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33</a:t>
                      </a:r>
                      <a:endParaRPr lang="en-US" sz="1800" b="0" i="0" u="none" strike="noStrike" dirty="0">
                        <a:effectLst/>
                        <a:latin typeface="+mn-lt"/>
                      </a:endParaRPr>
                    </a:p>
                  </a:txBody>
                  <a:tcPr marL="5901" marR="5901" marT="5901" marB="0" anchor="b">
                    <a:solidFill>
                      <a:schemeClr val="accent3">
                        <a:lumMod val="40000"/>
                        <a:lumOff val="60000"/>
                      </a:schemeClr>
                    </a:solidFill>
                  </a:tcPr>
                </a:tc>
              </a:tr>
              <a:tr h="236041">
                <a:tc>
                  <a:txBody>
                    <a:bodyPr/>
                    <a:lstStyle/>
                    <a:p>
                      <a:pPr algn="l" fontAlgn="b"/>
                      <a:r>
                        <a:rPr lang="en-US" sz="1800" u="none" strike="noStrike" kern="1200" dirty="0">
                          <a:solidFill>
                            <a:schemeClr val="dk1"/>
                          </a:solidFill>
                          <a:effectLst/>
                          <a:latin typeface="+mn-lt"/>
                          <a:ea typeface="+mn-ea"/>
                          <a:cs typeface="+mn-cs"/>
                        </a:rPr>
                        <a:t> </a:t>
                      </a:r>
                    </a:p>
                  </a:txBody>
                  <a:tcPr marL="5901" marR="5901" marT="5901" marB="0" anchor="b"/>
                </a:tc>
                <a:tc>
                  <a:txBody>
                    <a:bodyPr/>
                    <a:lstStyle/>
                    <a:p>
                      <a:pPr algn="l" fontAlgn="b"/>
                      <a:r>
                        <a:rPr lang="en-US" sz="1800" u="none" strike="noStrike" kern="1200" dirty="0">
                          <a:solidFill>
                            <a:schemeClr val="dk1"/>
                          </a:solidFill>
                          <a:effectLst/>
                          <a:latin typeface="+mn-lt"/>
                          <a:ea typeface="+mn-ea"/>
                          <a:cs typeface="+mn-cs"/>
                        </a:rPr>
                        <a:t> </a:t>
                      </a: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Gender</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endParaRPr lang="en-US" sz="1800" b="0" i="0" u="none" strike="noStrike">
                        <a:effectLst/>
                        <a:latin typeface="Arial"/>
                      </a:endParaRPr>
                    </a:p>
                  </a:txBody>
                  <a:tcPr marL="5901" marR="5901" marT="5901" marB="0" anchor="b"/>
                </a:tc>
                <a:tc>
                  <a:txBody>
                    <a:bodyPr/>
                    <a:lstStyle/>
                    <a:p>
                      <a:pPr algn="r" fontAlgn="b"/>
                      <a:endParaRPr lang="en-US" sz="1800" b="0" i="0" u="none" strike="noStrike">
                        <a:effectLst/>
                        <a:latin typeface="Arial"/>
                      </a:endParaRPr>
                    </a:p>
                  </a:txBody>
                  <a:tcPr marL="5901" marR="5901" marT="5901" marB="0" anchor="b"/>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Men</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49</a:t>
                      </a:r>
                    </a:p>
                  </a:txBody>
                  <a:tcPr marL="9525" marR="9525" marT="9525" marB="0" anchor="b"/>
                </a:tc>
                <a:tc>
                  <a:txBody>
                    <a:bodyPr/>
                    <a:lstStyle/>
                    <a:p>
                      <a:pPr algn="r"/>
                      <a:r>
                        <a:rPr lang="en-US" dirty="0" smtClean="0">
                          <a:latin typeface="+mn-lt"/>
                        </a:rPr>
                        <a:t>4</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14</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31</a:t>
                      </a: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Women</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51</a:t>
                      </a:r>
                    </a:p>
                  </a:txBody>
                  <a:tcPr marL="9525" marR="9525" marT="9525" marB="0" anchor="b"/>
                </a:tc>
                <a:tc>
                  <a:txBody>
                    <a:bodyPr/>
                    <a:lstStyle/>
                    <a:p>
                      <a:pPr algn="r"/>
                      <a:r>
                        <a:rPr lang="en-US" dirty="0" smtClean="0">
                          <a:latin typeface="+mn-lt"/>
                        </a:rPr>
                        <a:t>4</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13</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34</a:t>
                      </a: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Age</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r"/>
                      <a:endParaRPr lang="en-US" dirty="0">
                        <a:latin typeface="+mn-lt"/>
                      </a:endParaRPr>
                    </a:p>
                  </a:txBody>
                  <a:tcPr marL="9525" marR="9525" marT="9525" marB="0" anchor="b">
                    <a:solidFill>
                      <a:schemeClr val="accent3">
                        <a:lumMod val="40000"/>
                        <a:lumOff val="60000"/>
                      </a:schemeClr>
                    </a:solidFill>
                  </a:tcPr>
                </a:tc>
                <a:tc>
                  <a:txBody>
                    <a:bodyPr/>
                    <a:lstStyle/>
                    <a:p>
                      <a:pPr algn="r"/>
                      <a:endParaRPr lang="en-US" dirty="0">
                        <a:latin typeface="+mn-lt"/>
                      </a:endParaRPr>
                    </a:p>
                  </a:txBody>
                  <a:tcPr marL="9525" marR="9525" marT="9525" marB="0" anchor="b">
                    <a:solidFill>
                      <a:schemeClr val="accent3">
                        <a:lumMod val="40000"/>
                        <a:lumOff val="60000"/>
                      </a:schemeClr>
                    </a:solidFill>
                  </a:tcPr>
                </a:tc>
                <a:tc>
                  <a:txBody>
                    <a:bodyPr/>
                    <a:lstStyle/>
                    <a:p>
                      <a:pPr algn="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16-24</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18</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r"/>
                      <a:r>
                        <a:rPr lang="en-US" dirty="0" smtClean="0">
                          <a:latin typeface="+mn-lt"/>
                        </a:rPr>
                        <a:t>2</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12</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37</a:t>
                      </a: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25-34</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20</a:t>
                      </a:r>
                    </a:p>
                  </a:txBody>
                  <a:tcPr marL="9525" marR="9525" marT="9525" marB="0" anchor="b"/>
                </a:tc>
                <a:tc>
                  <a:txBody>
                    <a:bodyPr/>
                    <a:lstStyle/>
                    <a:p>
                      <a:pPr algn="r"/>
                      <a:r>
                        <a:rPr lang="en-US" dirty="0" smtClean="0">
                          <a:latin typeface="+mn-lt"/>
                        </a:rPr>
                        <a:t>4</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12</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30</a:t>
                      </a: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35-44</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20</a:t>
                      </a:r>
                    </a:p>
                  </a:txBody>
                  <a:tcPr marL="9525" marR="9525" marT="9525" marB="0" anchor="b"/>
                </a:tc>
                <a:tc>
                  <a:txBody>
                    <a:bodyPr/>
                    <a:lstStyle/>
                    <a:p>
                      <a:pPr algn="r"/>
                      <a:r>
                        <a:rPr lang="en-US" dirty="0" smtClean="0">
                          <a:latin typeface="+mn-lt"/>
                        </a:rPr>
                        <a:t>3</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14</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31</a:t>
                      </a: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45-54</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22</a:t>
                      </a:r>
                    </a:p>
                  </a:txBody>
                  <a:tcPr marL="9525" marR="9525" marT="9525" marB="0" anchor="b"/>
                </a:tc>
                <a:tc>
                  <a:txBody>
                    <a:bodyPr/>
                    <a:lstStyle/>
                    <a:p>
                      <a:pPr algn="r"/>
                      <a:r>
                        <a:rPr lang="en-US" dirty="0" smtClean="0">
                          <a:latin typeface="+mn-lt"/>
                        </a:rPr>
                        <a:t>6</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14</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32</a:t>
                      </a:r>
                      <a:endParaRPr lang="en-US" dirty="0">
                        <a:latin typeface="+mn-lt"/>
                      </a:endParaRPr>
                    </a:p>
                  </a:txBody>
                  <a:tcPr marL="9525" marR="9525" marT="9525" marB="0" anchor="b">
                    <a:solidFill>
                      <a:schemeClr val="accent3">
                        <a:lumMod val="40000"/>
                        <a:lumOff val="60000"/>
                      </a:schemeClr>
                    </a:solidFill>
                  </a:tcPr>
                </a:tc>
              </a:tr>
              <a:tr h="239094">
                <a:tc>
                  <a:txBody>
                    <a:bodyPr/>
                    <a:lstStyle/>
                    <a:p>
                      <a:pPr algn="l" fontAlgn="b"/>
                      <a:r>
                        <a:rPr lang="en-US" sz="18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55-65</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u="none" strike="noStrike" kern="1200" dirty="0">
                          <a:solidFill>
                            <a:schemeClr val="dk1"/>
                          </a:solidFill>
                          <a:effectLst/>
                          <a:latin typeface="+mn-lt"/>
                          <a:ea typeface="+mn-ea"/>
                          <a:cs typeface="+mn-cs"/>
                        </a:rPr>
                        <a:t>19</a:t>
                      </a:r>
                    </a:p>
                  </a:txBody>
                  <a:tcPr marL="9525" marR="9525" marT="9525" marB="0" anchor="b"/>
                </a:tc>
                <a:tc>
                  <a:txBody>
                    <a:bodyPr/>
                    <a:lstStyle/>
                    <a:p>
                      <a:pPr algn="r"/>
                      <a:r>
                        <a:rPr lang="en-US" dirty="0" smtClean="0">
                          <a:latin typeface="+mn-lt"/>
                        </a:rPr>
                        <a:t>5</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16</a:t>
                      </a:r>
                      <a:endParaRPr lang="en-US" dirty="0">
                        <a:latin typeface="+mn-lt"/>
                      </a:endParaRPr>
                    </a:p>
                  </a:txBody>
                  <a:tcPr marL="9525" marR="9525" marT="9525" marB="0" anchor="b">
                    <a:solidFill>
                      <a:schemeClr val="accent3">
                        <a:lumMod val="40000"/>
                        <a:lumOff val="60000"/>
                      </a:schemeClr>
                    </a:solidFill>
                  </a:tcPr>
                </a:tc>
                <a:tc>
                  <a:txBody>
                    <a:bodyPr/>
                    <a:lstStyle/>
                    <a:p>
                      <a:pPr algn="r"/>
                      <a:r>
                        <a:rPr lang="en-US" dirty="0" smtClean="0">
                          <a:latin typeface="+mn-lt"/>
                        </a:rPr>
                        <a:t>34</a:t>
                      </a:r>
                      <a:endParaRPr lang="en-US" dirty="0">
                        <a:latin typeface="+mn-lt"/>
                      </a:endParaRPr>
                    </a:p>
                  </a:txBody>
                  <a:tcPr marL="9525" marR="9525" marT="9525" marB="0" anchor="b">
                    <a:solidFill>
                      <a:schemeClr val="accent3">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CD4CD8E9-1693-45D6-9FD5-D63BDA356D9F}" type="slidenum">
              <a:rPr lang="en-US" smtClean="0"/>
              <a:pPr/>
              <a:t>58</a:t>
            </a:fld>
            <a:endParaRPr lang="en-US"/>
          </a:p>
        </p:txBody>
      </p:sp>
    </p:spTree>
    <p:extLst>
      <p:ext uri="{BB962C8B-B14F-4D97-AF65-F5344CB8AC3E}">
        <p14:creationId xmlns:p14="http://schemas.microsoft.com/office/powerpoint/2010/main" val="29948844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792162"/>
          </a:xfrm>
          <a:solidFill>
            <a:schemeClr val="bg1">
              <a:lumMod val="85000"/>
            </a:schemeClr>
          </a:solidFill>
          <a:ln w="19050">
            <a:solidFill>
              <a:srgbClr val="0070C0"/>
            </a:solidFill>
          </a:ln>
        </p:spPr>
        <p:txBody>
          <a:bodyPr vert="horz" lIns="91440" tIns="45720" rIns="91440" bIns="45720" rtlCol="0" anchor="ctr">
            <a:normAutofit fontScale="90000"/>
          </a:bodyPr>
          <a:lstStyle/>
          <a:p>
            <a:pPr algn="l"/>
            <a:r>
              <a:rPr lang="en-US" sz="2400" b="1" dirty="0" smtClean="0">
                <a:solidFill>
                  <a:srgbClr val="663300"/>
                </a:solidFill>
              </a:rPr>
              <a:t>Who are the low skilled adults in the U.S. in literacy?</a:t>
            </a:r>
            <a:br>
              <a:rPr lang="en-US" sz="2400" b="1" dirty="0" smtClean="0">
                <a:solidFill>
                  <a:srgbClr val="663300"/>
                </a:solidFill>
              </a:rPr>
            </a:br>
            <a:r>
              <a:rPr lang="en-US" sz="2400" b="1" dirty="0">
                <a:solidFill>
                  <a:srgbClr val="663300"/>
                </a:solidFill>
              </a:rPr>
              <a:t>	</a:t>
            </a:r>
            <a:r>
              <a:rPr lang="en-US" sz="2400" b="1" dirty="0" smtClean="0">
                <a:solidFill>
                  <a:srgbClr val="663300"/>
                </a:solidFill>
              </a:rPr>
              <a:t>				Educational attainment</a:t>
            </a:r>
            <a:endParaRPr lang="en-US" sz="2400" b="1" dirty="0">
              <a:solidFill>
                <a:srgbClr val="6633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51743603"/>
              </p:ext>
            </p:extLst>
          </p:nvPr>
        </p:nvGraphicFramePr>
        <p:xfrm>
          <a:off x="457200" y="1066800"/>
          <a:ext cx="8153401" cy="3941444"/>
        </p:xfrm>
        <a:graphic>
          <a:graphicData uri="http://schemas.openxmlformats.org/drawingml/2006/table">
            <a:tbl>
              <a:tblPr>
                <a:tableStyleId>{5202B0CA-FC54-4496-8BCA-5EF66A818D29}</a:tableStyleId>
              </a:tblPr>
              <a:tblGrid>
                <a:gridCol w="1110802"/>
                <a:gridCol w="3170415"/>
                <a:gridCol w="76944"/>
                <a:gridCol w="1052039"/>
                <a:gridCol w="845581"/>
                <a:gridCol w="948810"/>
                <a:gridCol w="948810"/>
              </a:tblGrid>
              <a:tr h="381000">
                <a:tc>
                  <a:txBody>
                    <a:bodyPr/>
                    <a:lstStyle/>
                    <a:p>
                      <a:pPr algn="l" fontAlgn="b"/>
                      <a:endParaRPr lang="en-US" sz="1800" b="0" i="0" u="none" strike="noStrike" dirty="0">
                        <a:effectLst/>
                        <a:latin typeface="Arial"/>
                      </a:endParaRPr>
                    </a:p>
                  </a:txBody>
                  <a:tcPr marL="5901" marR="5901" marT="5901"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endParaRPr lang="en-US" sz="1800" b="0" i="0" u="none" strike="noStrike" dirty="0">
                        <a:effectLst/>
                        <a:latin typeface="Arial"/>
                      </a:endParaRPr>
                    </a:p>
                  </a:txBody>
                  <a:tcPr marL="5901" marR="5901" marT="5901" marB="0" anchor="b"/>
                </a:tc>
                <a:tc gridSpan="3">
                  <a:txBody>
                    <a:bodyPr/>
                    <a:lstStyle/>
                    <a:p>
                      <a:pPr algn="ctr" fontAlgn="b"/>
                      <a:r>
                        <a:rPr lang="en-US" sz="1800" u="sng" strike="noStrike" kern="1200" dirty="0" smtClean="0">
                          <a:solidFill>
                            <a:schemeClr val="dk1"/>
                          </a:solidFill>
                          <a:effectLst/>
                          <a:latin typeface="+mn-lt"/>
                          <a:ea typeface="+mn-ea"/>
                          <a:cs typeface="+mn-cs"/>
                        </a:rPr>
                        <a:t>Percent of subpopulation</a:t>
                      </a:r>
                      <a:endParaRPr lang="en-US" sz="1800" u="sng" strike="noStrike" kern="1200" dirty="0">
                        <a:solidFill>
                          <a:schemeClr val="dk1"/>
                        </a:solidFill>
                        <a:effectLst/>
                        <a:latin typeface="+mn-lt"/>
                        <a:ea typeface="+mn-ea"/>
                        <a:cs typeface="+mn-cs"/>
                      </a:endParaRPr>
                    </a:p>
                  </a:txBody>
                  <a:tcPr marL="5901" marR="5901" marT="5901" marB="0" anchor="b"/>
                </a:tc>
                <a:tc hMerge="1">
                  <a:txBody>
                    <a:bodyPr/>
                    <a:lstStyle/>
                    <a:p>
                      <a:pPr algn="r" fontAlgn="b"/>
                      <a:endParaRPr lang="en-US" sz="1800" u="none" strike="noStrike" kern="1200" dirty="0">
                        <a:solidFill>
                          <a:schemeClr val="dk1"/>
                        </a:solidFill>
                        <a:effectLst/>
                        <a:latin typeface="+mn-lt"/>
                        <a:ea typeface="+mn-ea"/>
                        <a:cs typeface="+mn-cs"/>
                      </a:endParaRPr>
                    </a:p>
                  </a:txBody>
                  <a:tcPr marL="5901" marR="5901" marT="5901" marB="0" anchor="b"/>
                </a:tc>
                <a:tc hMerge="1">
                  <a:txBody>
                    <a:bodyPr/>
                    <a:lstStyle/>
                    <a:p>
                      <a:pPr algn="r" fontAlgn="b"/>
                      <a:endParaRPr lang="en-US" sz="1800" u="none" strike="noStrike" kern="1200" dirty="0">
                        <a:solidFill>
                          <a:schemeClr val="dk1"/>
                        </a:solidFill>
                        <a:effectLst/>
                        <a:latin typeface="+mn-lt"/>
                        <a:ea typeface="+mn-ea"/>
                        <a:cs typeface="+mn-cs"/>
                      </a:endParaRPr>
                    </a:p>
                  </a:txBody>
                  <a:tcPr marL="5901" marR="5901" marT="5901" marB="0" anchor="b"/>
                </a:tc>
              </a:tr>
              <a:tr h="547992">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smtClean="0">
                          <a:effectLst/>
                          <a:latin typeface="+mn-lt"/>
                        </a:rPr>
                        <a:t>Percent of population</a:t>
                      </a:r>
                      <a:endParaRPr lang="en-US" sz="1800" b="0" i="0" u="none" strike="noStrike" dirty="0">
                        <a:effectLst/>
                        <a:latin typeface="+mn-lt"/>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Below Level 1</a:t>
                      </a:r>
                      <a:endParaRPr lang="en-US" sz="1800" u="none" strike="noStrike" kern="1200" dirty="0">
                        <a:solidFill>
                          <a:schemeClr val="dk1"/>
                        </a:solidFill>
                        <a:effectLst/>
                        <a:latin typeface="+mn-lt"/>
                        <a:ea typeface="+mn-ea"/>
                        <a:cs typeface="+mn-cs"/>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Level 1</a:t>
                      </a:r>
                      <a:endParaRPr lang="en-US" sz="1800" u="none" strike="noStrike" kern="1200" dirty="0">
                        <a:solidFill>
                          <a:schemeClr val="dk1"/>
                        </a:solidFill>
                        <a:effectLst/>
                        <a:latin typeface="+mn-lt"/>
                        <a:ea typeface="+mn-ea"/>
                        <a:cs typeface="+mn-cs"/>
                      </a:endParaRPr>
                    </a:p>
                  </a:txBody>
                  <a:tcPr marL="5901" marR="5901" marT="5901" marB="0" anchor="b"/>
                </a:tc>
                <a:tc>
                  <a:txBody>
                    <a:bodyPr/>
                    <a:lstStyle/>
                    <a:p>
                      <a:pPr algn="r" fontAlgn="b"/>
                      <a:r>
                        <a:rPr lang="en-US" sz="1800" u="none" strike="noStrike" kern="1200" dirty="0" smtClean="0">
                          <a:solidFill>
                            <a:schemeClr val="dk1"/>
                          </a:solidFill>
                          <a:effectLst/>
                          <a:latin typeface="+mn-lt"/>
                          <a:ea typeface="+mn-ea"/>
                          <a:cs typeface="+mn-cs"/>
                        </a:rPr>
                        <a:t>Level 2</a:t>
                      </a:r>
                      <a:endParaRPr lang="en-US" sz="1800" u="none" strike="noStrike" kern="1200" dirty="0">
                        <a:solidFill>
                          <a:schemeClr val="dk1"/>
                        </a:solidFill>
                        <a:effectLst/>
                        <a:latin typeface="+mn-lt"/>
                        <a:ea typeface="+mn-ea"/>
                        <a:cs typeface="+mn-cs"/>
                      </a:endParaRPr>
                    </a:p>
                  </a:txBody>
                  <a:tcPr marL="5901" marR="5901" marT="5901" marB="0" anchor="b"/>
                </a:tc>
              </a:tr>
              <a:tr h="276911">
                <a:tc gridSpan="2">
                  <a:txBody>
                    <a:bodyPr/>
                    <a:lstStyle/>
                    <a:p>
                      <a:pPr algn="l" fontAlgn="b"/>
                      <a:r>
                        <a:rPr lang="en-US" sz="1800" u="none" strike="noStrike" dirty="0" smtClean="0">
                          <a:effectLst/>
                        </a:rPr>
                        <a:t>All U.S. 16-65</a:t>
                      </a:r>
                      <a:endParaRPr lang="en-US" sz="1800" b="0" i="0" u="none" strike="noStrike" dirty="0">
                        <a:effectLst/>
                        <a:latin typeface="Arial"/>
                      </a:endParaRPr>
                    </a:p>
                  </a:txBody>
                  <a:tcPr marL="5901" marR="5901" marT="5901" marB="0" anchor="b"/>
                </a:tc>
                <a:tc hMerge="1">
                  <a:txBody>
                    <a:bodyPr/>
                    <a:lstStyle/>
                    <a:p>
                      <a:pPr algn="l" fontAlgn="b"/>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r" fontAlgn="b"/>
                      <a:r>
                        <a:rPr lang="en-US" sz="1800" u="none" strike="noStrike" dirty="0">
                          <a:effectLst/>
                          <a:latin typeface="+mn-lt"/>
                        </a:rPr>
                        <a:t>100</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33</a:t>
                      </a:r>
                      <a:endParaRPr lang="en-US" sz="1800" b="0" i="0" u="none" strike="noStrike" dirty="0">
                        <a:effectLst/>
                        <a:latin typeface="+mn-lt"/>
                      </a:endParaRPr>
                    </a:p>
                  </a:txBody>
                  <a:tcPr marL="5901" marR="5901" marT="5901" marB="0" anchor="b">
                    <a:solidFill>
                      <a:schemeClr val="accent3">
                        <a:lumMod val="40000"/>
                        <a:lumOff val="60000"/>
                      </a:schemeClr>
                    </a:solidFill>
                  </a:tcPr>
                </a:tc>
              </a:tr>
              <a:tr h="276911">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dirty="0">
                          <a:effectLst/>
                        </a:rPr>
                        <a:t> </a:t>
                      </a:r>
                      <a:endParaRPr lang="en-US" sz="1800" b="0" i="0" u="none" strike="noStrike" dirty="0">
                        <a:effectLst/>
                        <a:latin typeface="Arial"/>
                      </a:endParaRPr>
                    </a:p>
                  </a:txBody>
                  <a:tcPr marL="5901" marR="5901" marT="5901" marB="0" anchor="b"/>
                </a:tc>
                <a:tc>
                  <a:txBody>
                    <a:bodyPr/>
                    <a:lstStyle/>
                    <a:p>
                      <a:pPr algn="l" fontAlgn="b"/>
                      <a:r>
                        <a:rPr lang="en-US" sz="1800" u="none" strike="noStrike">
                          <a:effectLst/>
                        </a:rPr>
                        <a:t> </a:t>
                      </a:r>
                      <a:endParaRPr lang="en-US" sz="1800" b="0" i="0" u="none" strike="noStrike">
                        <a:effectLst/>
                        <a:latin typeface="Arial"/>
                      </a:endParaRPr>
                    </a:p>
                  </a:txBody>
                  <a:tcPr marL="5901" marR="5901" marT="5901" marB="0" anchor="b"/>
                </a:tc>
                <a:tc>
                  <a:txBody>
                    <a:bodyPr/>
                    <a:lstStyle/>
                    <a:p>
                      <a:pPr algn="r" fontAlgn="b"/>
                      <a:r>
                        <a:rPr lang="en-US" sz="1800" u="none" strike="noStrike" dirty="0">
                          <a:effectLst/>
                          <a:latin typeface="+mn-lt"/>
                        </a:rPr>
                        <a:t> </a:t>
                      </a:r>
                      <a:endParaRPr lang="en-US" sz="1800" b="0" i="0" u="none" strike="noStrike" dirty="0">
                        <a:effectLst/>
                        <a:latin typeface="+mn-lt"/>
                      </a:endParaRPr>
                    </a:p>
                  </a:txBody>
                  <a:tcPr marL="5901" marR="5901" marT="5901" marB="0" anchor="b"/>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r>
              <a:tr h="280493">
                <a:tc gridSpan="2">
                  <a:txBody>
                    <a:bodyPr/>
                    <a:lstStyle/>
                    <a:p>
                      <a:pPr algn="l" fontAlgn="b"/>
                      <a:r>
                        <a:rPr lang="en-US" sz="1800" u="none" strike="noStrike" kern="1200" dirty="0">
                          <a:solidFill>
                            <a:schemeClr val="dk1"/>
                          </a:solidFill>
                          <a:effectLst/>
                          <a:latin typeface="+mn-lt"/>
                          <a:ea typeface="+mn-ea"/>
                          <a:cs typeface="+mn-cs"/>
                        </a:rPr>
                        <a:t>Educational attainment</a:t>
                      </a:r>
                    </a:p>
                  </a:txBody>
                  <a:tcPr marL="9525" marR="9525" marT="9525" marB="0" anchor="b"/>
                </a:tc>
                <a:tc hMerge="1">
                  <a:txBody>
                    <a:bodyPr/>
                    <a:lstStyle/>
                    <a:p>
                      <a:endParaRPr lang="en-US"/>
                    </a:p>
                  </a:txBody>
                  <a:tcPr/>
                </a:tc>
                <a:tc>
                  <a:txBody>
                    <a:bodyPr/>
                    <a:lstStyle/>
                    <a:p>
                      <a:pPr algn="l" fontAlgn="b"/>
                      <a:endParaRPr lang="en-US" sz="1800" b="0" i="0" u="none" strike="noStrike">
                        <a:effectLst/>
                        <a:latin typeface="Arial"/>
                      </a:endParaRPr>
                    </a:p>
                  </a:txBody>
                  <a:tcPr marL="5901" marR="5901" marT="5901" marB="0" anchor="b"/>
                </a:tc>
                <a:tc>
                  <a:txBody>
                    <a:bodyPr/>
                    <a:lstStyle/>
                    <a:p>
                      <a:pPr algn="r" fontAlgn="b"/>
                      <a:endParaRPr lang="en-US" sz="1800" b="0" i="0" u="none" strike="noStrike">
                        <a:effectLst/>
                        <a:latin typeface="+mn-lt"/>
                      </a:endParaRPr>
                    </a:p>
                  </a:txBody>
                  <a:tcPr marL="5901" marR="5901" marT="5901" marB="0" anchor="b"/>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a:effectLst/>
                        <a:latin typeface="+mn-lt"/>
                      </a:endParaRPr>
                    </a:p>
                  </a:txBody>
                  <a:tcPr marL="5901" marR="5901" marT="5901" marB="0" anchor="b">
                    <a:solidFill>
                      <a:schemeClr val="accent3">
                        <a:lumMod val="40000"/>
                        <a:lumOff val="60000"/>
                      </a:schemeClr>
                    </a:solidFill>
                  </a:tcPr>
                </a:tc>
              </a:tr>
              <a:tr h="280493">
                <a:tc>
                  <a:txBody>
                    <a:bodyPr/>
                    <a:lstStyle/>
                    <a:p>
                      <a:pPr algn="l" fontAlgn="b"/>
                      <a:r>
                        <a:rPr lang="en-US" sz="18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a:solidFill>
                            <a:schemeClr val="dk1"/>
                          </a:solidFill>
                          <a:effectLst/>
                          <a:latin typeface="+mn-lt"/>
                          <a:ea typeface="+mn-ea"/>
                          <a:cs typeface="+mn-cs"/>
                        </a:rPr>
                        <a:t>Grad/professional degree</a:t>
                      </a: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r>
                        <a:rPr lang="en-US" sz="1800" b="0" i="0" u="none" strike="noStrike" dirty="0" smtClean="0">
                          <a:effectLst/>
                          <a:latin typeface="+mn-lt"/>
                        </a:rPr>
                        <a:t>10</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a:t>
                      </a: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2</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15</a:t>
                      </a:r>
                      <a:endParaRPr lang="en-US" sz="1800" b="0" i="0" u="none" strike="noStrike" dirty="0">
                        <a:effectLst/>
                        <a:latin typeface="+mn-lt"/>
                      </a:endParaRPr>
                    </a:p>
                  </a:txBody>
                  <a:tcPr marL="5901" marR="5901" marT="5901" marB="0" anchor="b">
                    <a:solidFill>
                      <a:schemeClr val="accent3">
                        <a:lumMod val="40000"/>
                        <a:lumOff val="60000"/>
                      </a:schemeClr>
                    </a:solidFill>
                  </a:tcPr>
                </a:tc>
              </a:tr>
              <a:tr h="280493">
                <a:tc>
                  <a:txBody>
                    <a:bodyPr/>
                    <a:lstStyle/>
                    <a:p>
                      <a:pPr algn="l" fontAlgn="b"/>
                      <a:r>
                        <a:rPr lang="en-US" sz="18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smtClean="0">
                          <a:solidFill>
                            <a:schemeClr val="dk1"/>
                          </a:solidFill>
                          <a:effectLst/>
                          <a:latin typeface="+mn-lt"/>
                          <a:ea typeface="+mn-ea"/>
                          <a:cs typeface="+mn-cs"/>
                        </a:rPr>
                        <a:t>Bachelor’s degree</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l" fontAlgn="b"/>
                      <a:endParaRPr lang="en-US" sz="1800" b="0" i="0" u="none" strike="noStrike">
                        <a:effectLst/>
                        <a:latin typeface="Arial"/>
                      </a:endParaRPr>
                    </a:p>
                  </a:txBody>
                  <a:tcPr marL="5901" marR="5901" marT="5901" marB="0" anchor="b"/>
                </a:tc>
                <a:tc>
                  <a:txBody>
                    <a:bodyPr/>
                    <a:lstStyle/>
                    <a:p>
                      <a:pPr algn="r" fontAlgn="b"/>
                      <a:r>
                        <a:rPr lang="en-US" sz="1800" b="0" i="0" u="none" strike="noStrike" dirty="0" smtClean="0">
                          <a:effectLst/>
                          <a:latin typeface="+mn-lt"/>
                        </a:rPr>
                        <a:t>16</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1</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4</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22</a:t>
                      </a:r>
                      <a:endParaRPr lang="en-US" sz="1800" b="0" i="0" u="none" strike="noStrike" dirty="0">
                        <a:effectLst/>
                        <a:latin typeface="+mn-lt"/>
                      </a:endParaRPr>
                    </a:p>
                  </a:txBody>
                  <a:tcPr marL="5901" marR="5901" marT="5901" marB="0" anchor="b">
                    <a:solidFill>
                      <a:schemeClr val="accent3">
                        <a:lumMod val="40000"/>
                        <a:lumOff val="60000"/>
                      </a:schemeClr>
                    </a:solidFill>
                  </a:tcPr>
                </a:tc>
              </a:tr>
              <a:tr h="280493">
                <a:tc>
                  <a:txBody>
                    <a:bodyPr/>
                    <a:lstStyle/>
                    <a:p>
                      <a:pPr algn="l" fontAlgn="b"/>
                      <a:r>
                        <a:rPr lang="en-US" sz="18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smtClean="0">
                          <a:solidFill>
                            <a:schemeClr val="dk1"/>
                          </a:solidFill>
                          <a:effectLst/>
                          <a:latin typeface="+mn-lt"/>
                          <a:ea typeface="+mn-ea"/>
                          <a:cs typeface="+mn-cs"/>
                        </a:rPr>
                        <a:t>Associate’s degree</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l" fontAlgn="b"/>
                      <a:endParaRPr lang="en-US" sz="1800" b="0" i="0" u="none" strike="noStrike">
                        <a:effectLst/>
                        <a:latin typeface="Arial"/>
                      </a:endParaRPr>
                    </a:p>
                  </a:txBody>
                  <a:tcPr marL="5901" marR="5901" marT="5901" marB="0" anchor="b"/>
                </a:tc>
                <a:tc>
                  <a:txBody>
                    <a:bodyPr/>
                    <a:lstStyle/>
                    <a:p>
                      <a:pPr algn="r" fontAlgn="b"/>
                      <a:r>
                        <a:rPr lang="en-US" sz="1800" b="0" i="0" u="none" strike="noStrike" dirty="0" smtClean="0">
                          <a:effectLst/>
                          <a:latin typeface="+mn-lt"/>
                        </a:rPr>
                        <a:t>9</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1</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6</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34</a:t>
                      </a:r>
                      <a:endParaRPr lang="en-US" sz="1800" b="0" i="0" u="none" strike="noStrike" dirty="0">
                        <a:effectLst/>
                        <a:latin typeface="+mn-lt"/>
                      </a:endParaRPr>
                    </a:p>
                  </a:txBody>
                  <a:tcPr marL="5901" marR="5901" marT="5901" marB="0" anchor="b">
                    <a:solidFill>
                      <a:schemeClr val="accent3">
                        <a:lumMod val="40000"/>
                        <a:lumOff val="60000"/>
                      </a:schemeClr>
                    </a:solidFill>
                  </a:tcPr>
                </a:tc>
              </a:tr>
              <a:tr h="280493">
                <a:tc>
                  <a:txBody>
                    <a:bodyPr/>
                    <a:lstStyle/>
                    <a:p>
                      <a:pPr algn="l" fontAlgn="b"/>
                      <a:r>
                        <a:rPr lang="en-US" sz="18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smtClean="0">
                          <a:solidFill>
                            <a:schemeClr val="dk1"/>
                          </a:solidFill>
                          <a:effectLst/>
                          <a:latin typeface="+mn-lt"/>
                          <a:ea typeface="+mn-ea"/>
                          <a:cs typeface="+mn-cs"/>
                        </a:rPr>
                        <a:t>High school credential</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l" fontAlgn="b"/>
                      <a:endParaRPr lang="en-US" sz="1800" b="0" i="0" u="none" strike="noStrike">
                        <a:effectLst/>
                        <a:latin typeface="Arial"/>
                      </a:endParaRPr>
                    </a:p>
                  </a:txBody>
                  <a:tcPr marL="5901" marR="5901" marT="5901" marB="0" anchor="b"/>
                </a:tc>
                <a:tc>
                  <a:txBody>
                    <a:bodyPr/>
                    <a:lstStyle/>
                    <a:p>
                      <a:pPr algn="r" fontAlgn="b"/>
                      <a:r>
                        <a:rPr lang="en-US" sz="1800" b="0" i="0" u="none" strike="noStrike" dirty="0" smtClean="0">
                          <a:effectLst/>
                          <a:latin typeface="+mn-lt"/>
                        </a:rPr>
                        <a:t>50</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3</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17</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41</a:t>
                      </a:r>
                      <a:endParaRPr lang="en-US" sz="1800" b="0" i="0" u="none" strike="noStrike" dirty="0">
                        <a:effectLst/>
                        <a:latin typeface="+mn-lt"/>
                      </a:endParaRPr>
                    </a:p>
                  </a:txBody>
                  <a:tcPr marL="5901" marR="5901" marT="5901" marB="0" anchor="b">
                    <a:solidFill>
                      <a:schemeClr val="accent3">
                        <a:lumMod val="40000"/>
                        <a:lumOff val="60000"/>
                      </a:schemeClr>
                    </a:solidFill>
                  </a:tcPr>
                </a:tc>
              </a:tr>
              <a:tr h="280493">
                <a:tc>
                  <a:txBody>
                    <a:bodyPr/>
                    <a:lstStyle/>
                    <a:p>
                      <a:pPr algn="l" fontAlgn="b"/>
                      <a:r>
                        <a:rPr lang="en-US" sz="18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n-US" sz="1800" u="none" strike="noStrike" kern="1200" dirty="0" smtClean="0">
                          <a:solidFill>
                            <a:schemeClr val="dk1"/>
                          </a:solidFill>
                          <a:effectLst/>
                          <a:latin typeface="+mn-lt"/>
                          <a:ea typeface="+mn-ea"/>
                          <a:cs typeface="+mn-cs"/>
                        </a:rPr>
                        <a:t>Below</a:t>
                      </a:r>
                      <a:r>
                        <a:rPr lang="en-US" sz="1800" u="none" strike="noStrike" kern="1200" baseline="0" dirty="0" smtClean="0">
                          <a:solidFill>
                            <a:schemeClr val="dk1"/>
                          </a:solidFill>
                          <a:effectLst/>
                          <a:latin typeface="+mn-lt"/>
                          <a:ea typeface="+mn-ea"/>
                          <a:cs typeface="+mn-cs"/>
                        </a:rPr>
                        <a:t> high school</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l" fontAlgn="b"/>
                      <a:endParaRPr lang="en-US" sz="1800" b="0" i="0" u="none" strike="noStrike">
                        <a:effectLst/>
                        <a:latin typeface="Arial"/>
                      </a:endParaRPr>
                    </a:p>
                  </a:txBody>
                  <a:tcPr marL="5901" marR="5901" marT="5901" marB="0" anchor="b"/>
                </a:tc>
                <a:tc>
                  <a:txBody>
                    <a:bodyPr/>
                    <a:lstStyle/>
                    <a:p>
                      <a:pPr algn="r" fontAlgn="b"/>
                      <a:r>
                        <a:rPr lang="en-US" sz="1800" b="0" i="0" u="none" strike="noStrike" dirty="0" smtClean="0">
                          <a:effectLst/>
                          <a:latin typeface="+mn-lt"/>
                        </a:rPr>
                        <a:t>15</a:t>
                      </a:r>
                      <a:endParaRPr lang="en-US" sz="1800" b="0" i="0" u="none" strike="noStrike" dirty="0">
                        <a:effectLst/>
                        <a:latin typeface="+mn-lt"/>
                      </a:endParaRPr>
                    </a:p>
                  </a:txBody>
                  <a:tcPr marL="5901" marR="5901" marT="5901" marB="0" anchor="b"/>
                </a:tc>
                <a:tc>
                  <a:txBody>
                    <a:bodyPr/>
                    <a:lstStyle/>
                    <a:p>
                      <a:pPr algn="r" fontAlgn="b"/>
                      <a:r>
                        <a:rPr lang="en-US" sz="1800" b="0" i="0" u="none" strike="noStrike" dirty="0" smtClean="0">
                          <a:effectLst/>
                          <a:latin typeface="+mn-lt"/>
                        </a:rPr>
                        <a:t>15</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31</a:t>
                      </a:r>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r>
                        <a:rPr lang="en-US" sz="1800" b="0" i="0" u="none" strike="noStrike" dirty="0" smtClean="0">
                          <a:effectLst/>
                          <a:latin typeface="+mn-lt"/>
                        </a:rPr>
                        <a:t>37</a:t>
                      </a:r>
                      <a:endParaRPr lang="en-US" sz="1800" b="0" i="0" u="none" strike="noStrike" dirty="0">
                        <a:effectLst/>
                        <a:latin typeface="+mn-lt"/>
                      </a:endParaRPr>
                    </a:p>
                  </a:txBody>
                  <a:tcPr marL="5901" marR="5901" marT="5901" marB="0" anchor="b">
                    <a:solidFill>
                      <a:schemeClr val="accent3">
                        <a:lumMod val="40000"/>
                        <a:lumOff val="60000"/>
                      </a:schemeClr>
                    </a:solidFill>
                  </a:tcPr>
                </a:tc>
              </a:tr>
              <a:tr h="184227">
                <a:tc>
                  <a:txBody>
                    <a:bodyPr/>
                    <a:lstStyle/>
                    <a:p>
                      <a:pPr algn="l" fontAlgn="b"/>
                      <a:endParaRPr lang="en-US" sz="1000" u="none" strike="noStrike" kern="1200" dirty="0">
                        <a:solidFill>
                          <a:schemeClr val="dk1"/>
                        </a:solidFill>
                        <a:effectLst/>
                        <a:latin typeface="+mn-lt"/>
                        <a:ea typeface="+mn-ea"/>
                        <a:cs typeface="+mn-cs"/>
                      </a:endParaRPr>
                    </a:p>
                  </a:txBody>
                  <a:tcPr marL="5901" marR="5901" marT="5901" marB="0" anchor="b"/>
                </a:tc>
                <a:tc>
                  <a:txBody>
                    <a:bodyPr/>
                    <a:lstStyle/>
                    <a:p>
                      <a:pPr algn="l" fontAlgn="b"/>
                      <a:endParaRPr lang="en-US" sz="1000" u="none" strike="noStrike" kern="1200" dirty="0">
                        <a:solidFill>
                          <a:schemeClr val="dk1"/>
                        </a:solidFill>
                        <a:effectLst/>
                        <a:latin typeface="+mn-lt"/>
                        <a:ea typeface="+mn-ea"/>
                        <a:cs typeface="+mn-cs"/>
                      </a:endParaRPr>
                    </a:p>
                  </a:txBody>
                  <a:tcPr marL="5901" marR="5901" marT="5901" marB="0" anchor="b"/>
                </a:tc>
                <a:tc>
                  <a:txBody>
                    <a:bodyPr/>
                    <a:lstStyle/>
                    <a:p>
                      <a:pPr algn="l" fontAlgn="b"/>
                      <a:endParaRPr lang="en-US" sz="1000" b="0" i="0" u="none" strike="noStrike">
                        <a:effectLst/>
                        <a:latin typeface="Arial"/>
                      </a:endParaRPr>
                    </a:p>
                  </a:txBody>
                  <a:tcPr marL="5901" marR="5901" marT="5901" marB="0" anchor="b"/>
                </a:tc>
                <a:tc>
                  <a:txBody>
                    <a:bodyPr/>
                    <a:lstStyle/>
                    <a:p>
                      <a:pPr algn="r" fontAlgn="b"/>
                      <a:endParaRPr lang="en-US" sz="1000" b="0" i="0" u="none" strike="noStrike" dirty="0">
                        <a:effectLst/>
                        <a:latin typeface="+mn-lt"/>
                      </a:endParaRPr>
                    </a:p>
                  </a:txBody>
                  <a:tcPr marL="5901" marR="5901" marT="5901" marB="0" anchor="b"/>
                </a:tc>
                <a:tc>
                  <a:txBody>
                    <a:bodyPr/>
                    <a:lstStyle/>
                    <a:p>
                      <a:pPr algn="r" fontAlgn="b"/>
                      <a:endParaRPr lang="en-US" sz="1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0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000" b="0" i="0" u="none" strike="noStrike" dirty="0">
                        <a:effectLst/>
                        <a:latin typeface="+mn-lt"/>
                      </a:endParaRPr>
                    </a:p>
                  </a:txBody>
                  <a:tcPr marL="5901" marR="5901" marT="5901" marB="0" anchor="b">
                    <a:solidFill>
                      <a:schemeClr val="accent3">
                        <a:lumMod val="40000"/>
                        <a:lumOff val="60000"/>
                      </a:schemeClr>
                    </a:solidFill>
                  </a:tcPr>
                </a:tc>
              </a:tr>
              <a:tr h="280493">
                <a:tc>
                  <a:txBody>
                    <a:bodyPr/>
                    <a:lstStyle/>
                    <a:p>
                      <a:pPr algn="l" fontAlgn="b"/>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l" fontAlgn="b"/>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l" fontAlgn="b"/>
                      <a:endParaRPr lang="en-US" sz="1800" b="0" i="0" u="none" strike="noStrike" dirty="0">
                        <a:effectLst/>
                        <a:latin typeface="Arial"/>
                      </a:endParaRPr>
                    </a:p>
                  </a:txBody>
                  <a:tcPr marL="5901" marR="5901" marT="5901" marB="0" anchor="b"/>
                </a:tc>
                <a:tc>
                  <a:txBody>
                    <a:bodyPr/>
                    <a:lstStyle/>
                    <a:p>
                      <a:pPr algn="r" fontAlgn="b"/>
                      <a:endParaRPr lang="en-US" sz="1800" b="0" i="0" u="none" strike="noStrike" dirty="0">
                        <a:effectLst/>
                        <a:latin typeface="+mn-lt"/>
                      </a:endParaRPr>
                    </a:p>
                  </a:txBody>
                  <a:tcPr marL="5901" marR="5901" marT="5901" marB="0" anchor="b"/>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c>
                  <a:txBody>
                    <a:bodyPr/>
                    <a:lstStyle/>
                    <a:p>
                      <a:pPr algn="r" fontAlgn="b"/>
                      <a:endParaRPr lang="en-US" sz="1800" b="0" i="0" u="none" strike="noStrike" dirty="0">
                        <a:effectLst/>
                        <a:latin typeface="+mn-lt"/>
                      </a:endParaRPr>
                    </a:p>
                  </a:txBody>
                  <a:tcPr marL="5901" marR="5901" marT="5901" marB="0" anchor="b">
                    <a:solidFill>
                      <a:schemeClr val="accent3">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CD4CD8E9-1693-45D6-9FD5-D63BDA356D9F}" type="slidenum">
              <a:rPr lang="en-US" smtClean="0"/>
              <a:pPr/>
              <a:t>59</a:t>
            </a:fld>
            <a:endParaRPr lang="en-US"/>
          </a:p>
        </p:txBody>
      </p:sp>
    </p:spTree>
    <p:extLst>
      <p:ext uri="{BB962C8B-B14F-4D97-AF65-F5344CB8AC3E}">
        <p14:creationId xmlns:p14="http://schemas.microsoft.com/office/powerpoint/2010/main" val="27365662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2057400"/>
            <a:ext cx="7791450" cy="4114800"/>
          </a:xfrm>
        </p:spPr>
        <p:txBody>
          <a:bodyPr/>
          <a:lstStyle/>
          <a:p>
            <a:pPr eaLnBrk="1" hangingPunct="1">
              <a:buSzPct val="100000"/>
              <a:buFont typeface="Wingdings" pitchFamily="2" charset="2"/>
              <a:buChar char="§"/>
            </a:pPr>
            <a:r>
              <a:rPr lang="en-US" dirty="0">
                <a:latin typeface="Calibri" panose="020F0502020204030204" pitchFamily="34" charset="0"/>
                <a:cs typeface="Calibri" panose="020F0502020204030204" pitchFamily="34" charset="0"/>
              </a:rPr>
              <a:t>Literacy:</a:t>
            </a:r>
          </a:p>
          <a:p>
            <a:pPr indent="0" eaLnBrk="1" hangingPunct="1">
              <a:buFont typeface="Wingdings 2" pitchFamily="18" charset="2"/>
              <a:buNone/>
            </a:pPr>
            <a:r>
              <a:rPr lang="en-US" i="1" dirty="0" smtClean="0">
                <a:latin typeface="Calibri" panose="020F0502020204030204" pitchFamily="34" charset="0"/>
                <a:cs typeface="Calibri" panose="020F0502020204030204" pitchFamily="34" charset="0"/>
              </a:rPr>
              <a:t>“understanding, evaluating, using and engaging with written text to participate in society, to achieve one’s goals and to develop one’s knowledge and potential.”  </a:t>
            </a:r>
            <a:endParaRPr lang="en-US" i="1" dirty="0">
              <a:latin typeface="Calibri" panose="020F0502020204030204" pitchFamily="34" charset="0"/>
              <a:cs typeface="Calibri" panose="020F0502020204030204" pitchFamily="34" charset="0"/>
            </a:endParaRPr>
          </a:p>
          <a:p>
            <a:pPr eaLnBrk="1" hangingPunct="1">
              <a:buSzPct val="100000"/>
              <a:buFont typeface="Wingdings" pitchFamily="2" charset="2"/>
              <a:buChar char="§"/>
            </a:pPr>
            <a:r>
              <a:rPr lang="en-US" dirty="0">
                <a:latin typeface="Calibri" panose="020F0502020204030204" pitchFamily="34" charset="0"/>
                <a:cs typeface="Calibri" panose="020F0502020204030204" pitchFamily="34" charset="0"/>
              </a:rPr>
              <a:t>Numeracy:</a:t>
            </a:r>
          </a:p>
          <a:p>
            <a:pPr indent="0" eaLnBrk="1" hangingPunct="1">
              <a:buFont typeface="Wingdings 2" pitchFamily="18" charset="2"/>
              <a:buNone/>
            </a:pPr>
            <a:r>
              <a:rPr lang="en-US" i="1" dirty="0">
                <a:latin typeface="Calibri" panose="020F0502020204030204" pitchFamily="34" charset="0"/>
                <a:cs typeface="Calibri" panose="020F0502020204030204" pitchFamily="34" charset="0"/>
              </a:rPr>
              <a:t>“the ability to access, use, interpret, and communicate mathematical information and ideas, to engage in and manage mathematical demands of a range of situations in adult life</a:t>
            </a:r>
            <a:r>
              <a:rPr lang="en-US"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2"/>
          </p:nvPr>
        </p:nvSpPr>
        <p:spPr>
          <a:xfrm>
            <a:off x="6553200" y="6324600"/>
            <a:ext cx="2133600" cy="365125"/>
          </a:xfrm>
        </p:spPr>
        <p:txBody>
          <a:bodyPr/>
          <a:lstStyle/>
          <a:p>
            <a:pPr algn="r">
              <a:defRPr/>
            </a:pPr>
            <a:fld id="{CB2B57F1-B685-442E-AF28-85E8A6C2BA58}" type="slidenum">
              <a:rPr lang="en-US" smtClean="0"/>
              <a:pPr algn="r">
                <a:defRPr/>
              </a:pPr>
              <a:t>6</a:t>
            </a:fld>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val="17315996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514350" y="593122"/>
            <a:ext cx="8229600" cy="792162"/>
          </a:xfrm>
          <a:solidFill>
            <a:schemeClr val="bg1">
              <a:lumMod val="85000"/>
            </a:schemeClr>
          </a:solidFill>
          <a:ln w="19050">
            <a:solidFill>
              <a:srgbClr val="0070C0"/>
            </a:solidFill>
          </a:ln>
        </p:spPr>
        <p:txBody>
          <a:bodyPr vert="horz" lIns="91440" tIns="45720" rIns="91440" bIns="45720" rtlCol="0" anchor="ctr">
            <a:normAutofit fontScale="90000"/>
          </a:bodyPr>
          <a:lstStyle/>
          <a:p>
            <a:r>
              <a:rPr lang="en-US" sz="2400" b="1" dirty="0">
                <a:solidFill>
                  <a:srgbClr val="663300"/>
                </a:solidFill>
              </a:rPr>
              <a:t>Who are the low-skilled adults in </a:t>
            </a:r>
            <a:r>
              <a:rPr lang="en-US" sz="2400" b="1" dirty="0" smtClean="0">
                <a:solidFill>
                  <a:srgbClr val="663300"/>
                </a:solidFill>
              </a:rPr>
              <a:t>the U.S. in literacy?</a:t>
            </a:r>
            <a:br>
              <a:rPr lang="en-US" sz="2400" b="1" dirty="0" smtClean="0">
                <a:solidFill>
                  <a:srgbClr val="663300"/>
                </a:solidFill>
              </a:rPr>
            </a:br>
            <a:r>
              <a:rPr lang="en-US" sz="2400" b="1" dirty="0">
                <a:solidFill>
                  <a:srgbClr val="663300"/>
                </a:solidFill>
              </a:rPr>
              <a:t>	</a:t>
            </a:r>
            <a:r>
              <a:rPr lang="en-US" sz="2400" b="1" dirty="0" smtClean="0">
                <a:solidFill>
                  <a:srgbClr val="663300"/>
                </a:solidFill>
              </a:rPr>
              <a:t>						Occupation</a:t>
            </a:r>
            <a:endParaRPr lang="en-US" sz="2400" b="1" dirty="0">
              <a:solidFill>
                <a:srgbClr val="663300"/>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pPr/>
              <a:t>60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85147862"/>
              </p:ext>
            </p:extLst>
          </p:nvPr>
        </p:nvGraphicFramePr>
        <p:xfrm>
          <a:off x="287338" y="1474472"/>
          <a:ext cx="8856662" cy="4421210"/>
        </p:xfrm>
        <a:graphic>
          <a:graphicData uri="http://schemas.openxmlformats.org/drawingml/2006/table">
            <a:tbl>
              <a:tblPr/>
              <a:tblGrid>
                <a:gridCol w="618121"/>
                <a:gridCol w="1709059"/>
                <a:gridCol w="1024052"/>
                <a:gridCol w="1024052"/>
                <a:gridCol w="793409"/>
                <a:gridCol w="851071"/>
                <a:gridCol w="1217648"/>
                <a:gridCol w="712827"/>
                <a:gridCol w="906423"/>
              </a:tblGrid>
              <a:tr h="265658">
                <a:tc>
                  <a:txBody>
                    <a:bodyPr/>
                    <a:lstStyle/>
                    <a:p>
                      <a:pPr algn="l" fontAlgn="b"/>
                      <a:r>
                        <a:rPr lang="en-US" sz="1600" b="0" i="0" u="none" strike="noStrike" dirty="0">
                          <a:effectLst/>
                          <a:latin typeface="Arial"/>
                        </a:rPr>
                        <a:t> </a:t>
                      </a:r>
                    </a:p>
                  </a:txBody>
                  <a:tcPr marL="6432" marR="6432" marT="6432" marB="0" anchor="b">
                    <a:lnL>
                      <a:noFill/>
                    </a:lnL>
                    <a:lnR>
                      <a:noFill/>
                    </a:lnR>
                    <a:lnT>
                      <a:noFill/>
                    </a:lnT>
                    <a:lnB>
                      <a:noFill/>
                    </a:lnB>
                    <a:solidFill>
                      <a:srgbClr val="E7E7E7"/>
                    </a:solidFill>
                  </a:tcPr>
                </a:tc>
                <a:tc>
                  <a:txBody>
                    <a:bodyPr/>
                    <a:lstStyle/>
                    <a:p>
                      <a:pPr algn="l" fontAlgn="b"/>
                      <a:r>
                        <a:rPr lang="en-US" sz="1600" b="0" i="0" u="none" strike="noStrike" dirty="0">
                          <a:effectLst/>
                          <a:latin typeface="Arial"/>
                        </a:rPr>
                        <a:t> </a:t>
                      </a:r>
                    </a:p>
                  </a:txBody>
                  <a:tcPr marL="6432" marR="6432" marT="6432" marB="0" anchor="b">
                    <a:lnL>
                      <a:noFill/>
                    </a:lnL>
                    <a:lnR>
                      <a:noFill/>
                    </a:lnR>
                    <a:lnT>
                      <a:noFill/>
                    </a:lnT>
                    <a:lnB>
                      <a:noFill/>
                    </a:lnB>
                    <a:solidFill>
                      <a:srgbClr val="E7E7E7"/>
                    </a:solidFill>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a:txBody>
                    <a:bodyPr/>
                    <a:lstStyle/>
                    <a:p>
                      <a:pPr algn="r"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a:txBody>
                    <a:bodyPr/>
                    <a:lstStyle/>
                    <a:p>
                      <a:pPr algn="ctr"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4">
                  <a:txBody>
                    <a:bodyPr/>
                    <a:lstStyle/>
                    <a:p>
                      <a:pPr algn="ctr" rtl="0" fontAlgn="b"/>
                      <a:r>
                        <a:rPr lang="en-US" sz="1600" b="0" i="0" u="sng" strike="noStrike">
                          <a:solidFill>
                            <a:srgbClr val="000000"/>
                          </a:solidFill>
                          <a:effectLst/>
                          <a:latin typeface="Calibri"/>
                        </a:rPr>
                        <a:t>Percent of subpopulation</a:t>
                      </a:r>
                    </a:p>
                  </a:txBody>
                  <a:tcPr marL="6432" marR="6432" marT="6432"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5658">
                <a:tc gridSpan="2">
                  <a:txBody>
                    <a:bodyPr/>
                    <a:lstStyle/>
                    <a:p>
                      <a:pPr algn="l" rtl="0" fontAlgn="b"/>
                      <a:r>
                        <a:rPr lang="en-US" sz="1600" b="0" i="0" u="none" strike="noStrike" dirty="0">
                          <a:solidFill>
                            <a:srgbClr val="000000"/>
                          </a:solidFill>
                          <a:effectLst/>
                          <a:latin typeface="Calibri"/>
                        </a:rPr>
                        <a:t> </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l" rtl="0" fontAlgn="b"/>
                      <a:r>
                        <a:rPr lang="en-US" sz="1600" b="0" i="0" u="none" strike="noStrike">
                          <a:solidFill>
                            <a:srgbClr val="000000"/>
                          </a:solidFill>
                          <a:effectLst/>
                          <a:latin typeface="Calibri"/>
                        </a:rPr>
                        <a:t> </a:t>
                      </a:r>
                    </a:p>
                  </a:txBody>
                  <a:tcPr marL="6432" marR="6432" marT="6432" marB="0" anchor="b">
                    <a:lnL>
                      <a:noFill/>
                    </a:lnL>
                    <a:lnR>
                      <a:noFill/>
                    </a:lnR>
                    <a:lnT>
                      <a:noFill/>
                    </a:lnT>
                    <a:lnB>
                      <a:noFill/>
                    </a:lnB>
                    <a:solidFill>
                      <a:srgbClr val="E7E7E7"/>
                    </a:solidFill>
                  </a:tcPr>
                </a:tc>
                <a:tc>
                  <a:txBody>
                    <a:bodyPr/>
                    <a:lstStyle/>
                    <a:p>
                      <a:pPr algn="l" rtl="0" fontAlgn="b"/>
                      <a:r>
                        <a:rPr lang="en-US" sz="1600" b="0" i="0" u="none" strike="noStrike">
                          <a:solidFill>
                            <a:srgbClr val="000000"/>
                          </a:solidFill>
                          <a:effectLst/>
                          <a:latin typeface="Calibri"/>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Percent of population</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b"/>
                      <a:r>
                        <a:rPr lang="en-US" sz="1600" b="0" i="0" u="none" strike="noStrike">
                          <a:solidFill>
                            <a:srgbClr val="000000"/>
                          </a:solidFill>
                          <a:effectLst/>
                          <a:latin typeface="Calibri"/>
                        </a:rPr>
                        <a:t>Below Level 1</a:t>
                      </a:r>
                    </a:p>
                  </a:txBody>
                  <a:tcPr marL="6432" marR="6432" marT="6432" marB="0" anchor="b">
                    <a:lnL>
                      <a:noFill/>
                    </a:lnL>
                    <a:lnR>
                      <a:noFill/>
                    </a:lnR>
                    <a:lnT>
                      <a:noFill/>
                    </a:lnT>
                    <a:lnB>
                      <a:noFill/>
                    </a:lnB>
                    <a:solidFill>
                      <a:srgbClr val="E7E7E7"/>
                    </a:solidFill>
                  </a:tcPr>
                </a:tc>
                <a:tc>
                  <a:txBody>
                    <a:bodyPr/>
                    <a:lstStyle/>
                    <a:p>
                      <a:pPr algn="r" rtl="0" fontAlgn="b"/>
                      <a:r>
                        <a:rPr lang="en-US" sz="1600" b="0" i="0" u="none" strike="noStrike" dirty="0">
                          <a:solidFill>
                            <a:srgbClr val="000000"/>
                          </a:solidFill>
                          <a:effectLst/>
                          <a:latin typeface="Calibri"/>
                        </a:rPr>
                        <a:t>Level 1</a:t>
                      </a:r>
                    </a:p>
                  </a:txBody>
                  <a:tcPr marL="6432" marR="6432" marT="6432" marB="0" anchor="b">
                    <a:lnL>
                      <a:noFill/>
                    </a:lnL>
                    <a:lnR>
                      <a:noFill/>
                    </a:lnR>
                    <a:lnT>
                      <a:noFill/>
                    </a:lnT>
                    <a:lnB>
                      <a:noFill/>
                    </a:lnB>
                    <a:solidFill>
                      <a:srgbClr val="E7E7E7"/>
                    </a:solidFill>
                  </a:tcPr>
                </a:tc>
                <a:tc>
                  <a:txBody>
                    <a:bodyPr/>
                    <a:lstStyle/>
                    <a:p>
                      <a:pPr algn="r" rtl="0" fontAlgn="b"/>
                      <a:r>
                        <a:rPr lang="en-US" sz="1600" b="0" i="0" u="none" strike="noStrike">
                          <a:solidFill>
                            <a:srgbClr val="000000"/>
                          </a:solidFill>
                          <a:effectLst/>
                          <a:latin typeface="Calibri"/>
                        </a:rPr>
                        <a:t>Level 2</a:t>
                      </a:r>
                    </a:p>
                  </a:txBody>
                  <a:tcPr marL="6432" marR="6432" marT="6432" marB="0" anchor="b">
                    <a:lnL>
                      <a:noFill/>
                    </a:lnL>
                    <a:lnR>
                      <a:noFill/>
                    </a:lnR>
                    <a:lnT>
                      <a:noFill/>
                    </a:lnT>
                    <a:lnB>
                      <a:noFill/>
                    </a:lnB>
                    <a:solidFill>
                      <a:srgbClr val="E7E7E7"/>
                    </a:solidFill>
                  </a:tcPr>
                </a:tc>
              </a:tr>
              <a:tr h="265658">
                <a:tc gridSpan="3">
                  <a:txBody>
                    <a:bodyPr/>
                    <a:lstStyle/>
                    <a:p>
                      <a:pPr algn="l" rtl="0" fontAlgn="b"/>
                      <a:r>
                        <a:rPr lang="en-US" sz="1600" b="0" i="0" u="none" strike="noStrike" dirty="0">
                          <a:solidFill>
                            <a:srgbClr val="000000"/>
                          </a:solidFill>
                          <a:effectLst/>
                          <a:latin typeface="Calibri"/>
                        </a:rPr>
                        <a:t>All U.S. 16-65</a:t>
                      </a:r>
                    </a:p>
                  </a:txBody>
                  <a:tcPr marL="6432" marR="6432" marT="6432"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a:txBody>
                    <a:bodyPr/>
                    <a:lstStyle/>
                    <a:p>
                      <a:pPr algn="l" rtl="0" fontAlgn="b"/>
                      <a:r>
                        <a:rPr lang="en-US" sz="1600" b="0" i="0" u="none" strike="noStrike" dirty="0">
                          <a:solidFill>
                            <a:srgbClr val="000000"/>
                          </a:solidFill>
                          <a:effectLst/>
                          <a:latin typeface="Calibri"/>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100</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b"/>
                      <a:r>
                        <a:rPr lang="en-US" sz="1600" b="0" i="0" u="none" strike="noStrike">
                          <a:solidFill>
                            <a:srgbClr val="000000"/>
                          </a:solidFill>
                          <a:effectLst/>
                          <a:latin typeface="Calibri"/>
                        </a:rPr>
                        <a:t>4</a:t>
                      </a:r>
                    </a:p>
                  </a:txBody>
                  <a:tcPr marL="6432" marR="6432" marT="6432" marB="0" anchor="b">
                    <a:lnL>
                      <a:noFill/>
                    </a:lnL>
                    <a:lnR>
                      <a:noFill/>
                    </a:lnR>
                    <a:lnT>
                      <a:noFill/>
                    </a:lnT>
                    <a:lnB>
                      <a:noFill/>
                    </a:lnB>
                    <a:solidFill>
                      <a:srgbClr val="D7E4BD"/>
                    </a:solidFill>
                  </a:tcPr>
                </a:tc>
                <a:tc>
                  <a:txBody>
                    <a:bodyPr/>
                    <a:lstStyle/>
                    <a:p>
                      <a:pPr algn="r" rtl="0" fontAlgn="b"/>
                      <a:r>
                        <a:rPr lang="en-US" sz="1600" b="0" i="0" u="none" strike="noStrike" dirty="0">
                          <a:solidFill>
                            <a:srgbClr val="000000"/>
                          </a:solidFill>
                          <a:effectLst/>
                          <a:latin typeface="Calibri"/>
                        </a:rPr>
                        <a:t>14</a:t>
                      </a:r>
                    </a:p>
                  </a:txBody>
                  <a:tcPr marL="6432" marR="6432" marT="6432" marB="0" anchor="b">
                    <a:lnL>
                      <a:noFill/>
                    </a:lnL>
                    <a:lnR>
                      <a:noFill/>
                    </a:lnR>
                    <a:lnT>
                      <a:noFill/>
                    </a:lnT>
                    <a:lnB>
                      <a:noFill/>
                    </a:lnB>
                    <a:solidFill>
                      <a:srgbClr val="D7E4BD"/>
                    </a:solidFill>
                  </a:tcPr>
                </a:tc>
                <a:tc>
                  <a:txBody>
                    <a:bodyPr/>
                    <a:lstStyle/>
                    <a:p>
                      <a:pPr algn="r" rtl="0" fontAlgn="b"/>
                      <a:r>
                        <a:rPr lang="en-US" sz="1600" b="0" i="0" u="none" strike="noStrike">
                          <a:solidFill>
                            <a:srgbClr val="000000"/>
                          </a:solidFill>
                          <a:effectLst/>
                          <a:latin typeface="Calibri"/>
                        </a:rPr>
                        <a:t>33</a:t>
                      </a:r>
                    </a:p>
                  </a:txBody>
                  <a:tcPr marL="6432" marR="6432" marT="6432" marB="0" anchor="b">
                    <a:lnL>
                      <a:noFill/>
                    </a:lnL>
                    <a:lnR>
                      <a:noFill/>
                    </a:lnR>
                    <a:lnT>
                      <a:noFill/>
                    </a:lnT>
                    <a:lnB>
                      <a:noFill/>
                    </a:lnB>
                    <a:solidFill>
                      <a:srgbClr val="D7E4BD"/>
                    </a:solidFill>
                  </a:tcPr>
                </a:tc>
              </a:tr>
              <a:tr h="255374">
                <a:tc gridSpan="2">
                  <a:txBody>
                    <a:bodyPr/>
                    <a:lstStyle/>
                    <a:p>
                      <a:pPr algn="l" rtl="0" fontAlgn="b"/>
                      <a:r>
                        <a:rPr lang="en-US" sz="1600" b="0" i="0" u="none" strike="noStrike">
                          <a:solidFill>
                            <a:srgbClr val="000000"/>
                          </a:solidFill>
                          <a:effectLst/>
                          <a:latin typeface="Calibri"/>
                        </a:rPr>
                        <a:t> </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l" rtl="0" fontAlgn="b"/>
                      <a:r>
                        <a:rPr lang="en-US" sz="1600" b="0" i="0" u="none" strike="noStrike">
                          <a:solidFill>
                            <a:srgbClr val="000000"/>
                          </a:solidFill>
                          <a:effectLst/>
                          <a:latin typeface="Calibri"/>
                        </a:rPr>
                        <a:t> </a:t>
                      </a:r>
                    </a:p>
                  </a:txBody>
                  <a:tcPr marL="6432" marR="6432" marT="6432" marB="0" anchor="b">
                    <a:lnL>
                      <a:noFill/>
                    </a:lnL>
                    <a:lnR>
                      <a:noFill/>
                    </a:lnR>
                    <a:lnT>
                      <a:noFill/>
                    </a:lnT>
                    <a:lnB>
                      <a:noFill/>
                    </a:lnB>
                    <a:solidFill>
                      <a:srgbClr val="E7E7E7"/>
                    </a:solidFill>
                  </a:tcPr>
                </a:tc>
                <a:tc>
                  <a:txBody>
                    <a:bodyPr/>
                    <a:lstStyle/>
                    <a:p>
                      <a:pPr algn="l" rtl="0" fontAlgn="b"/>
                      <a:r>
                        <a:rPr lang="en-US" sz="1600" b="0" i="0" u="none" strike="noStrike" dirty="0">
                          <a:solidFill>
                            <a:srgbClr val="000000"/>
                          </a:solidFill>
                          <a:effectLst/>
                          <a:latin typeface="Calibri"/>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 </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b"/>
                      <a:r>
                        <a:rPr lang="en-US" sz="1600" b="0" i="0" u="none" strike="noStrike">
                          <a:solidFill>
                            <a:srgbClr val="000000"/>
                          </a:solidFill>
                          <a:effectLst/>
                          <a:latin typeface="Calibri"/>
                        </a:rPr>
                        <a:t> </a:t>
                      </a:r>
                    </a:p>
                  </a:txBody>
                  <a:tcPr marL="6432" marR="6432" marT="6432" marB="0" anchor="b">
                    <a:lnL>
                      <a:noFill/>
                    </a:lnL>
                    <a:lnR>
                      <a:noFill/>
                    </a:lnR>
                    <a:lnT>
                      <a:noFill/>
                    </a:lnT>
                    <a:lnB>
                      <a:noFill/>
                    </a:lnB>
                    <a:solidFill>
                      <a:srgbClr val="D7E4BD"/>
                    </a:solidFill>
                  </a:tcPr>
                </a:tc>
                <a:tc>
                  <a:txBody>
                    <a:bodyPr/>
                    <a:lstStyle/>
                    <a:p>
                      <a:pPr algn="r" rtl="0" fontAlgn="b"/>
                      <a:r>
                        <a:rPr lang="en-US" sz="1600" b="0" i="0" u="none" strike="noStrike" dirty="0">
                          <a:solidFill>
                            <a:srgbClr val="000000"/>
                          </a:solidFill>
                          <a:effectLst/>
                          <a:latin typeface="Calibri"/>
                        </a:rPr>
                        <a:t> </a:t>
                      </a:r>
                    </a:p>
                  </a:txBody>
                  <a:tcPr marL="6432" marR="6432" marT="6432" marB="0" anchor="b">
                    <a:lnL>
                      <a:noFill/>
                    </a:lnL>
                    <a:lnR>
                      <a:noFill/>
                    </a:lnR>
                    <a:lnT>
                      <a:noFill/>
                    </a:lnT>
                    <a:lnB>
                      <a:noFill/>
                    </a:lnB>
                    <a:solidFill>
                      <a:srgbClr val="D7E4BD"/>
                    </a:solidFill>
                  </a:tcPr>
                </a:tc>
                <a:tc>
                  <a:txBody>
                    <a:bodyPr/>
                    <a:lstStyle/>
                    <a:p>
                      <a:pPr algn="r" fontAlgn="b"/>
                      <a:r>
                        <a:rPr lang="en-US" sz="1600" b="0" i="0" u="none" strike="noStrike">
                          <a:effectLst/>
                          <a:latin typeface="Arial"/>
                        </a:rPr>
                        <a:t> </a:t>
                      </a:r>
                    </a:p>
                  </a:txBody>
                  <a:tcPr marL="6432" marR="6432" marT="6432" marB="0" anchor="b">
                    <a:lnL>
                      <a:noFill/>
                    </a:lnL>
                    <a:lnR>
                      <a:noFill/>
                    </a:lnR>
                    <a:lnT>
                      <a:noFill/>
                    </a:lnT>
                    <a:lnB>
                      <a:noFill/>
                    </a:lnB>
                    <a:solidFill>
                      <a:srgbClr val="D7E4BD"/>
                    </a:solidFill>
                  </a:tcPr>
                </a:tc>
              </a:tr>
              <a:tr h="265658">
                <a:tc gridSpan="3">
                  <a:txBody>
                    <a:bodyPr/>
                    <a:lstStyle/>
                    <a:p>
                      <a:pPr algn="l" rtl="0" fontAlgn="b"/>
                      <a:r>
                        <a:rPr lang="en-US" sz="1600" b="0" i="0" u="none" strike="noStrike">
                          <a:solidFill>
                            <a:srgbClr val="000000"/>
                          </a:solidFill>
                          <a:effectLst/>
                          <a:latin typeface="Calibri"/>
                        </a:rPr>
                        <a:t>Occupation classification</a:t>
                      </a:r>
                    </a:p>
                  </a:txBody>
                  <a:tcPr marL="6432" marR="6432" marT="6432"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fontAlgn="b"/>
                      <a:r>
                        <a:rPr lang="en-US" sz="1600" b="0" i="0" u="none" strike="noStrike" dirty="0">
                          <a:effectLst/>
                          <a:latin typeface="Arial"/>
                        </a:rPr>
                        <a:t> </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fontAlgn="b"/>
                      <a:r>
                        <a:rPr lang="en-US" sz="1600" b="0" i="0" u="none" strike="noStrike">
                          <a:effectLst/>
                          <a:latin typeface="Arial"/>
                        </a:rPr>
                        <a:t> </a:t>
                      </a:r>
                    </a:p>
                  </a:txBody>
                  <a:tcPr marL="6432" marR="6432" marT="6432" marB="0" anchor="b">
                    <a:lnL>
                      <a:noFill/>
                    </a:lnL>
                    <a:lnR>
                      <a:noFill/>
                    </a:lnR>
                    <a:lnT>
                      <a:noFill/>
                    </a:lnT>
                    <a:lnB>
                      <a:noFill/>
                    </a:lnB>
                    <a:solidFill>
                      <a:srgbClr val="D7E4BD"/>
                    </a:solidFill>
                  </a:tcPr>
                </a:tc>
                <a:tc>
                  <a:txBody>
                    <a:bodyPr/>
                    <a:lstStyle/>
                    <a:p>
                      <a:pPr algn="r" fontAlgn="b"/>
                      <a:r>
                        <a:rPr lang="en-US" sz="1600" b="0" i="0" u="none" strike="noStrike">
                          <a:effectLst/>
                          <a:latin typeface="Arial"/>
                        </a:rPr>
                        <a:t> </a:t>
                      </a:r>
                    </a:p>
                  </a:txBody>
                  <a:tcPr marL="6432" marR="6432" marT="6432" marB="0" anchor="b">
                    <a:lnL>
                      <a:noFill/>
                    </a:lnL>
                    <a:lnR>
                      <a:noFill/>
                    </a:lnR>
                    <a:lnT>
                      <a:noFill/>
                    </a:lnT>
                    <a:lnB>
                      <a:noFill/>
                    </a:lnB>
                    <a:solidFill>
                      <a:srgbClr val="D7E4BD"/>
                    </a:solidFill>
                  </a:tcPr>
                </a:tc>
                <a:tc>
                  <a:txBody>
                    <a:bodyPr/>
                    <a:lstStyle/>
                    <a:p>
                      <a:pPr algn="r" fontAlgn="b"/>
                      <a:r>
                        <a:rPr lang="en-US" sz="1600" b="0" i="0" u="none" strike="noStrike" dirty="0">
                          <a:effectLst/>
                          <a:latin typeface="Arial"/>
                        </a:rPr>
                        <a:t> </a:t>
                      </a:r>
                    </a:p>
                  </a:txBody>
                  <a:tcPr marL="6432" marR="6432" marT="6432" marB="0" anchor="b">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b"/>
                      <a:r>
                        <a:rPr lang="en-US" sz="1600" b="0" i="0" u="none" strike="noStrike" dirty="0">
                          <a:solidFill>
                            <a:srgbClr val="000000"/>
                          </a:solidFill>
                          <a:effectLst/>
                          <a:latin typeface="Calibri"/>
                        </a:rPr>
                        <a:t>Legislators, officials, and managers</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dirty="0">
                          <a:solidFill>
                            <a:srgbClr val="000000"/>
                          </a:solidFill>
                          <a:effectLst/>
                          <a:latin typeface="Calibri"/>
                        </a:rPr>
                        <a:t>10</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endParaRPr lang="en-US" sz="1600" b="0" i="0" u="none" strike="noStrike" dirty="0" smtClean="0">
                        <a:solidFill>
                          <a:srgbClr val="000000"/>
                        </a:solidFill>
                        <a:effectLst/>
                        <a:latin typeface="Calibri"/>
                      </a:endParaRPr>
                    </a:p>
                    <a:p>
                      <a:pPr algn="r" rtl="0" fontAlgn="ctr"/>
                      <a:r>
                        <a:rPr lang="en-US" sz="1600" b="0" i="0" u="none" strike="noStrike" dirty="0" smtClean="0">
                          <a:solidFill>
                            <a:srgbClr val="000000"/>
                          </a:solidFill>
                          <a:effectLst/>
                          <a:latin typeface="Calibri"/>
                        </a:rPr>
                        <a:t>1</a:t>
                      </a:r>
                      <a:endParaRPr lang="en-US" sz="1600" b="0" i="0" u="none" strike="noStrike" dirty="0">
                        <a:solidFill>
                          <a:srgbClr val="000000"/>
                        </a:solidFill>
                        <a:effectLst/>
                        <a:latin typeface="Calibri"/>
                      </a:endParaRPr>
                    </a:p>
                  </a:txBody>
                  <a:tcPr marL="6432" marR="6432" marT="6432" marB="0" anchor="ctr">
                    <a:lnL>
                      <a:noFill/>
                    </a:lnL>
                    <a:lnR>
                      <a:noFill/>
                    </a:lnR>
                    <a:lnT>
                      <a:noFill/>
                    </a:lnT>
                    <a:lnB>
                      <a:noFill/>
                    </a:lnB>
                    <a:solidFill>
                      <a:srgbClr val="D7E4BD"/>
                    </a:solidFill>
                  </a:tcPr>
                </a:tc>
                <a:tc>
                  <a:txBody>
                    <a:bodyPr/>
                    <a:lstStyle/>
                    <a:p>
                      <a:pPr algn="r" rtl="0" fontAlgn="ctr"/>
                      <a:endParaRPr lang="en-US" sz="1600" b="0" i="0" u="none" strike="noStrike" dirty="0" smtClean="0">
                        <a:solidFill>
                          <a:srgbClr val="000000"/>
                        </a:solidFill>
                        <a:effectLst/>
                        <a:latin typeface="Calibri"/>
                      </a:endParaRPr>
                    </a:p>
                    <a:p>
                      <a:pPr algn="r" rtl="0" fontAlgn="ctr"/>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6432" marR="6432" marT="6432" marB="0" anchor="ctr">
                    <a:lnL>
                      <a:noFill/>
                    </a:lnL>
                    <a:lnR>
                      <a:noFill/>
                    </a:lnR>
                    <a:lnT>
                      <a:noFill/>
                    </a:lnT>
                    <a:lnB>
                      <a:noFill/>
                    </a:lnB>
                    <a:solidFill>
                      <a:srgbClr val="D7E4BD"/>
                    </a:solidFill>
                  </a:tcPr>
                </a:tc>
                <a:tc>
                  <a:txBody>
                    <a:bodyPr/>
                    <a:lstStyle/>
                    <a:p>
                      <a:pPr algn="r" rtl="0" fontAlgn="ctr"/>
                      <a:endParaRPr lang="en-US" sz="1600" b="0" i="0" u="none" strike="noStrike" dirty="0" smtClean="0">
                        <a:solidFill>
                          <a:srgbClr val="000000"/>
                        </a:solidFill>
                        <a:effectLst/>
                        <a:latin typeface="Calibri"/>
                      </a:endParaRPr>
                    </a:p>
                    <a:p>
                      <a:pPr algn="r" rtl="0" fontAlgn="ctr"/>
                      <a:r>
                        <a:rPr lang="en-US" sz="1600" b="0" i="0" u="none" strike="noStrike" dirty="0" smtClean="0">
                          <a:solidFill>
                            <a:srgbClr val="000000"/>
                          </a:solidFill>
                          <a:effectLst/>
                          <a:latin typeface="Calibri"/>
                        </a:rPr>
                        <a:t>22</a:t>
                      </a:r>
                      <a:endParaRPr lang="en-US" sz="1600" b="0" i="0" u="none" strike="noStrike" dirty="0">
                        <a:solidFill>
                          <a:srgbClr val="000000"/>
                        </a:solidFill>
                        <a:effectLst/>
                        <a:latin typeface="Calibri"/>
                      </a:endParaRP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Professionals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21</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dirty="0" smtClean="0">
                          <a:solidFill>
                            <a:srgbClr val="000000"/>
                          </a:solidFill>
                          <a:effectLst/>
                          <a:latin typeface="Calibri"/>
                        </a:rPr>
                        <a:t>*</a:t>
                      </a:r>
                      <a:endParaRPr lang="en-US" sz="1600" b="0" i="0" u="none" strike="noStrike" dirty="0">
                        <a:solidFill>
                          <a:srgbClr val="000000"/>
                        </a:solidFill>
                        <a:effectLst/>
                        <a:latin typeface="Calibri"/>
                      </a:endParaRP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a:solidFill>
                            <a:srgbClr val="000000"/>
                          </a:solidFill>
                          <a:effectLst/>
                          <a:latin typeface="Calibri"/>
                        </a:rPr>
                        <a:t>3</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20</a:t>
                      </a: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Technicians and associates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16</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dirty="0">
                          <a:solidFill>
                            <a:srgbClr val="000000"/>
                          </a:solidFill>
                          <a:effectLst/>
                          <a:latin typeface="Calibri"/>
                        </a:rPr>
                        <a:t>2</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8</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32</a:t>
                      </a: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Clerks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8</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dirty="0">
                          <a:solidFill>
                            <a:srgbClr val="000000"/>
                          </a:solidFill>
                          <a:effectLst/>
                          <a:latin typeface="Calibri"/>
                        </a:rPr>
                        <a:t>1</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11</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34</a:t>
                      </a: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Service workers/sales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21</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a:solidFill>
                            <a:srgbClr val="000000"/>
                          </a:solidFill>
                          <a:effectLst/>
                          <a:latin typeface="Calibri"/>
                        </a:rPr>
                        <a:t>5</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17</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37</a:t>
                      </a: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Crafts and trades workers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9</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a:solidFill>
                            <a:srgbClr val="000000"/>
                          </a:solidFill>
                          <a:effectLst/>
                          <a:latin typeface="Calibri"/>
                        </a:rPr>
                        <a:t>4</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19</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42</a:t>
                      </a: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Machine operators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6</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a:solidFill>
                            <a:srgbClr val="000000"/>
                          </a:solidFill>
                          <a:effectLst/>
                          <a:latin typeface="Calibri"/>
                        </a:rPr>
                        <a:t>9</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20</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45</a:t>
                      </a:r>
                    </a:p>
                  </a:txBody>
                  <a:tcPr marL="6432" marR="6432" marT="6432" marB="0" anchor="ctr">
                    <a:lnL>
                      <a:noFill/>
                    </a:lnL>
                    <a:lnR>
                      <a:noFill/>
                    </a:lnR>
                    <a:lnT>
                      <a:noFill/>
                    </a:lnT>
                    <a:lnB>
                      <a:noFill/>
                    </a:lnB>
                    <a:solidFill>
                      <a:srgbClr val="D7E4BD"/>
                    </a:solidFill>
                  </a:tcPr>
                </a:tc>
              </a:tr>
              <a:tr h="265658">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rtl="0" fontAlgn="ctr"/>
                      <a:r>
                        <a:rPr lang="en-US" sz="1600" b="0" i="0" u="none" strike="noStrike">
                          <a:solidFill>
                            <a:srgbClr val="000000"/>
                          </a:solidFill>
                          <a:effectLst/>
                          <a:latin typeface="Calibri"/>
                        </a:rPr>
                        <a:t>Elementary occupations</a:t>
                      </a:r>
                    </a:p>
                  </a:txBody>
                  <a:tcPr marL="6432" marR="6432" marT="6432" marB="0" anchor="ctr">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rtl="0" fontAlgn="b"/>
                      <a:r>
                        <a:rPr lang="en-US" sz="1600" b="0" i="0" u="none" strike="noStrike">
                          <a:solidFill>
                            <a:srgbClr val="000000"/>
                          </a:solidFill>
                          <a:effectLst/>
                          <a:latin typeface="Calibri"/>
                        </a:rPr>
                        <a:t>8</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rtl="0" fontAlgn="ctr"/>
                      <a:r>
                        <a:rPr lang="en-US" sz="1600" b="0" i="0" u="none" strike="noStrike">
                          <a:solidFill>
                            <a:srgbClr val="000000"/>
                          </a:solidFill>
                          <a:effectLst/>
                          <a:latin typeface="Calibri"/>
                        </a:rPr>
                        <a:t>12</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26</a:t>
                      </a:r>
                    </a:p>
                  </a:txBody>
                  <a:tcPr marL="6432" marR="6432" marT="6432" marB="0" anchor="ctr">
                    <a:lnL>
                      <a:noFill/>
                    </a:lnL>
                    <a:lnR>
                      <a:noFill/>
                    </a:lnR>
                    <a:lnT>
                      <a:noFill/>
                    </a:lnT>
                    <a:lnB>
                      <a:noFill/>
                    </a:lnB>
                    <a:solidFill>
                      <a:srgbClr val="D7E4BD"/>
                    </a:solidFill>
                  </a:tcPr>
                </a:tc>
                <a:tc>
                  <a:txBody>
                    <a:bodyPr/>
                    <a:lstStyle/>
                    <a:p>
                      <a:pPr algn="r" rtl="0" fontAlgn="ctr"/>
                      <a:r>
                        <a:rPr lang="en-US" sz="1600" b="0" i="0" u="none" strike="noStrike" dirty="0">
                          <a:solidFill>
                            <a:srgbClr val="000000"/>
                          </a:solidFill>
                          <a:effectLst/>
                          <a:latin typeface="Calibri"/>
                        </a:rPr>
                        <a:t>37</a:t>
                      </a:r>
                    </a:p>
                  </a:txBody>
                  <a:tcPr marL="6432" marR="6432" marT="6432" marB="0" anchor="ctr">
                    <a:lnL>
                      <a:noFill/>
                    </a:lnL>
                    <a:lnR>
                      <a:noFill/>
                    </a:lnR>
                    <a:lnT>
                      <a:noFill/>
                    </a:lnT>
                    <a:lnB>
                      <a:noFill/>
                    </a:lnB>
                    <a:solidFill>
                      <a:srgbClr val="D7E4BD"/>
                    </a:solidFill>
                  </a:tcPr>
                </a:tc>
              </a:tr>
              <a:tr h="255374">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gridSpan="2">
                  <a:txBody>
                    <a:bodyPr/>
                    <a:lstStyle/>
                    <a:p>
                      <a:pPr algn="r" fontAlgn="b"/>
                      <a:r>
                        <a:rPr lang="en-US" sz="1600" b="0" i="0" u="none" strike="noStrike">
                          <a:effectLst/>
                          <a:latin typeface="Arial"/>
                        </a:rPr>
                        <a:t> </a:t>
                      </a:r>
                    </a:p>
                  </a:txBody>
                  <a:tcPr marL="6432" marR="6432" marT="6432" marB="0" anchor="b">
                    <a:lnL>
                      <a:noFill/>
                    </a:lnL>
                    <a:lnR>
                      <a:noFill/>
                    </a:lnR>
                    <a:lnT>
                      <a:noFill/>
                    </a:lnT>
                    <a:lnB>
                      <a:noFill/>
                    </a:lnB>
                    <a:solidFill>
                      <a:srgbClr val="E7E7E7"/>
                    </a:solidFill>
                  </a:tcPr>
                </a:tc>
                <a:tc hMerge="1">
                  <a:txBody>
                    <a:bodyPr/>
                    <a:lstStyle/>
                    <a:p>
                      <a:endParaRPr lang="en-US"/>
                    </a:p>
                  </a:txBody>
                  <a:tcPr/>
                </a:tc>
                <a:tc>
                  <a:txBody>
                    <a:bodyPr/>
                    <a:lstStyle/>
                    <a:p>
                      <a:pPr algn="r" fontAlgn="b"/>
                      <a:r>
                        <a:rPr lang="en-US" sz="1600" b="0" i="0" u="none" strike="noStrike">
                          <a:effectLst/>
                          <a:latin typeface="Arial"/>
                        </a:rPr>
                        <a:t> </a:t>
                      </a:r>
                    </a:p>
                  </a:txBody>
                  <a:tcPr marL="6432" marR="6432" marT="6432" marB="0" anchor="b">
                    <a:lnL>
                      <a:noFill/>
                    </a:lnL>
                    <a:lnR>
                      <a:noFill/>
                    </a:lnR>
                    <a:lnT>
                      <a:noFill/>
                    </a:lnT>
                    <a:lnB>
                      <a:noFill/>
                    </a:lnB>
                    <a:solidFill>
                      <a:srgbClr val="D7E4BD"/>
                    </a:solidFill>
                  </a:tcPr>
                </a:tc>
                <a:tc>
                  <a:txBody>
                    <a:bodyPr/>
                    <a:lstStyle/>
                    <a:p>
                      <a:pPr algn="r" fontAlgn="b"/>
                      <a:r>
                        <a:rPr lang="en-US" sz="1600" b="0" i="0" u="none" strike="noStrike" dirty="0">
                          <a:effectLst/>
                          <a:latin typeface="Arial"/>
                        </a:rPr>
                        <a:t> </a:t>
                      </a:r>
                    </a:p>
                  </a:txBody>
                  <a:tcPr marL="6432" marR="6432" marT="6432" marB="0" anchor="b">
                    <a:lnL>
                      <a:noFill/>
                    </a:lnL>
                    <a:lnR>
                      <a:noFill/>
                    </a:lnR>
                    <a:lnT>
                      <a:noFill/>
                    </a:lnT>
                    <a:lnB>
                      <a:noFill/>
                    </a:lnB>
                    <a:solidFill>
                      <a:srgbClr val="D7E4BD"/>
                    </a:solidFill>
                  </a:tcPr>
                </a:tc>
                <a:tc>
                  <a:txBody>
                    <a:bodyPr/>
                    <a:lstStyle/>
                    <a:p>
                      <a:pPr algn="r" fontAlgn="b"/>
                      <a:r>
                        <a:rPr lang="en-US" sz="1600" b="0" i="0" u="none" strike="noStrike" dirty="0">
                          <a:effectLst/>
                          <a:latin typeface="Arial"/>
                        </a:rPr>
                        <a:t> </a:t>
                      </a:r>
                    </a:p>
                  </a:txBody>
                  <a:tcPr marL="6432" marR="6432" marT="6432" marB="0" anchor="b">
                    <a:lnL>
                      <a:noFill/>
                    </a:lnL>
                    <a:lnR>
                      <a:noFill/>
                    </a:lnR>
                    <a:lnT>
                      <a:noFill/>
                    </a:lnT>
                    <a:lnB>
                      <a:noFill/>
                    </a:lnB>
                    <a:solidFill>
                      <a:srgbClr val="D7E4BD"/>
                    </a:solidFill>
                  </a:tcPr>
                </a:tc>
              </a:tr>
              <a:tr h="265658">
                <a:tc gridSpan="9">
                  <a:txBody>
                    <a:bodyPr/>
                    <a:lstStyle/>
                    <a:p>
                      <a:pPr algn="l" rtl="0" fontAlgn="b"/>
                      <a:r>
                        <a:rPr lang="en-US" sz="1600" b="0" i="0" u="none" strike="noStrike" dirty="0">
                          <a:solidFill>
                            <a:srgbClr val="000000"/>
                          </a:solidFill>
                          <a:effectLst/>
                          <a:latin typeface="Calibri"/>
                        </a:rPr>
                        <a:t>Estimates for occupations not shown do not meet reporting standards.</a:t>
                      </a:r>
                    </a:p>
                  </a:txBody>
                  <a:tcPr marL="6432" marR="6432" marT="6432"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05286414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590550" y="323850"/>
            <a:ext cx="8229600" cy="792162"/>
          </a:xfrm>
          <a:solidFill>
            <a:schemeClr val="bg1">
              <a:lumMod val="85000"/>
            </a:schemeClr>
          </a:solidFill>
          <a:ln w="19050">
            <a:solidFill>
              <a:srgbClr val="0070C0"/>
            </a:solidFill>
          </a:ln>
        </p:spPr>
        <p:txBody>
          <a:bodyPr vert="horz" lIns="91440" tIns="45720" rIns="91440" bIns="45720" rtlCol="0" anchor="ctr">
            <a:normAutofit fontScale="90000"/>
          </a:bodyPr>
          <a:lstStyle/>
          <a:p>
            <a:r>
              <a:rPr lang="en-US" sz="2400" b="1" dirty="0">
                <a:solidFill>
                  <a:srgbClr val="663300"/>
                </a:solidFill>
              </a:rPr>
              <a:t>Who are the low-skilled adults in </a:t>
            </a:r>
            <a:r>
              <a:rPr lang="en-US" sz="2400" b="1" dirty="0" smtClean="0">
                <a:solidFill>
                  <a:srgbClr val="663300"/>
                </a:solidFill>
              </a:rPr>
              <a:t>the U.S. in literacy?</a:t>
            </a:r>
            <a:br>
              <a:rPr lang="en-US" sz="2400" b="1" dirty="0" smtClean="0">
                <a:solidFill>
                  <a:srgbClr val="663300"/>
                </a:solidFill>
              </a:rPr>
            </a:br>
            <a:r>
              <a:rPr lang="en-US" sz="2400" b="1" dirty="0">
                <a:solidFill>
                  <a:srgbClr val="663300"/>
                </a:solidFill>
              </a:rPr>
              <a:t>	</a:t>
            </a:r>
            <a:r>
              <a:rPr lang="en-US" sz="2400" b="1" dirty="0" smtClean="0">
                <a:solidFill>
                  <a:srgbClr val="663300"/>
                </a:solidFill>
              </a:rPr>
              <a:t>						Industry</a:t>
            </a:r>
            <a:endParaRPr lang="en-US" sz="2400" b="1" dirty="0">
              <a:solidFill>
                <a:srgbClr val="663300"/>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pPr/>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19893015"/>
              </p:ext>
            </p:extLst>
          </p:nvPr>
        </p:nvGraphicFramePr>
        <p:xfrm>
          <a:off x="523873" y="981081"/>
          <a:ext cx="8420099" cy="5466549"/>
        </p:xfrm>
        <a:graphic>
          <a:graphicData uri="http://schemas.openxmlformats.org/drawingml/2006/table">
            <a:tbl>
              <a:tblPr/>
              <a:tblGrid>
                <a:gridCol w="858101"/>
                <a:gridCol w="809754"/>
                <a:gridCol w="2515380"/>
                <a:gridCol w="151720"/>
                <a:gridCol w="1021286"/>
                <a:gridCol w="1021286"/>
                <a:gridCol w="1021286"/>
                <a:gridCol w="1021286"/>
              </a:tblGrid>
              <a:tr h="289373">
                <a:tc gridSpan="2">
                  <a:txBody>
                    <a:bodyPr/>
                    <a:lstStyle/>
                    <a:p>
                      <a:pPr algn="l" fontAlgn="b"/>
                      <a:r>
                        <a:rPr lang="en-US" sz="1800" b="0" i="0" u="none" strike="noStrike" dirty="0">
                          <a:effectLst/>
                          <a:latin typeface="Arial"/>
                        </a:rPr>
                        <a:t> </a:t>
                      </a:r>
                    </a:p>
                  </a:txBody>
                  <a:tcPr marL="5351" marR="5351" marT="5351" marB="0" anchor="b">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400" b="0" i="0" u="none" strike="noStrike" dirty="0">
                          <a:effectLst/>
                          <a:latin typeface="Arial"/>
                        </a:rPr>
                        <a:t> </a:t>
                      </a: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gridSpan="3">
                  <a:txBody>
                    <a:bodyPr/>
                    <a:lstStyle/>
                    <a:p>
                      <a:pPr algn="ctr" rtl="0" fontAlgn="b"/>
                      <a:r>
                        <a:rPr lang="en-US" sz="1400" b="0" i="0" u="sng" strike="noStrike">
                          <a:solidFill>
                            <a:srgbClr val="000000"/>
                          </a:solidFill>
                          <a:effectLst/>
                          <a:latin typeface="Calibri"/>
                        </a:rPr>
                        <a:t>Percent of subpopulation</a:t>
                      </a:r>
                    </a:p>
                  </a:txBody>
                  <a:tcPr marL="5351" marR="5351" marT="5351"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r>
              <a:tr h="447060">
                <a:tc gridSpan="2">
                  <a:txBody>
                    <a:bodyPr/>
                    <a:lstStyle/>
                    <a:p>
                      <a:pPr algn="l" rtl="0" fontAlgn="b"/>
                      <a:r>
                        <a:rPr lang="en-US" sz="1800" b="0" i="0" u="none" strike="noStrike" dirty="0">
                          <a:solidFill>
                            <a:srgbClr val="000000"/>
                          </a:solidFill>
                          <a:effectLst/>
                          <a:latin typeface="Calibri"/>
                        </a:rPr>
                        <a:t> </a:t>
                      </a:r>
                    </a:p>
                  </a:txBody>
                  <a:tcPr marL="5351" marR="5351" marT="5351" marB="0" anchor="b">
                    <a:lnL>
                      <a:noFill/>
                    </a:lnL>
                    <a:lnR>
                      <a:noFill/>
                    </a:lnR>
                    <a:lnT>
                      <a:noFill/>
                    </a:lnT>
                    <a:lnB>
                      <a:noFill/>
                    </a:lnB>
                    <a:solidFill>
                      <a:srgbClr val="E7E7E7"/>
                    </a:solidFill>
                  </a:tcPr>
                </a:tc>
                <a:tc hMerge="1">
                  <a:txBody>
                    <a:bodyPr/>
                    <a:lstStyle/>
                    <a:p>
                      <a:endParaRPr lang="en-US"/>
                    </a:p>
                  </a:txBody>
                  <a:tcPr/>
                </a:tc>
                <a:tc>
                  <a:txBody>
                    <a:bodyPr/>
                    <a:lstStyle/>
                    <a:p>
                      <a:pPr algn="l" rtl="0" fontAlgn="b"/>
                      <a:r>
                        <a:rPr lang="en-US" sz="1400" b="0" i="0" u="none" strike="noStrike" dirty="0">
                          <a:solidFill>
                            <a:srgbClr val="000000"/>
                          </a:solidFill>
                          <a:effectLst/>
                          <a:latin typeface="Calibri"/>
                        </a:rPr>
                        <a:t> </a:t>
                      </a:r>
                    </a:p>
                  </a:txBody>
                  <a:tcPr marL="5351" marR="5351" marT="5351"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Percent of population</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Below Level 1</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Level 1</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Level 2</a:t>
                      </a:r>
                    </a:p>
                  </a:txBody>
                  <a:tcPr marL="5351" marR="5351" marT="5351" marB="0" anchor="b">
                    <a:lnL>
                      <a:noFill/>
                    </a:lnL>
                    <a:lnR>
                      <a:noFill/>
                    </a:lnR>
                    <a:lnT>
                      <a:noFill/>
                    </a:lnT>
                    <a:lnB>
                      <a:noFill/>
                    </a:lnB>
                    <a:solidFill>
                      <a:srgbClr val="E7E7E7"/>
                    </a:solidFill>
                  </a:tcPr>
                </a:tc>
              </a:tr>
              <a:tr h="226298">
                <a:tc gridSpan="3">
                  <a:txBody>
                    <a:bodyPr/>
                    <a:lstStyle/>
                    <a:p>
                      <a:pPr algn="l" rtl="0" fontAlgn="b"/>
                      <a:r>
                        <a:rPr lang="en-US" sz="1400" b="0" i="0" u="none" strike="noStrike" dirty="0">
                          <a:solidFill>
                            <a:srgbClr val="000000"/>
                          </a:solidFill>
                          <a:effectLst/>
                          <a:latin typeface="Calibri"/>
                        </a:rPr>
                        <a:t>All U.S. 16-65</a:t>
                      </a:r>
                    </a:p>
                  </a:txBody>
                  <a:tcPr marL="5351" marR="5351" marT="5351"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a:txBody>
                    <a:bodyPr/>
                    <a:lstStyle/>
                    <a:p>
                      <a:pPr algn="l" rtl="0" fontAlgn="b"/>
                      <a:r>
                        <a:rPr lang="en-US" sz="1400" b="0" i="0" u="none" strike="noStrike">
                          <a:solidFill>
                            <a:srgbClr val="000000"/>
                          </a:solidFill>
                          <a:effectLst/>
                          <a:latin typeface="Calibri"/>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100</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14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33</a:t>
                      </a:r>
                    </a:p>
                  </a:txBody>
                  <a:tcPr marL="5351" marR="5351" marT="5351" marB="0" anchor="b">
                    <a:lnL>
                      <a:noFill/>
                    </a:lnL>
                    <a:lnR>
                      <a:noFill/>
                    </a:lnR>
                    <a:lnT>
                      <a:noFill/>
                    </a:lnT>
                    <a:lnB>
                      <a:noFill/>
                    </a:lnB>
                    <a:solidFill>
                      <a:srgbClr val="D7E4BD"/>
                    </a:solidFill>
                  </a:tcPr>
                </a:tc>
              </a:tr>
              <a:tr h="226298">
                <a:tc gridSpan="3">
                  <a:txBody>
                    <a:bodyPr/>
                    <a:lstStyle/>
                    <a:p>
                      <a:pPr algn="l" rtl="0" fontAlgn="b"/>
                      <a:r>
                        <a:rPr lang="en-US" sz="1400" b="0" i="0" u="none" strike="noStrike" dirty="0">
                          <a:solidFill>
                            <a:srgbClr val="000000"/>
                          </a:solidFill>
                          <a:effectLst/>
                          <a:latin typeface="Calibri"/>
                        </a:rPr>
                        <a:t>Industry classification</a:t>
                      </a:r>
                    </a:p>
                  </a:txBody>
                  <a:tcPr marL="5351" marR="5351" marT="5351"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5351" marR="5351" marT="5351"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5351" marR="5351" marT="5351"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dirty="0">
                          <a:solidFill>
                            <a:srgbClr val="000000"/>
                          </a:solidFill>
                          <a:effectLst/>
                          <a:latin typeface="Calibri"/>
                        </a:rPr>
                        <a:t>Manufacturing</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dirty="0">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11</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13</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35</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dirty="0">
                          <a:solidFill>
                            <a:srgbClr val="000000"/>
                          </a:solidFill>
                          <a:effectLst/>
                          <a:latin typeface="Calibri"/>
                        </a:rPr>
                        <a:t>Construction</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7</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5</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22</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41</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dirty="0">
                          <a:solidFill>
                            <a:srgbClr val="000000"/>
                          </a:solidFill>
                          <a:effectLst/>
                          <a:latin typeface="Calibri"/>
                        </a:rPr>
                        <a:t>Retail trade</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12</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14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39</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Transportation</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dirty="0">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4</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7</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22</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35</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Accommodation and food service</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7</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9</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21</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33</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Information and communication</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4</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3</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19</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Financial services</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5</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9</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22</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Professional and scientific</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5</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19</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Administrative</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6</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8</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17</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43</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Public administration</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7</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1</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8</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25</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Education</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9</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1</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23</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Health</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14</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4</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12</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34</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Arts and entertainment</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2</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2</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12</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28</a:t>
                      </a:r>
                    </a:p>
                  </a:txBody>
                  <a:tcPr marL="5351" marR="5351" marT="5351" marB="0" anchor="b">
                    <a:lnL>
                      <a:noFill/>
                    </a:lnL>
                    <a:lnR>
                      <a:noFill/>
                    </a:lnR>
                    <a:lnT>
                      <a:noFill/>
                    </a:lnT>
                    <a:lnB>
                      <a:noFill/>
                    </a:lnB>
                    <a:solidFill>
                      <a:srgbClr val="D7E4BD"/>
                    </a:solidFill>
                  </a:tcPr>
                </a:tc>
              </a:tr>
              <a:tr h="289373">
                <a:tc>
                  <a:txBody>
                    <a:bodyPr/>
                    <a:lstStyle/>
                    <a:p>
                      <a:pPr algn="l" fontAlgn="b"/>
                      <a:r>
                        <a:rPr lang="en-US" sz="1800" b="0" i="0" u="none" strike="noStrike">
                          <a:effectLst/>
                          <a:latin typeface="Arial"/>
                        </a:rPr>
                        <a:t> </a:t>
                      </a:r>
                    </a:p>
                  </a:txBody>
                  <a:tcPr marL="5351" marR="5351" marT="5351" marB="0" anchor="b">
                    <a:lnL>
                      <a:noFill/>
                    </a:lnL>
                    <a:lnR>
                      <a:noFill/>
                    </a:lnR>
                    <a:lnT>
                      <a:noFill/>
                    </a:lnT>
                    <a:lnB>
                      <a:noFill/>
                    </a:lnB>
                    <a:solidFill>
                      <a:srgbClr val="E7E7E7"/>
                    </a:solidFill>
                  </a:tcPr>
                </a:tc>
                <a:tc gridSpan="2">
                  <a:txBody>
                    <a:bodyPr/>
                    <a:lstStyle/>
                    <a:p>
                      <a:pPr algn="l" rtl="0" fontAlgn="b"/>
                      <a:r>
                        <a:rPr lang="en-US" sz="1400" b="0" i="0" u="none" strike="noStrike">
                          <a:solidFill>
                            <a:srgbClr val="000000"/>
                          </a:solidFill>
                          <a:effectLst/>
                          <a:latin typeface="Calibri"/>
                        </a:rPr>
                        <a:t>Other</a:t>
                      </a:r>
                    </a:p>
                  </a:txBody>
                  <a:tcPr marL="5351" marR="5351" marT="5351" marB="0" anchor="b">
                    <a:lnL>
                      <a:noFill/>
                    </a:lnL>
                    <a:lnR>
                      <a:noFill/>
                    </a:lnR>
                    <a:lnT>
                      <a:noFill/>
                    </a:lnT>
                    <a:lnB>
                      <a:noFill/>
                    </a:lnB>
                    <a:solidFill>
                      <a:srgbClr val="E7E7E7"/>
                    </a:solidFill>
                  </a:tcPr>
                </a:tc>
                <a:tc hMerge="1">
                  <a:txBody>
                    <a:bodyPr/>
                    <a:lstStyle/>
                    <a:p>
                      <a:pPr algn="l" rtl="0" fontAlgn="b"/>
                      <a:endParaRPr lang="en-US" sz="1800" b="0" i="0" u="none" strike="noStrike">
                        <a:solidFill>
                          <a:srgbClr val="000000"/>
                        </a:solidFill>
                        <a:effectLst/>
                        <a:latin typeface="Calibri"/>
                      </a:endParaRPr>
                    </a:p>
                  </a:txBody>
                  <a:tcPr marL="5351" marR="5351" marT="5351"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3</a:t>
                      </a:r>
                    </a:p>
                  </a:txBody>
                  <a:tcPr marL="5351" marR="5351" marT="5351"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3</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9</a:t>
                      </a:r>
                    </a:p>
                  </a:txBody>
                  <a:tcPr marL="5351" marR="5351" marT="5351"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34</a:t>
                      </a:r>
                    </a:p>
                  </a:txBody>
                  <a:tcPr marL="5351" marR="5351" marT="5351" marB="0" anchor="b">
                    <a:lnL>
                      <a:noFill/>
                    </a:lnL>
                    <a:lnR>
                      <a:noFill/>
                    </a:lnR>
                    <a:lnT>
                      <a:noFill/>
                    </a:lnT>
                    <a:lnB>
                      <a:noFill/>
                    </a:lnB>
                    <a:solidFill>
                      <a:srgbClr val="D7E4BD"/>
                    </a:solidFill>
                  </a:tcPr>
                </a:tc>
              </a:tr>
              <a:tr h="226298">
                <a:tc gridSpan="8">
                  <a:txBody>
                    <a:bodyPr/>
                    <a:lstStyle/>
                    <a:p>
                      <a:pPr algn="l" rtl="0" fontAlgn="b"/>
                      <a:r>
                        <a:rPr lang="en-US" sz="1400" b="0" i="0" u="none" strike="noStrike" dirty="0">
                          <a:solidFill>
                            <a:srgbClr val="000000"/>
                          </a:solidFill>
                          <a:effectLst/>
                          <a:latin typeface="Calibri"/>
                        </a:rPr>
                        <a:t>Estimates for industries not shown do not meet reporting standards.</a:t>
                      </a:r>
                    </a:p>
                  </a:txBody>
                  <a:tcPr marL="5351" marR="5351" marT="5351"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05937131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714375"/>
            <a:ext cx="8229600" cy="792162"/>
          </a:xfrm>
          <a:solidFill>
            <a:schemeClr val="bg1">
              <a:lumMod val="85000"/>
            </a:schemeClr>
          </a:solidFill>
          <a:ln w="19050">
            <a:solidFill>
              <a:srgbClr val="0070C0"/>
            </a:solidFill>
          </a:ln>
        </p:spPr>
        <p:txBody>
          <a:bodyPr vert="horz" lIns="91440" tIns="45720" rIns="91440" bIns="45720" rtlCol="0" anchor="ctr">
            <a:normAutofit fontScale="90000"/>
          </a:bodyPr>
          <a:lstStyle/>
          <a:p>
            <a:r>
              <a:rPr lang="en-US" sz="2400" b="1" dirty="0" smtClean="0">
                <a:solidFill>
                  <a:srgbClr val="663300"/>
                </a:solidFill>
              </a:rPr>
              <a:t>Who are the </a:t>
            </a:r>
            <a:r>
              <a:rPr lang="en-US" sz="2400" b="1" dirty="0">
                <a:solidFill>
                  <a:srgbClr val="663300"/>
                </a:solidFill>
              </a:rPr>
              <a:t>low-skilled adults </a:t>
            </a:r>
            <a:r>
              <a:rPr lang="en-US" sz="2400" b="1" dirty="0" smtClean="0">
                <a:solidFill>
                  <a:srgbClr val="663300"/>
                </a:solidFill>
              </a:rPr>
              <a:t>in the U.S. in literacy?</a:t>
            </a:r>
            <a:br>
              <a:rPr lang="en-US" sz="2400" b="1" dirty="0" smtClean="0">
                <a:solidFill>
                  <a:srgbClr val="663300"/>
                </a:solidFill>
              </a:rPr>
            </a:br>
            <a:r>
              <a:rPr lang="en-US" sz="2400" b="1" dirty="0">
                <a:solidFill>
                  <a:srgbClr val="663300"/>
                </a:solidFill>
              </a:rPr>
              <a:t>	</a:t>
            </a:r>
            <a:r>
              <a:rPr lang="en-US" sz="2400" b="1" dirty="0" smtClean="0">
                <a:solidFill>
                  <a:srgbClr val="663300"/>
                </a:solidFill>
              </a:rPr>
              <a:t>	Language, immigration status</a:t>
            </a:r>
            <a:endParaRPr lang="en-US" sz="2400" b="1" dirty="0">
              <a:solidFill>
                <a:srgbClr val="663300"/>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pPr/>
              <a:t>62</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40666256"/>
              </p:ext>
            </p:extLst>
          </p:nvPr>
        </p:nvGraphicFramePr>
        <p:xfrm>
          <a:off x="554038" y="1907940"/>
          <a:ext cx="8224836" cy="3639003"/>
        </p:xfrm>
        <a:graphic>
          <a:graphicData uri="http://schemas.openxmlformats.org/drawingml/2006/table">
            <a:tbl>
              <a:tblPr/>
              <a:tblGrid>
                <a:gridCol w="1489859"/>
                <a:gridCol w="1408223"/>
                <a:gridCol w="1132701"/>
                <a:gridCol w="1063820"/>
                <a:gridCol w="1002593"/>
                <a:gridCol w="1063820"/>
                <a:gridCol w="1063820"/>
              </a:tblGrid>
              <a:tr h="237550">
                <a:tc>
                  <a:txBody>
                    <a:bodyPr/>
                    <a:lstStyle/>
                    <a:p>
                      <a:pPr algn="l" fontAlgn="b"/>
                      <a:r>
                        <a:rPr lang="en-US" sz="1400" b="0" i="0" u="none" strike="noStrike" dirty="0">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gridSpan="3">
                  <a:txBody>
                    <a:bodyPr/>
                    <a:lstStyle/>
                    <a:p>
                      <a:pPr algn="ctr" rtl="0" fontAlgn="b"/>
                      <a:r>
                        <a:rPr lang="en-US" sz="1400" b="0" i="0" u="sng" strike="noStrike">
                          <a:solidFill>
                            <a:srgbClr val="000000"/>
                          </a:solidFill>
                          <a:effectLst/>
                          <a:latin typeface="Calibri"/>
                        </a:rPr>
                        <a:t>Percent of subpopulation</a:t>
                      </a:r>
                    </a:p>
                  </a:txBody>
                  <a:tcPr marL="7663" marR="7663" marT="7663"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r>
              <a:tr h="459773">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Percent of population</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Below Level 1</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Level 1</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Level 2</a:t>
                      </a:r>
                    </a:p>
                  </a:txBody>
                  <a:tcPr marL="7663" marR="7663" marT="7663" marB="0" anchor="b">
                    <a:lnL>
                      <a:noFill/>
                    </a:lnL>
                    <a:lnR>
                      <a:noFill/>
                    </a:lnR>
                    <a:lnT>
                      <a:noFill/>
                    </a:lnT>
                    <a:lnB>
                      <a:noFill/>
                    </a:lnB>
                    <a:solidFill>
                      <a:srgbClr val="E7E7E7"/>
                    </a:solidFill>
                  </a:tcPr>
                </a:tc>
              </a:tr>
              <a:tr h="352493">
                <a:tc gridSpan="2">
                  <a:txBody>
                    <a:bodyPr/>
                    <a:lstStyle/>
                    <a:p>
                      <a:pPr algn="l" rtl="0" fontAlgn="b"/>
                      <a:r>
                        <a:rPr lang="en-US" sz="1400" b="0" i="0" u="none" strike="noStrike">
                          <a:solidFill>
                            <a:srgbClr val="000000"/>
                          </a:solidFill>
                          <a:effectLst/>
                          <a:latin typeface="Calibri"/>
                        </a:rPr>
                        <a:t>All U.S. 16-65</a:t>
                      </a:r>
                    </a:p>
                  </a:txBody>
                  <a:tcPr marL="7663" marR="7663" marT="7663" marB="0" anchor="b">
                    <a:lnL>
                      <a:noFill/>
                    </a:lnL>
                    <a:lnR>
                      <a:noFill/>
                    </a:lnR>
                    <a:lnT>
                      <a:noFill/>
                    </a:lnT>
                    <a:lnB>
                      <a:noFill/>
                    </a:lnB>
                    <a:solidFill>
                      <a:srgbClr val="E7E7E7"/>
                    </a:solidFill>
                  </a:tcPr>
                </a:tc>
                <a:tc hMerge="1">
                  <a:txBody>
                    <a:bodyPr/>
                    <a:lstStyle/>
                    <a:p>
                      <a:endParaRPr lang="en-US"/>
                    </a:p>
                  </a:txBody>
                  <a:tcPr/>
                </a:tc>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100</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4</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14</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33</a:t>
                      </a:r>
                    </a:p>
                  </a:txBody>
                  <a:tcPr marL="7663" marR="7663" marT="7663" marB="0" anchor="b">
                    <a:lnL>
                      <a:noFill/>
                    </a:lnL>
                    <a:lnR>
                      <a:noFill/>
                    </a:lnR>
                    <a:lnT>
                      <a:noFill/>
                    </a:lnT>
                    <a:lnB>
                      <a:noFill/>
                    </a:lnB>
                    <a:solidFill>
                      <a:srgbClr val="D7E4BD"/>
                    </a:solidFill>
                  </a:tcPr>
                </a:tc>
              </a:tr>
              <a:tr h="228354">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Calibri"/>
                        </a:rPr>
                        <a:t> </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r>
              <a:tr h="228354">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dirty="0">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r>
              <a:tr h="228354">
                <a:tc>
                  <a:txBody>
                    <a:bodyPr/>
                    <a:lstStyle/>
                    <a:p>
                      <a:pPr algn="l" rtl="0" fontAlgn="b"/>
                      <a:r>
                        <a:rPr lang="en-US" sz="1400" b="0" i="0" u="none" strike="noStrike">
                          <a:solidFill>
                            <a:srgbClr val="000000"/>
                          </a:solidFill>
                          <a:effectLst/>
                          <a:latin typeface="Calibri"/>
                        </a:rPr>
                        <a:t>Language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r>
              <a:tr h="467436">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English as first language</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85</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2</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12</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34</a:t>
                      </a:r>
                    </a:p>
                  </a:txBody>
                  <a:tcPr marL="7663" marR="7663" marT="7663" marB="0" anchor="b">
                    <a:lnL>
                      <a:noFill/>
                    </a:lnL>
                    <a:lnR>
                      <a:noFill/>
                    </a:lnR>
                    <a:lnT>
                      <a:noFill/>
                    </a:lnT>
                    <a:lnB>
                      <a:noFill/>
                    </a:lnB>
                    <a:solidFill>
                      <a:srgbClr val="D7E4BD"/>
                    </a:solidFill>
                  </a:tcPr>
                </a:tc>
              </a:tr>
              <a:tr h="237550">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Other as first language</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15</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15</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24</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33</a:t>
                      </a:r>
                    </a:p>
                  </a:txBody>
                  <a:tcPr marL="7663" marR="7663" marT="7663" marB="0" anchor="b">
                    <a:lnL>
                      <a:noFill/>
                    </a:lnL>
                    <a:lnR>
                      <a:noFill/>
                    </a:lnR>
                    <a:lnT>
                      <a:noFill/>
                    </a:lnT>
                    <a:lnB>
                      <a:noFill/>
                    </a:lnB>
                    <a:solidFill>
                      <a:srgbClr val="D7E4BD"/>
                    </a:solidFill>
                  </a:tcPr>
                </a:tc>
              </a:tr>
              <a:tr h="228354">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a:effectLst/>
                          <a:latin typeface="Arial"/>
                        </a:rPr>
                        <a:t> </a:t>
                      </a:r>
                    </a:p>
                  </a:txBody>
                  <a:tcPr marL="7663" marR="7663" marT="7663" marB="0" anchor="b">
                    <a:lnL>
                      <a:noFill/>
                    </a:lnL>
                    <a:lnR>
                      <a:noFill/>
                    </a:lnR>
                    <a:lnT>
                      <a:noFill/>
                    </a:lnT>
                    <a:lnB>
                      <a:noFill/>
                    </a:lnB>
                    <a:solidFill>
                      <a:srgbClr val="D7E4BD"/>
                    </a:solidFill>
                  </a:tcPr>
                </a:tc>
              </a:tr>
              <a:tr h="237550">
                <a:tc gridSpan="2">
                  <a:txBody>
                    <a:bodyPr/>
                    <a:lstStyle/>
                    <a:p>
                      <a:pPr algn="l" rtl="0" fontAlgn="b"/>
                      <a:r>
                        <a:rPr lang="en-US" sz="1400" b="0" i="0" u="none" strike="noStrike">
                          <a:solidFill>
                            <a:srgbClr val="000000"/>
                          </a:solidFill>
                          <a:effectLst/>
                          <a:latin typeface="Calibri"/>
                        </a:rPr>
                        <a:t>Immigration Status</a:t>
                      </a:r>
                    </a:p>
                  </a:txBody>
                  <a:tcPr marL="7663" marR="7663" marT="7663" marB="0" anchor="b">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a:effectLst/>
                          <a:latin typeface="Arial"/>
                        </a:rPr>
                        <a:t> </a:t>
                      </a:r>
                    </a:p>
                  </a:txBody>
                  <a:tcPr marL="7663" marR="7663" marT="7663" marB="0" anchor="b">
                    <a:lnL>
                      <a:noFill/>
                    </a:lnL>
                    <a:lnR>
                      <a:noFill/>
                    </a:lnR>
                    <a:lnT>
                      <a:noFill/>
                    </a:lnT>
                    <a:lnB>
                      <a:noFill/>
                    </a:lnB>
                    <a:solidFill>
                      <a:srgbClr val="D7E4BD"/>
                    </a:solidFill>
                  </a:tcPr>
                </a:tc>
              </a:tr>
              <a:tr h="229887">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Born in U.S.</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85</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2</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12</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34</a:t>
                      </a:r>
                    </a:p>
                  </a:txBody>
                  <a:tcPr marL="7663" marR="7663" marT="7663" marB="0" anchor="b">
                    <a:lnL>
                      <a:noFill/>
                    </a:lnL>
                    <a:lnR>
                      <a:noFill/>
                    </a:lnR>
                    <a:lnT>
                      <a:noFill/>
                    </a:lnT>
                    <a:lnB>
                      <a:noFill/>
                    </a:lnB>
                    <a:solidFill>
                      <a:srgbClr val="D7E4BD"/>
                    </a:solidFill>
                  </a:tcPr>
                </a:tc>
              </a:tr>
              <a:tr h="306516">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Not born in U.S.</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15</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15</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Calibri"/>
                        </a:rPr>
                        <a:t>25</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a:solidFill>
                            <a:srgbClr val="000000"/>
                          </a:solidFill>
                          <a:effectLst/>
                          <a:latin typeface="Calibri"/>
                        </a:rPr>
                        <a:t>31</a:t>
                      </a:r>
                    </a:p>
                  </a:txBody>
                  <a:tcPr marL="7663" marR="7663" marT="7663" marB="0" anchor="b">
                    <a:lnL>
                      <a:noFill/>
                    </a:lnL>
                    <a:lnR>
                      <a:noFill/>
                    </a:lnR>
                    <a:lnT>
                      <a:noFill/>
                    </a:lnT>
                    <a:lnB>
                      <a:noFill/>
                    </a:lnB>
                    <a:solidFill>
                      <a:srgbClr val="D7E4BD"/>
                    </a:solidFill>
                  </a:tcPr>
                </a:tc>
              </a:tr>
            </a:tbl>
          </a:graphicData>
        </a:graphic>
      </p:graphicFrame>
    </p:spTree>
    <p:extLst>
      <p:ext uri="{BB962C8B-B14F-4D97-AF65-F5344CB8AC3E}">
        <p14:creationId xmlns:p14="http://schemas.microsoft.com/office/powerpoint/2010/main" val="311319575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714375"/>
            <a:ext cx="8229600" cy="792162"/>
          </a:xfrm>
          <a:solidFill>
            <a:schemeClr val="bg1">
              <a:lumMod val="85000"/>
            </a:schemeClr>
          </a:solidFill>
          <a:ln w="19050">
            <a:solidFill>
              <a:srgbClr val="0070C0"/>
            </a:solidFill>
          </a:ln>
        </p:spPr>
        <p:txBody>
          <a:bodyPr vert="horz" lIns="91440" tIns="45720" rIns="91440" bIns="45720" rtlCol="0" anchor="ctr">
            <a:normAutofit fontScale="90000"/>
          </a:bodyPr>
          <a:lstStyle/>
          <a:p>
            <a:r>
              <a:rPr lang="en-US" sz="2400" b="1" dirty="0" smtClean="0">
                <a:solidFill>
                  <a:srgbClr val="663300"/>
                </a:solidFill>
              </a:rPr>
              <a:t>Who are the </a:t>
            </a:r>
            <a:r>
              <a:rPr lang="en-US" sz="2400" b="1" dirty="0">
                <a:solidFill>
                  <a:srgbClr val="663300"/>
                </a:solidFill>
              </a:rPr>
              <a:t>low-skilled adults </a:t>
            </a:r>
            <a:r>
              <a:rPr lang="en-US" sz="2400" b="1" dirty="0" smtClean="0">
                <a:solidFill>
                  <a:srgbClr val="663300"/>
                </a:solidFill>
              </a:rPr>
              <a:t>in the U.S. in literacy?</a:t>
            </a:r>
            <a:br>
              <a:rPr lang="en-US" sz="2400" b="1" dirty="0" smtClean="0">
                <a:solidFill>
                  <a:srgbClr val="663300"/>
                </a:solidFill>
              </a:rPr>
            </a:br>
            <a:r>
              <a:rPr lang="en-US" sz="2400" b="1" dirty="0">
                <a:solidFill>
                  <a:srgbClr val="663300"/>
                </a:solidFill>
              </a:rPr>
              <a:t>	</a:t>
            </a:r>
            <a:r>
              <a:rPr lang="en-US" sz="2400" b="1" dirty="0" smtClean="0">
                <a:solidFill>
                  <a:srgbClr val="663300"/>
                </a:solidFill>
              </a:rPr>
              <a:t>	Race/ethnicity</a:t>
            </a:r>
            <a:endParaRPr lang="en-US" sz="2400" b="1" dirty="0">
              <a:solidFill>
                <a:srgbClr val="663300"/>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pPr/>
              <a:t>63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56509156"/>
              </p:ext>
            </p:extLst>
          </p:nvPr>
        </p:nvGraphicFramePr>
        <p:xfrm>
          <a:off x="554038" y="1907940"/>
          <a:ext cx="8224836" cy="3648199"/>
        </p:xfrm>
        <a:graphic>
          <a:graphicData uri="http://schemas.openxmlformats.org/drawingml/2006/table">
            <a:tbl>
              <a:tblPr/>
              <a:tblGrid>
                <a:gridCol w="1489859"/>
                <a:gridCol w="1408223"/>
                <a:gridCol w="1132701"/>
                <a:gridCol w="1063820"/>
                <a:gridCol w="1002593"/>
                <a:gridCol w="1063820"/>
                <a:gridCol w="1063820"/>
              </a:tblGrid>
              <a:tr h="237550">
                <a:tc>
                  <a:txBody>
                    <a:bodyPr/>
                    <a:lstStyle/>
                    <a:p>
                      <a:pPr algn="l" fontAlgn="b"/>
                      <a:r>
                        <a:rPr lang="en-US" sz="1400" b="0" i="0" u="none" strike="noStrike" dirty="0">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gridSpan="3">
                  <a:txBody>
                    <a:bodyPr/>
                    <a:lstStyle/>
                    <a:p>
                      <a:pPr algn="ctr" rtl="0" fontAlgn="b"/>
                      <a:r>
                        <a:rPr lang="en-US" sz="1400" b="0" i="0" u="sng" strike="noStrike">
                          <a:solidFill>
                            <a:srgbClr val="000000"/>
                          </a:solidFill>
                          <a:effectLst/>
                          <a:latin typeface="Calibri"/>
                        </a:rPr>
                        <a:t>Percent of subpopulation</a:t>
                      </a:r>
                    </a:p>
                  </a:txBody>
                  <a:tcPr marL="7663" marR="7663" marT="7663" marB="0" anchor="b">
                    <a:lnL>
                      <a:noFill/>
                    </a:lnL>
                    <a:lnR>
                      <a:noFill/>
                    </a:lnR>
                    <a:lnT>
                      <a:noFill/>
                    </a:lnT>
                    <a:lnB>
                      <a:noFill/>
                    </a:lnB>
                    <a:solidFill>
                      <a:srgbClr val="E7E7E7"/>
                    </a:solidFill>
                  </a:tcPr>
                </a:tc>
                <a:tc hMerge="1">
                  <a:txBody>
                    <a:bodyPr/>
                    <a:lstStyle/>
                    <a:p>
                      <a:endParaRPr lang="en-US"/>
                    </a:p>
                  </a:txBody>
                  <a:tcPr/>
                </a:tc>
                <a:tc hMerge="1">
                  <a:txBody>
                    <a:bodyPr/>
                    <a:lstStyle/>
                    <a:p>
                      <a:endParaRPr lang="en-US"/>
                    </a:p>
                  </a:txBody>
                  <a:tcPr/>
                </a:tc>
              </a:tr>
              <a:tr h="459773">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Percent of population</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Below Level 1</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Level 1</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Calibri"/>
                        </a:rPr>
                        <a:t>Level 2</a:t>
                      </a:r>
                    </a:p>
                  </a:txBody>
                  <a:tcPr marL="7663" marR="7663" marT="7663" marB="0" anchor="b">
                    <a:lnL>
                      <a:noFill/>
                    </a:lnL>
                    <a:lnR>
                      <a:noFill/>
                    </a:lnR>
                    <a:lnT>
                      <a:noFill/>
                    </a:lnT>
                    <a:lnB>
                      <a:noFill/>
                    </a:lnB>
                    <a:solidFill>
                      <a:srgbClr val="E7E7E7"/>
                    </a:solidFill>
                  </a:tcPr>
                </a:tc>
              </a:tr>
              <a:tr h="352493">
                <a:tc gridSpan="2">
                  <a:txBody>
                    <a:bodyPr/>
                    <a:lstStyle/>
                    <a:p>
                      <a:pPr algn="l" rtl="0" fontAlgn="b"/>
                      <a:r>
                        <a:rPr lang="en-US" sz="1400" b="0" i="0" u="none" strike="noStrike">
                          <a:solidFill>
                            <a:srgbClr val="000000"/>
                          </a:solidFill>
                          <a:effectLst/>
                          <a:latin typeface="Calibri"/>
                        </a:rPr>
                        <a:t>All U.S. 16-65</a:t>
                      </a:r>
                    </a:p>
                  </a:txBody>
                  <a:tcPr marL="7663" marR="7663" marT="7663" marB="0" anchor="b">
                    <a:lnL>
                      <a:noFill/>
                    </a:lnL>
                    <a:lnR>
                      <a:noFill/>
                    </a:lnR>
                    <a:lnT>
                      <a:noFill/>
                    </a:lnT>
                    <a:lnB>
                      <a:noFill/>
                    </a:lnB>
                    <a:solidFill>
                      <a:srgbClr val="E7E7E7"/>
                    </a:solidFill>
                  </a:tcPr>
                </a:tc>
                <a:tc hMerge="1">
                  <a:txBody>
                    <a:bodyPr/>
                    <a:lstStyle/>
                    <a:p>
                      <a:endParaRPr lang="en-US"/>
                    </a:p>
                  </a:txBody>
                  <a:tcPr/>
                </a:tc>
                <a:tc>
                  <a:txBody>
                    <a:bodyPr/>
                    <a:lstStyle/>
                    <a:p>
                      <a:pPr algn="l" rtl="0" fontAlgn="b"/>
                      <a:r>
                        <a:rPr lang="en-US" sz="1400" b="0" i="0" u="none" strike="noStrike" dirty="0">
                          <a:solidFill>
                            <a:srgbClr val="000000"/>
                          </a:solidFill>
                          <a:effectLst/>
                          <a:latin typeface="+mn-lt"/>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mn-lt"/>
                        </a:rPr>
                        <a:t>100</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smtClean="0">
                          <a:solidFill>
                            <a:srgbClr val="000000"/>
                          </a:solidFill>
                          <a:effectLst/>
                          <a:latin typeface="+mn-lt"/>
                        </a:rPr>
                        <a:t>4</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smtClean="0">
                          <a:solidFill>
                            <a:srgbClr val="000000"/>
                          </a:solidFill>
                          <a:effectLst/>
                          <a:latin typeface="+mn-lt"/>
                        </a:rPr>
                        <a:t>14</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smtClean="0">
                          <a:solidFill>
                            <a:srgbClr val="000000"/>
                          </a:solidFill>
                          <a:effectLst/>
                          <a:latin typeface="+mn-lt"/>
                        </a:rPr>
                        <a:t>33</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r>
              <a:tr h="228354">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a:solidFill>
                            <a:srgbClr val="000000"/>
                          </a:solidFill>
                          <a:effectLst/>
                          <a:latin typeface="+mn-lt"/>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a:solidFill>
                            <a:srgbClr val="000000"/>
                          </a:solidFill>
                          <a:effectLst/>
                          <a:latin typeface="+mn-lt"/>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a:solidFill>
                            <a:srgbClr val="000000"/>
                          </a:solidFill>
                          <a:effectLst/>
                          <a:latin typeface="+mn-lt"/>
                        </a:rPr>
                        <a:t> </a:t>
                      </a: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a:solidFill>
                            <a:srgbClr val="000000"/>
                          </a:solidFill>
                          <a:effectLst/>
                          <a:latin typeface="+mn-lt"/>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mn-lt"/>
                        </a:rPr>
                        <a:t> </a:t>
                      </a:r>
                    </a:p>
                  </a:txBody>
                  <a:tcPr marL="7663" marR="7663" marT="7663" marB="0" anchor="b">
                    <a:lnL>
                      <a:noFill/>
                    </a:lnL>
                    <a:lnR>
                      <a:noFill/>
                    </a:lnR>
                    <a:lnT>
                      <a:noFill/>
                    </a:lnT>
                    <a:lnB>
                      <a:noFill/>
                    </a:lnB>
                    <a:solidFill>
                      <a:srgbClr val="D7E4BD"/>
                    </a:solidFill>
                  </a:tcPr>
                </a:tc>
              </a:tr>
              <a:tr h="228354">
                <a:tc>
                  <a:txBody>
                    <a:bodyPr/>
                    <a:lstStyle/>
                    <a:p>
                      <a:pPr algn="l" fontAlgn="b"/>
                      <a:r>
                        <a:rPr lang="en-US" sz="1400" b="0" i="0" u="none" strike="noStrike" dirty="0">
                          <a:effectLst/>
                          <a:latin typeface="Arial"/>
                        </a:rPr>
                        <a:t> </a:t>
                      </a:r>
                      <a:r>
                        <a:rPr lang="en-US" sz="1400" b="0" i="0" u="none" strike="noStrike" dirty="0" smtClean="0">
                          <a:effectLst/>
                          <a:latin typeface="Arial"/>
                        </a:rPr>
                        <a:t>Race/ethnicity</a:t>
                      </a:r>
                      <a:endParaRPr lang="en-US" sz="1400" b="0" i="0" u="none" strike="noStrike" dirty="0">
                        <a:effectLst/>
                        <a:latin typeface="Arial"/>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mn-lt"/>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mn-lt"/>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dirty="0">
                          <a:effectLst/>
                          <a:latin typeface="+mn-lt"/>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mn-lt"/>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mn-lt"/>
                        </a:rPr>
                        <a:t> </a:t>
                      </a:r>
                    </a:p>
                  </a:txBody>
                  <a:tcPr marL="7663" marR="7663" marT="7663" marB="0" anchor="b">
                    <a:lnL>
                      <a:noFill/>
                    </a:lnL>
                    <a:lnR>
                      <a:noFill/>
                    </a:lnR>
                    <a:lnT>
                      <a:noFill/>
                    </a:lnT>
                    <a:lnB>
                      <a:noFill/>
                    </a:lnB>
                    <a:solidFill>
                      <a:srgbClr val="D7E4BD"/>
                    </a:solidFill>
                  </a:tcPr>
                </a:tc>
              </a:tr>
              <a:tr h="228354">
                <a:tc>
                  <a:txBody>
                    <a:bodyPr/>
                    <a:lstStyle/>
                    <a:p>
                      <a:pPr algn="l"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White, non-Hispanic</a:t>
                      </a:r>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mn-lt"/>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dirty="0" smtClean="0">
                          <a:effectLst/>
                          <a:latin typeface="+mn-lt"/>
                        </a:rPr>
                        <a:t>65</a:t>
                      </a:r>
                      <a:r>
                        <a:rPr lang="en-US" sz="1400" b="0" i="0" u="none" strike="noStrike" dirty="0">
                          <a:effectLst/>
                          <a:latin typeface="+mn-lt"/>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dirty="0" smtClean="0">
                          <a:effectLst/>
                          <a:latin typeface="+mn-lt"/>
                        </a:rPr>
                        <a:t>1</a:t>
                      </a:r>
                      <a:r>
                        <a:rPr lang="en-US" sz="1400" b="0" i="0" u="none" strike="noStrike" dirty="0">
                          <a:effectLst/>
                          <a:latin typeface="+mn-lt"/>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smtClean="0">
                          <a:effectLst/>
                          <a:latin typeface="+mn-lt"/>
                        </a:rPr>
                        <a:t>8</a:t>
                      </a:r>
                      <a:r>
                        <a:rPr lang="en-US" sz="1400" b="0" i="0" u="none" strike="noStrike" dirty="0">
                          <a:effectLst/>
                          <a:latin typeface="+mn-lt"/>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smtClean="0">
                          <a:effectLst/>
                          <a:latin typeface="+mn-lt"/>
                        </a:rPr>
                        <a:t>32</a:t>
                      </a:r>
                      <a:endParaRPr lang="en-US" sz="1400" b="0" i="0" u="none" strike="noStrike" dirty="0">
                        <a:effectLst/>
                        <a:latin typeface="+mn-lt"/>
                      </a:endParaRPr>
                    </a:p>
                  </a:txBody>
                  <a:tcPr marL="7663" marR="7663" marT="7663" marB="0" anchor="b">
                    <a:lnL>
                      <a:noFill/>
                    </a:lnL>
                    <a:lnR>
                      <a:noFill/>
                    </a:lnR>
                    <a:lnT>
                      <a:noFill/>
                    </a:lnT>
                    <a:lnB>
                      <a:noFill/>
                    </a:lnB>
                    <a:solidFill>
                      <a:srgbClr val="D7E4BD"/>
                    </a:solidFill>
                  </a:tcPr>
                </a:tc>
              </a:tr>
              <a:tr h="467436">
                <a:tc>
                  <a:txBody>
                    <a:bodyPr/>
                    <a:lstStyle/>
                    <a:p>
                      <a:pPr algn="l" rtl="0" fontAlgn="b"/>
                      <a:r>
                        <a:rPr lang="en-US" sz="1400" b="0" i="0" u="none" strike="noStrike">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smtClean="0">
                          <a:solidFill>
                            <a:srgbClr val="000000"/>
                          </a:solidFill>
                          <a:effectLst/>
                          <a:latin typeface="Calibri"/>
                        </a:rPr>
                        <a:t>Black, non-Hispanic</a:t>
                      </a:r>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mn-lt"/>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smtClean="0">
                          <a:solidFill>
                            <a:srgbClr val="000000"/>
                          </a:solidFill>
                          <a:effectLst/>
                          <a:latin typeface="+mn-lt"/>
                        </a:rPr>
                        <a:t>13</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smtClean="0">
                          <a:solidFill>
                            <a:srgbClr val="000000"/>
                          </a:solidFill>
                          <a:effectLst/>
                          <a:latin typeface="+mn-lt"/>
                        </a:rPr>
                        <a:t>6</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smtClean="0">
                          <a:solidFill>
                            <a:srgbClr val="000000"/>
                          </a:solidFill>
                          <a:effectLst/>
                          <a:latin typeface="+mn-lt"/>
                        </a:rPr>
                        <a:t>28</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smtClean="0">
                          <a:solidFill>
                            <a:srgbClr val="000000"/>
                          </a:solidFill>
                          <a:effectLst/>
                          <a:latin typeface="+mn-lt"/>
                        </a:rPr>
                        <a:t>41</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r>
              <a:tr h="237550">
                <a:tc>
                  <a:txBody>
                    <a:bodyPr/>
                    <a:lstStyle/>
                    <a:p>
                      <a:pPr algn="l" rtl="0" fontAlgn="b"/>
                      <a:r>
                        <a:rPr lang="en-US" sz="1400" b="0" i="0" u="none" strike="noStrike" dirty="0">
                          <a:solidFill>
                            <a:srgbClr val="000000"/>
                          </a:solidFill>
                          <a:effectLst/>
                          <a:latin typeface="Calibri"/>
                        </a:rPr>
                        <a:t> </a:t>
                      </a:r>
                    </a:p>
                  </a:txBody>
                  <a:tcPr marL="7663" marR="7663" marT="7663" marB="0" anchor="b">
                    <a:lnL>
                      <a:noFill/>
                    </a:lnL>
                    <a:lnR>
                      <a:noFill/>
                    </a:lnR>
                    <a:lnT>
                      <a:noFill/>
                    </a:lnT>
                    <a:lnB>
                      <a:noFill/>
                    </a:lnB>
                    <a:solidFill>
                      <a:srgbClr val="E7E7E7"/>
                    </a:solidFill>
                  </a:tcPr>
                </a:tc>
                <a:tc>
                  <a:txBody>
                    <a:bodyPr/>
                    <a:lstStyle/>
                    <a:p>
                      <a:pPr algn="l" rtl="0" fontAlgn="b"/>
                      <a:r>
                        <a:rPr lang="en-US" sz="1400" b="0" i="0" u="none" strike="noStrike" dirty="0" smtClean="0">
                          <a:solidFill>
                            <a:srgbClr val="000000"/>
                          </a:solidFill>
                          <a:effectLst/>
                          <a:latin typeface="Calibri"/>
                        </a:rPr>
                        <a:t>Hispanic</a:t>
                      </a:r>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mn-lt"/>
                        </a:rPr>
                        <a:t> </a:t>
                      </a: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smtClean="0">
                          <a:solidFill>
                            <a:srgbClr val="000000"/>
                          </a:solidFill>
                          <a:effectLst/>
                          <a:latin typeface="+mn-lt"/>
                        </a:rPr>
                        <a:t>14</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E7E7E7"/>
                    </a:solidFill>
                  </a:tcPr>
                </a:tc>
                <a:tc>
                  <a:txBody>
                    <a:bodyPr/>
                    <a:lstStyle/>
                    <a:p>
                      <a:pPr algn="r" rtl="0" fontAlgn="b"/>
                      <a:r>
                        <a:rPr lang="en-US" sz="1400" b="0" i="0" u="none" strike="noStrike" dirty="0" smtClean="0">
                          <a:solidFill>
                            <a:srgbClr val="000000"/>
                          </a:solidFill>
                          <a:effectLst/>
                          <a:latin typeface="+mn-lt"/>
                        </a:rPr>
                        <a:t>16</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smtClean="0">
                          <a:solidFill>
                            <a:srgbClr val="000000"/>
                          </a:solidFill>
                          <a:effectLst/>
                          <a:latin typeface="+mn-lt"/>
                        </a:rPr>
                        <a:t>26</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c>
                  <a:txBody>
                    <a:bodyPr/>
                    <a:lstStyle/>
                    <a:p>
                      <a:pPr algn="r" rtl="0" fontAlgn="b"/>
                      <a:r>
                        <a:rPr lang="en-US" sz="1400" b="0" i="0" u="none" strike="noStrike" dirty="0" smtClean="0">
                          <a:solidFill>
                            <a:srgbClr val="000000"/>
                          </a:solidFill>
                          <a:effectLst/>
                          <a:latin typeface="+mn-lt"/>
                        </a:rPr>
                        <a:t>38</a:t>
                      </a:r>
                      <a:endParaRPr lang="en-US" sz="1400" b="0" i="0" u="none" strike="noStrike" dirty="0">
                        <a:solidFill>
                          <a:srgbClr val="000000"/>
                        </a:solidFill>
                        <a:effectLst/>
                        <a:latin typeface="+mn-lt"/>
                      </a:endParaRPr>
                    </a:p>
                  </a:txBody>
                  <a:tcPr marL="7663" marR="7663" marT="7663" marB="0" anchor="b">
                    <a:lnL>
                      <a:noFill/>
                    </a:lnL>
                    <a:lnR>
                      <a:noFill/>
                    </a:lnR>
                    <a:lnT>
                      <a:noFill/>
                    </a:lnT>
                    <a:lnB>
                      <a:noFill/>
                    </a:lnB>
                    <a:solidFill>
                      <a:srgbClr val="D7E4BD"/>
                    </a:solidFill>
                  </a:tcPr>
                </a:tc>
              </a:tr>
              <a:tr h="228354">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dirty="0">
                          <a:effectLst/>
                          <a:latin typeface="Arial"/>
                        </a:rPr>
                        <a:t> </a:t>
                      </a:r>
                      <a:r>
                        <a:rPr lang="en-US" sz="1400" b="0" i="0" u="none" strike="noStrike" dirty="0" smtClean="0">
                          <a:effectLst/>
                          <a:latin typeface="Arial"/>
                        </a:rPr>
                        <a:t>Other</a:t>
                      </a:r>
                      <a:endParaRPr lang="en-US" sz="1400" b="0" i="0" u="none" strike="noStrike" dirty="0">
                        <a:effectLst/>
                        <a:latin typeface="Arial"/>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mn-lt"/>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dirty="0" smtClean="0">
                          <a:effectLst/>
                          <a:latin typeface="+mn-lt"/>
                        </a:rPr>
                        <a:t>8</a:t>
                      </a:r>
                      <a:r>
                        <a:rPr lang="en-US" sz="1400" b="0" i="0" u="none" strike="noStrike" dirty="0">
                          <a:effectLst/>
                          <a:latin typeface="+mn-lt"/>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dirty="0" smtClean="0">
                          <a:effectLst/>
                          <a:latin typeface="+mn-lt"/>
                        </a:rPr>
                        <a:t>2</a:t>
                      </a:r>
                      <a:endParaRPr lang="en-US" sz="1400" b="0" i="0" u="none" strike="noStrike" dirty="0">
                        <a:effectLst/>
                        <a:latin typeface="+mn-lt"/>
                      </a:endParaRP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a:effectLst/>
                          <a:latin typeface="+mn-lt"/>
                        </a:rPr>
                        <a:t> </a:t>
                      </a:r>
                      <a:r>
                        <a:rPr lang="en-US" sz="1400" b="0" i="0" u="none" strike="noStrike" dirty="0" smtClean="0">
                          <a:effectLst/>
                          <a:latin typeface="+mn-lt"/>
                        </a:rPr>
                        <a:t>13</a:t>
                      </a:r>
                      <a:endParaRPr lang="en-US" sz="1400" b="0" i="0" u="none" strike="noStrike" dirty="0">
                        <a:effectLst/>
                        <a:latin typeface="+mn-lt"/>
                      </a:endParaRP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smtClean="0">
                          <a:effectLst/>
                          <a:latin typeface="+mn-lt"/>
                        </a:rPr>
                        <a:t>39</a:t>
                      </a:r>
                      <a:r>
                        <a:rPr lang="en-US" sz="1400" b="0" i="0" u="none" strike="noStrike" dirty="0">
                          <a:effectLst/>
                          <a:latin typeface="+mn-lt"/>
                        </a:rPr>
                        <a:t> </a:t>
                      </a:r>
                    </a:p>
                  </a:txBody>
                  <a:tcPr marL="7663" marR="7663" marT="7663" marB="0" anchor="b">
                    <a:lnL>
                      <a:noFill/>
                    </a:lnL>
                    <a:lnR>
                      <a:noFill/>
                    </a:lnR>
                    <a:lnT>
                      <a:noFill/>
                    </a:lnT>
                    <a:lnB>
                      <a:noFill/>
                    </a:lnB>
                    <a:solidFill>
                      <a:srgbClr val="D7E4BD"/>
                    </a:solidFill>
                  </a:tcPr>
                </a:tc>
              </a:tr>
              <a:tr h="237550">
                <a:tc gridSpan="2">
                  <a:txBody>
                    <a:bodyPr/>
                    <a:lstStyle/>
                    <a:p>
                      <a:pPr algn="l"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hMerge="1">
                  <a:txBody>
                    <a:bodyPr/>
                    <a:lstStyle/>
                    <a:p>
                      <a:endParaRPr lang="en-US"/>
                    </a:p>
                  </a:txBody>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a:effectLst/>
                          <a:latin typeface="Arial"/>
                        </a:rPr>
                        <a:t> </a:t>
                      </a:r>
                    </a:p>
                  </a:txBody>
                  <a:tcPr marL="7663" marR="7663" marT="7663" marB="0" anchor="b">
                    <a:lnL>
                      <a:noFill/>
                    </a:lnL>
                    <a:lnR>
                      <a:noFill/>
                    </a:lnR>
                    <a:lnT>
                      <a:noFill/>
                    </a:lnT>
                    <a:lnB>
                      <a:noFill/>
                    </a:lnB>
                    <a:solidFill>
                      <a:srgbClr val="D7E4BD"/>
                    </a:solidFill>
                  </a:tcPr>
                </a:tc>
                <a:tc>
                  <a:txBody>
                    <a:bodyPr/>
                    <a:lstStyle/>
                    <a:p>
                      <a:pPr algn="r" fontAlgn="b"/>
                      <a:r>
                        <a:rPr lang="en-US" sz="1400" b="0" i="0" u="none" strike="noStrike" dirty="0">
                          <a:effectLst/>
                          <a:latin typeface="Arial"/>
                        </a:rPr>
                        <a:t> </a:t>
                      </a:r>
                    </a:p>
                  </a:txBody>
                  <a:tcPr marL="7663" marR="7663" marT="7663" marB="0" anchor="b">
                    <a:lnL>
                      <a:noFill/>
                    </a:lnL>
                    <a:lnR>
                      <a:noFill/>
                    </a:lnR>
                    <a:lnT>
                      <a:noFill/>
                    </a:lnT>
                    <a:lnB>
                      <a:noFill/>
                    </a:lnB>
                    <a:solidFill>
                      <a:srgbClr val="D7E4BD"/>
                    </a:solidFill>
                  </a:tcPr>
                </a:tc>
              </a:tr>
              <a:tr h="229887">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l"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D7E4BD"/>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D7E4BD"/>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D7E4BD"/>
                    </a:solidFill>
                  </a:tcPr>
                </a:tc>
              </a:tr>
              <a:tr h="306516">
                <a:tc>
                  <a:txBody>
                    <a:bodyPr/>
                    <a:lstStyle/>
                    <a:p>
                      <a:pPr algn="l" fontAlgn="b"/>
                      <a:r>
                        <a:rPr lang="en-US" sz="1400" b="0" i="0" u="none" strike="noStrike" dirty="0">
                          <a:effectLst/>
                          <a:latin typeface="Arial"/>
                        </a:rPr>
                        <a:t> </a:t>
                      </a:r>
                    </a:p>
                  </a:txBody>
                  <a:tcPr marL="7663" marR="7663" marT="7663" marB="0" anchor="b">
                    <a:lnL>
                      <a:noFill/>
                    </a:lnL>
                    <a:lnR>
                      <a:noFill/>
                    </a:lnR>
                    <a:lnT>
                      <a:noFill/>
                    </a:lnT>
                    <a:lnB>
                      <a:noFill/>
                    </a:lnB>
                    <a:solidFill>
                      <a:srgbClr val="E7E7E7"/>
                    </a:solidFill>
                  </a:tcPr>
                </a:tc>
                <a:tc>
                  <a:txBody>
                    <a:bodyPr/>
                    <a:lstStyle/>
                    <a:p>
                      <a:pPr algn="l"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l" fontAlgn="b"/>
                      <a:r>
                        <a:rPr lang="en-US" sz="1400" b="0" i="0" u="none" strike="noStrike">
                          <a:effectLst/>
                          <a:latin typeface="Arial"/>
                        </a:rPr>
                        <a:t> </a:t>
                      </a:r>
                    </a:p>
                  </a:txBody>
                  <a:tcPr marL="7663" marR="7663" marT="7663" marB="0" anchor="b">
                    <a:lnL>
                      <a:noFill/>
                    </a:lnL>
                    <a:lnR>
                      <a:noFill/>
                    </a:lnR>
                    <a:lnT>
                      <a:noFill/>
                    </a:lnT>
                    <a:lnB>
                      <a:noFill/>
                    </a:lnB>
                    <a:solidFill>
                      <a:srgbClr val="E7E7E7"/>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E7E7E7"/>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D7E4BD"/>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D7E4BD"/>
                    </a:solidFill>
                  </a:tcPr>
                </a:tc>
                <a:tc>
                  <a:txBody>
                    <a:bodyPr/>
                    <a:lstStyle/>
                    <a:p>
                      <a:pPr algn="r" rtl="0" fontAlgn="b"/>
                      <a:endParaRPr lang="en-US" sz="1400" b="0" i="0" u="none" strike="noStrike" dirty="0">
                        <a:solidFill>
                          <a:srgbClr val="000000"/>
                        </a:solidFill>
                        <a:effectLst/>
                        <a:latin typeface="Calibri"/>
                      </a:endParaRPr>
                    </a:p>
                  </a:txBody>
                  <a:tcPr marL="7663" marR="7663" marT="7663" marB="0" anchor="b">
                    <a:lnL>
                      <a:noFill/>
                    </a:lnL>
                    <a:lnR>
                      <a:noFill/>
                    </a:lnR>
                    <a:lnT>
                      <a:noFill/>
                    </a:lnT>
                    <a:lnB>
                      <a:noFill/>
                    </a:lnB>
                    <a:solidFill>
                      <a:srgbClr val="D7E4BD"/>
                    </a:solidFill>
                  </a:tcPr>
                </a:tc>
              </a:tr>
            </a:tbl>
          </a:graphicData>
        </a:graphic>
      </p:graphicFrame>
    </p:spTree>
    <p:extLst>
      <p:ext uri="{BB962C8B-B14F-4D97-AF65-F5344CB8AC3E}">
        <p14:creationId xmlns:p14="http://schemas.microsoft.com/office/powerpoint/2010/main" val="44156659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4CD8E9-1693-45D6-9FD5-D63BDA356D9F}" type="slidenum">
              <a:rPr lang="en-US" smtClean="0"/>
              <a:pPr/>
              <a:t>64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833378246"/>
              </p:ext>
            </p:extLst>
          </p:nvPr>
        </p:nvGraphicFramePr>
        <p:xfrm>
          <a:off x="447675" y="1881147"/>
          <a:ext cx="8305799" cy="4129412"/>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p:cNvSpPr txBox="1">
            <a:spLocks/>
          </p:cNvSpPr>
          <p:nvPr/>
        </p:nvSpPr>
        <p:spPr>
          <a:xfrm>
            <a:off x="304800" y="228600"/>
            <a:ext cx="8610600" cy="990600"/>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663300"/>
                </a:solidFill>
              </a:rPr>
              <a:t>Who are the low-skilled adults in the U.S. in literacy? </a:t>
            </a:r>
          </a:p>
          <a:p>
            <a:pPr algn="r"/>
            <a:r>
              <a:rPr lang="en-US" sz="2800" b="1" dirty="0">
                <a:solidFill>
                  <a:srgbClr val="663300"/>
                </a:solidFill>
              </a:rPr>
              <a:t>Employment status</a:t>
            </a:r>
          </a:p>
        </p:txBody>
      </p:sp>
    </p:spTree>
    <p:extLst>
      <p:ext uri="{BB962C8B-B14F-4D97-AF65-F5344CB8AC3E}">
        <p14:creationId xmlns:p14="http://schemas.microsoft.com/office/powerpoint/2010/main" val="226774726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242" y="2040650"/>
            <a:ext cx="8224699" cy="1582737"/>
          </a:xfrm>
        </p:spPr>
        <p:txBody>
          <a:bodyPr>
            <a:normAutofit/>
          </a:bodyPr>
          <a:lstStyle/>
          <a:p>
            <a:r>
              <a:rPr lang="en-US" dirty="0" smtClean="0">
                <a:solidFill>
                  <a:schemeClr val="accent1"/>
                </a:solidFill>
                <a:latin typeface="Calibri" panose="020F0502020204030204" pitchFamily="34" charset="0"/>
                <a:cs typeface="Calibri" panose="020F0502020204030204" pitchFamily="34" charset="0"/>
              </a:rPr>
              <a:t>More than half of low-skilled adult population in the U.S. are black or Hispanic</a:t>
            </a:r>
          </a:p>
          <a:p>
            <a:r>
              <a:rPr lang="en-US" dirty="0">
                <a:solidFill>
                  <a:schemeClr val="accent1"/>
                </a:solidFill>
                <a:latin typeface="Calibri" panose="020F0502020204030204" pitchFamily="34" charset="0"/>
                <a:cs typeface="Calibri" panose="020F0502020204030204" pitchFamily="34" charset="0"/>
              </a:rPr>
              <a:t>Percentage of blacks and Hispanics who scored at </a:t>
            </a:r>
            <a:r>
              <a:rPr lang="en-US" dirty="0" smtClean="0">
                <a:solidFill>
                  <a:schemeClr val="accent1"/>
                </a:solidFill>
                <a:latin typeface="Calibri" panose="020F0502020204030204" pitchFamily="34" charset="0"/>
                <a:cs typeface="Calibri" panose="020F0502020204030204" pitchFamily="34" charset="0"/>
              </a:rPr>
              <a:t>the lowest literacy level are </a:t>
            </a:r>
            <a:r>
              <a:rPr lang="en-US" dirty="0">
                <a:solidFill>
                  <a:schemeClr val="accent1"/>
                </a:solidFill>
                <a:latin typeface="Calibri" panose="020F0502020204030204" pitchFamily="34" charset="0"/>
                <a:cs typeface="Calibri" panose="020F0502020204030204" pitchFamily="34" charset="0"/>
              </a:rPr>
              <a:t>triple that of whites</a:t>
            </a:r>
          </a:p>
          <a:p>
            <a:endParaRPr lang="en-US" dirty="0" smtClean="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65</a:t>
            </a:fld>
            <a:endParaRPr lang="en-US" dirty="0"/>
          </a:p>
        </p:txBody>
      </p:sp>
      <p:sp>
        <p:nvSpPr>
          <p:cNvPr id="7" name="Text Box 2"/>
          <p:cNvSpPr txBox="1">
            <a:spLocks noChangeArrowheads="1"/>
          </p:cNvSpPr>
          <p:nvPr/>
        </p:nvSpPr>
        <p:spPr bwMode="auto">
          <a:xfrm>
            <a:off x="5991088" y="5939141"/>
            <a:ext cx="2971800" cy="15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700" dirty="0">
                <a:effectLst/>
                <a:latin typeface="Trebuchet MS"/>
                <a:ea typeface="Cambria"/>
                <a:cs typeface="Times New Roman"/>
              </a:rPr>
              <a:t>Source: Survey of Adult Skills (PIAAC) (2012) U.S. national dataset</a:t>
            </a:r>
            <a:endParaRPr lang="en-US" sz="1100" dirty="0">
              <a:effectLst/>
              <a:latin typeface="Trebuchet MS"/>
              <a:ea typeface="Cambria"/>
              <a:cs typeface="Times New Roman"/>
            </a:endParaRPr>
          </a:p>
          <a:p>
            <a:pPr marL="0" marR="0">
              <a:spcBef>
                <a:spcPts val="0"/>
              </a:spcBef>
              <a:spcAft>
                <a:spcPts val="0"/>
              </a:spcAft>
            </a:pPr>
            <a:r>
              <a:rPr lang="en-US" sz="1200" dirty="0">
                <a:effectLst/>
                <a:latin typeface="Trebuchet MS"/>
                <a:ea typeface="Cambria"/>
                <a:cs typeface="Times New Roman"/>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297" y="3976991"/>
            <a:ext cx="50482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30691" y="3656657"/>
            <a:ext cx="4025461" cy="276999"/>
          </a:xfrm>
          <a:prstGeom prst="rect">
            <a:avLst/>
          </a:prstGeom>
          <a:noFill/>
        </p:spPr>
        <p:txBody>
          <a:bodyPr wrap="none" rtlCol="0">
            <a:spAutoFit/>
          </a:bodyPr>
          <a:lstStyle/>
          <a:p>
            <a:r>
              <a:rPr lang="en-US" sz="1200" dirty="0" smtClean="0"/>
              <a:t>Race/ethnicity of adults with low literacy skills in the U.S.</a:t>
            </a:r>
            <a:endParaRPr lang="en-US" sz="1200" dirty="0"/>
          </a:p>
        </p:txBody>
      </p:sp>
      <p:sp>
        <p:nvSpPr>
          <p:cNvPr id="10" name="Title 1"/>
          <p:cNvSpPr txBox="1">
            <a:spLocks/>
          </p:cNvSpPr>
          <p:nvPr/>
        </p:nvSpPr>
        <p:spPr>
          <a:xfrm>
            <a:off x="381000" y="533400"/>
            <a:ext cx="8382000" cy="838200"/>
          </a:xfrm>
          <a:prstGeom prst="rect">
            <a:avLst/>
          </a:prstGeom>
          <a:solidFill>
            <a:schemeClr val="bg1">
              <a:lumMod val="85000"/>
            </a:schemeClr>
          </a:solidFill>
          <a:ln w="19050">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663300"/>
                </a:solidFill>
              </a:rPr>
              <a:t>U.S. OECD Country Note</a:t>
            </a:r>
            <a:endParaRPr lang="en-US" sz="2800" b="1" dirty="0">
              <a:solidFill>
                <a:srgbClr val="663300"/>
              </a:solidFill>
            </a:endParaRPr>
          </a:p>
        </p:txBody>
      </p:sp>
    </p:spTree>
    <p:extLst>
      <p:ext uri="{BB962C8B-B14F-4D97-AF65-F5344CB8AC3E}">
        <p14:creationId xmlns:p14="http://schemas.microsoft.com/office/powerpoint/2010/main" val="84574143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r>
              <a:rPr lang="en-US" sz="3600" dirty="0" smtClean="0"/>
              <a:t>NOTE: The following slides were created by David J. Rosen, not by AIR</a:t>
            </a:r>
            <a:endParaRPr lang="en-US" sz="36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66</a:t>
            </a:fld>
            <a:endParaRPr lang="en-US" dirty="0"/>
          </a:p>
        </p:txBody>
      </p:sp>
    </p:spTree>
    <p:extLst>
      <p:ext uri="{BB962C8B-B14F-4D97-AF65-F5344CB8AC3E}">
        <p14:creationId xmlns:p14="http://schemas.microsoft.com/office/powerpoint/2010/main" val="2797922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sz="2800" dirty="0">
                <a:hlinkClick r:id="rId2"/>
              </a:rPr>
              <a:t>http://bit.ly/</a:t>
            </a:r>
            <a:r>
              <a:rPr lang="en-US" sz="2800" dirty="0" smtClean="0">
                <a:hlinkClick r:id="rId2"/>
              </a:rPr>
              <a:t>1jY26ZD</a:t>
            </a:r>
            <a:r>
              <a:rPr lang="en-US" sz="2800" dirty="0" smtClean="0"/>
              <a:t>                                                      </a:t>
            </a:r>
            <a:r>
              <a:rPr lang="en-US" sz="1600" dirty="0" smtClean="0">
                <a:hlinkClick r:id="rId3"/>
              </a:rPr>
              <a:t>http</a:t>
            </a:r>
            <a:r>
              <a:rPr lang="en-US" sz="1600" dirty="0">
                <a:hlinkClick r:id="rId3"/>
              </a:rPr>
              <a:t>://static.squarespace.com/static/51bb74b8e4b0139570ddf020/t/52ebc28ce4b0e18798dfdd98/1391182476687/AIR_PIAAC_Infographic_1.</a:t>
            </a:r>
            <a:r>
              <a:rPr lang="en-US" sz="1600" dirty="0" smtClean="0">
                <a:hlinkClick r:id="rId3"/>
              </a:rPr>
              <a:t>pdf</a:t>
            </a:r>
            <a:endParaRPr lang="en-US" sz="1600" dirty="0" smtClean="0"/>
          </a:p>
          <a:p>
            <a:endParaRPr lang="en-US" sz="1600" dirty="0" smtClean="0"/>
          </a:p>
          <a:p>
            <a:r>
              <a:rPr lang="en-US" sz="3200" dirty="0" smtClean="0"/>
              <a:t>How would you use these with adult learners, colleagues, members of the community employers, policy makers?</a:t>
            </a:r>
          </a:p>
          <a:p>
            <a:endParaRPr lang="en-US" sz="1600" dirty="0"/>
          </a:p>
          <a:p>
            <a:pPr marL="0" indent="0">
              <a:buNone/>
            </a:pPr>
            <a:endParaRPr lang="en-US" dirty="0"/>
          </a:p>
        </p:txBody>
      </p:sp>
      <p:sp>
        <p:nvSpPr>
          <p:cNvPr id="3" name="Title 2"/>
          <p:cNvSpPr>
            <a:spLocks noGrp="1"/>
          </p:cNvSpPr>
          <p:nvPr>
            <p:ph type="title"/>
          </p:nvPr>
        </p:nvSpPr>
        <p:spPr/>
        <p:txBody>
          <a:bodyPr/>
          <a:lstStyle/>
          <a:p>
            <a:pPr algn="ctr"/>
            <a:r>
              <a:rPr lang="en-US" dirty="0" smtClean="0"/>
              <a:t>AIR PIAAC </a:t>
            </a:r>
            <a:r>
              <a:rPr lang="en-US" dirty="0" err="1" smtClean="0"/>
              <a:t>Infographics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67</a:t>
            </a:fld>
            <a:endParaRPr lang="en-US" dirty="0"/>
          </a:p>
        </p:txBody>
      </p:sp>
    </p:spTree>
    <p:extLst>
      <p:ext uri="{BB962C8B-B14F-4D97-AF65-F5344CB8AC3E}">
        <p14:creationId xmlns:p14="http://schemas.microsoft.com/office/powerpoint/2010/main" val="2654468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Economic competitiveness</a:t>
            </a:r>
          </a:p>
          <a:p>
            <a:r>
              <a:rPr lang="en-US" sz="3200" dirty="0" smtClean="0"/>
              <a:t>Democracy</a:t>
            </a:r>
          </a:p>
          <a:p>
            <a:r>
              <a:rPr lang="en-US" sz="3200" dirty="0" smtClean="0"/>
              <a:t>Cost of poor health to society</a:t>
            </a:r>
          </a:p>
          <a:p>
            <a:r>
              <a:rPr lang="en-US" sz="3200" dirty="0" smtClean="0"/>
              <a:t>Deeper inequities and further polarization of haves and have-nots</a:t>
            </a:r>
            <a:endParaRPr lang="en-US" sz="3200" dirty="0"/>
          </a:p>
        </p:txBody>
      </p:sp>
      <p:sp>
        <p:nvSpPr>
          <p:cNvPr id="3" name="Title 2"/>
          <p:cNvSpPr>
            <a:spLocks noGrp="1"/>
          </p:cNvSpPr>
          <p:nvPr>
            <p:ph type="title"/>
          </p:nvPr>
        </p:nvSpPr>
        <p:spPr/>
        <p:txBody>
          <a:bodyPr/>
          <a:lstStyle/>
          <a:p>
            <a:r>
              <a:rPr lang="en-US" dirty="0" smtClean="0"/>
              <a:t>What are the implications of these results for our society?</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68</a:t>
            </a:fld>
            <a:endParaRPr lang="en-US" dirty="0"/>
          </a:p>
        </p:txBody>
      </p:sp>
    </p:spTree>
    <p:extLst>
      <p:ext uri="{BB962C8B-B14F-4D97-AF65-F5344CB8AC3E}">
        <p14:creationId xmlns:p14="http://schemas.microsoft.com/office/powerpoint/2010/main" val="1131211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Members of your community</a:t>
            </a:r>
          </a:p>
          <a:p>
            <a:r>
              <a:rPr lang="en-US" sz="3200" dirty="0" smtClean="0"/>
              <a:t>Employers</a:t>
            </a:r>
          </a:p>
          <a:p>
            <a:r>
              <a:rPr lang="en-US" sz="3200" dirty="0" smtClean="0"/>
              <a:t>Colleagues</a:t>
            </a:r>
          </a:p>
          <a:p>
            <a:r>
              <a:rPr lang="en-US" sz="3200" dirty="0" smtClean="0"/>
              <a:t>Learners – actual or potential</a:t>
            </a:r>
            <a:endParaRPr lang="en-US" sz="3200" dirty="0"/>
          </a:p>
        </p:txBody>
      </p:sp>
      <p:sp>
        <p:nvSpPr>
          <p:cNvPr id="3" name="Title 2"/>
          <p:cNvSpPr>
            <a:spLocks noGrp="1"/>
          </p:cNvSpPr>
          <p:nvPr>
            <p:ph type="title"/>
          </p:nvPr>
        </p:nvSpPr>
        <p:spPr/>
        <p:txBody>
          <a:bodyPr>
            <a:normAutofit fontScale="90000"/>
          </a:bodyPr>
          <a:lstStyle/>
          <a:p>
            <a:r>
              <a:rPr lang="en-US" dirty="0" smtClean="0"/>
              <a:t>1.What is/could be the significance of these results for:</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69</a:t>
            </a:fld>
            <a:endParaRPr lang="en-US" dirty="0"/>
          </a:p>
        </p:txBody>
      </p:sp>
    </p:spTree>
    <p:extLst>
      <p:ext uri="{BB962C8B-B14F-4D97-AF65-F5344CB8AC3E}">
        <p14:creationId xmlns:p14="http://schemas.microsoft.com/office/powerpoint/2010/main" val="287211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077200" cy="4689088"/>
          </a:xfrm>
        </p:spPr>
        <p:txBody>
          <a:bodyPr>
            <a:normAutofit/>
          </a:bodyPr>
          <a:lstStyle/>
          <a:p>
            <a:pPr eaLnBrk="1" hangingPunct="1">
              <a:buSzPct val="100000"/>
              <a:buFont typeface="Wingdings" pitchFamily="2" charset="2"/>
              <a:buChar char="§"/>
              <a:defRPr/>
            </a:pPr>
            <a:r>
              <a:rPr lang="en-US" dirty="0">
                <a:latin typeface="Calibri" panose="020F0502020204030204" pitchFamily="34" charset="0"/>
                <a:cs typeface="Calibri" panose="020F0502020204030204" pitchFamily="34" charset="0"/>
              </a:rPr>
              <a:t>Problem solving in technology rich environments (PS-TRE):</a:t>
            </a:r>
          </a:p>
          <a:p>
            <a:pPr indent="0" eaLnBrk="1" hangingPunct="1">
              <a:buNone/>
              <a:defRPr/>
            </a:pPr>
            <a:r>
              <a:rPr lang="en-US" i="1" dirty="0">
                <a:latin typeface="Calibri" panose="020F0502020204030204" pitchFamily="34" charset="0"/>
                <a:cs typeface="Calibri" panose="020F0502020204030204" pitchFamily="34" charset="0"/>
              </a:rPr>
              <a:t>“using digital technology, communication tools, and networks to acquire and evaluate information, communicate with others, and perform practical tasks.”  </a:t>
            </a:r>
          </a:p>
          <a:p>
            <a:pPr eaLnBrk="1" hangingPunct="1">
              <a:buSzPct val="100000"/>
              <a:buFont typeface="Wingdings" pitchFamily="2" charset="2"/>
              <a:buChar char="§"/>
              <a:defRPr/>
            </a:pPr>
            <a:r>
              <a:rPr lang="en-US" dirty="0">
                <a:latin typeface="Calibri" panose="020F0502020204030204" pitchFamily="34" charset="0"/>
                <a:cs typeface="Calibri" panose="020F0502020204030204" pitchFamily="34" charset="0"/>
              </a:rPr>
              <a:t>Reading components: </a:t>
            </a:r>
          </a:p>
          <a:p>
            <a:pPr indent="-283464" eaLnBrk="1" hangingPunct="1">
              <a:buFont typeface="Wingdings 2" pitchFamily="18" charset="2"/>
              <a:buNone/>
              <a:defRPr/>
            </a:pPr>
            <a:r>
              <a:rPr lang="en-US" i="1" dirty="0">
                <a:latin typeface="Calibri" panose="020F0502020204030204" pitchFamily="34" charset="0"/>
                <a:cs typeface="Calibri" panose="020F0502020204030204" pitchFamily="34" charset="0"/>
              </a:rPr>
              <a:t>	“measuring literacy skills of adults at the lower end of the literacy spectrum, focusing on reading components that are comparable across the range of languages (reading vocabulary, sentence comprehension, and basic passage comprehension and fluency).”</a:t>
            </a:r>
            <a:r>
              <a:rPr lang="en-US" dirty="0">
                <a:latin typeface="Calibri" panose="020F0502020204030204" pitchFamily="34" charset="0"/>
                <a:cs typeface="Calibri" panose="020F0502020204030204" pitchFamily="34" charset="0"/>
              </a:rPr>
              <a:t> </a:t>
            </a:r>
            <a:r>
              <a:rPr lang="en-US" dirty="0">
                <a:latin typeface="Calibri Light" pitchFamily="34" charset="0"/>
              </a:rPr>
              <a:t> </a:t>
            </a:r>
          </a:p>
          <a:p>
            <a:pPr marL="365760" indent="-283464" eaLnBrk="1" fontAlgn="auto" hangingPunct="1">
              <a:spcAft>
                <a:spcPts val="0"/>
              </a:spcAft>
              <a:buFont typeface="Wingdings 2"/>
              <a:buChar char=""/>
              <a:defRPr/>
            </a:pPr>
            <a:endParaRPr lang="en-US" sz="2400" dirty="0">
              <a:latin typeface="Calibri" pitchFamily="34" charset="0"/>
            </a:endParaRPr>
          </a:p>
        </p:txBody>
      </p:sp>
      <p:sp>
        <p:nvSpPr>
          <p:cNvPr id="4" name="Slide Number Placeholder 3"/>
          <p:cNvSpPr>
            <a:spLocks noGrp="1"/>
          </p:cNvSpPr>
          <p:nvPr>
            <p:ph type="sldNum" sz="quarter" idx="12"/>
          </p:nvPr>
        </p:nvSpPr>
        <p:spPr>
          <a:xfrm>
            <a:off x="6705600" y="6324600"/>
            <a:ext cx="2133600" cy="365125"/>
          </a:xfrm>
        </p:spPr>
        <p:txBody>
          <a:bodyPr/>
          <a:lstStyle/>
          <a:p>
            <a:pPr algn="r">
              <a:defRPr/>
            </a:pPr>
            <a:fld id="{CB2B57F1-B685-442E-AF28-85E8A6C2BA58}" type="slidenum">
              <a:rPr lang="en-US" smtClean="0"/>
              <a:pPr algn="r">
                <a:defRPr/>
              </a:pPr>
              <a:t>7</a:t>
            </a:fld>
            <a:endParaRPr lang="en-US" dirty="0"/>
          </a:p>
        </p:txBody>
      </p:sp>
      <p:sp>
        <p:nvSpPr>
          <p:cNvPr id="2" name="Title 1"/>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val="152913341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With teachers? Why or why not?</a:t>
            </a:r>
          </a:p>
          <a:p>
            <a:r>
              <a:rPr lang="en-US" sz="3200" dirty="0" smtClean="0"/>
              <a:t>With adult learners? Why or why not?</a:t>
            </a:r>
            <a:endParaRPr lang="en-US" sz="3200" dirty="0"/>
          </a:p>
        </p:txBody>
      </p:sp>
      <p:sp>
        <p:nvSpPr>
          <p:cNvPr id="3" name="Title 2"/>
          <p:cNvSpPr>
            <a:spLocks noGrp="1"/>
          </p:cNvSpPr>
          <p:nvPr>
            <p:ph type="title"/>
          </p:nvPr>
        </p:nvSpPr>
        <p:spPr/>
        <p:txBody>
          <a:bodyPr/>
          <a:lstStyle/>
          <a:p>
            <a:r>
              <a:rPr lang="en-US" dirty="0" smtClean="0"/>
              <a:t>2. Would you consider using the online survey?</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70</a:t>
            </a:fld>
            <a:endParaRPr lang="en-US" dirty="0"/>
          </a:p>
        </p:txBody>
      </p:sp>
    </p:spTree>
    <p:extLst>
      <p:ext uri="{BB962C8B-B14F-4D97-AF65-F5344CB8AC3E}">
        <p14:creationId xmlns:p14="http://schemas.microsoft.com/office/powerpoint/2010/main" val="3908001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For example, Problem Solving in Technology-Rich Environments?</a:t>
            </a:r>
          </a:p>
          <a:p>
            <a:r>
              <a:rPr lang="en-US" sz="3200" dirty="0" smtClean="0"/>
              <a:t>How are you teaching this now?</a:t>
            </a:r>
            <a:endParaRPr lang="en-US" sz="3200" dirty="0"/>
          </a:p>
        </p:txBody>
      </p:sp>
      <p:sp>
        <p:nvSpPr>
          <p:cNvPr id="3" name="Title 2"/>
          <p:cNvSpPr>
            <a:spLocks noGrp="1"/>
          </p:cNvSpPr>
          <p:nvPr>
            <p:ph type="title"/>
          </p:nvPr>
        </p:nvSpPr>
        <p:spPr/>
        <p:txBody>
          <a:bodyPr/>
          <a:lstStyle/>
          <a:p>
            <a:r>
              <a:rPr lang="en-US" dirty="0" smtClean="0"/>
              <a:t>3. What implications do the data have for what you teach?</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71</a:t>
            </a:fld>
            <a:endParaRPr lang="en-US" dirty="0"/>
          </a:p>
        </p:txBody>
      </p:sp>
    </p:spTree>
    <p:extLst>
      <p:ext uri="{BB962C8B-B14F-4D97-AF65-F5344CB8AC3E}">
        <p14:creationId xmlns:p14="http://schemas.microsoft.com/office/powerpoint/2010/main" val="1193435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4. How could you/your program use the data for advocacy?</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72</a:t>
            </a:fld>
            <a:endParaRPr lang="en-US" dirty="0"/>
          </a:p>
        </p:txBody>
      </p:sp>
    </p:spTree>
    <p:extLst>
      <p:ext uri="{BB962C8B-B14F-4D97-AF65-F5344CB8AC3E}">
        <p14:creationId xmlns:p14="http://schemas.microsoft.com/office/powerpoint/2010/main" val="2309001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What is the most important takeaway for you?</a:t>
            </a:r>
          </a:p>
          <a:p>
            <a:r>
              <a:rPr lang="en-US" sz="3200" dirty="0" smtClean="0"/>
              <a:t>What are your next steps?</a:t>
            </a:r>
          </a:p>
          <a:p>
            <a:pPr lvl="1"/>
            <a:r>
              <a:rPr lang="en-US" sz="2600" dirty="0" smtClean="0"/>
              <a:t>Take the online assessment?</a:t>
            </a:r>
          </a:p>
          <a:p>
            <a:pPr lvl="1"/>
            <a:r>
              <a:rPr lang="en-US" sz="2600" dirty="0" err="1" smtClean="0"/>
              <a:t>Presemt</a:t>
            </a:r>
            <a:r>
              <a:rPr lang="en-US" sz="2600" dirty="0" smtClean="0"/>
              <a:t> some of the slides to your colleagues?</a:t>
            </a:r>
          </a:p>
          <a:p>
            <a:pPr lvl="1"/>
            <a:r>
              <a:rPr lang="en-US" sz="2600" dirty="0" smtClean="0"/>
              <a:t>Raise awareness of PIAAC results in your community?</a:t>
            </a:r>
          </a:p>
          <a:p>
            <a:pPr lvl="1"/>
            <a:r>
              <a:rPr lang="en-US" sz="2600" dirty="0" smtClean="0"/>
              <a:t>Other?</a:t>
            </a:r>
          </a:p>
          <a:p>
            <a:endParaRPr lang="en-US" dirty="0"/>
          </a:p>
        </p:txBody>
      </p:sp>
      <p:sp>
        <p:nvSpPr>
          <p:cNvPr id="3" name="Title 2"/>
          <p:cNvSpPr>
            <a:spLocks noGrp="1"/>
          </p:cNvSpPr>
          <p:nvPr>
            <p:ph type="title"/>
          </p:nvPr>
        </p:nvSpPr>
        <p:spPr/>
        <p:txBody>
          <a:bodyPr/>
          <a:lstStyle/>
          <a:p>
            <a:r>
              <a:rPr lang="en-US" dirty="0" smtClean="0"/>
              <a:t>Evaluation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73</a:t>
            </a:fld>
            <a:endParaRPr lang="en-US" dirty="0"/>
          </a:p>
        </p:txBody>
      </p:sp>
    </p:spTree>
    <p:extLst>
      <p:ext uri="{BB962C8B-B14F-4D97-AF65-F5344CB8AC3E}">
        <p14:creationId xmlns:p14="http://schemas.microsoft.com/office/powerpoint/2010/main" val="163144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3763963"/>
          </a:xfrm>
        </p:spPr>
        <p:txBody>
          <a:bodyPr>
            <a:normAutofit/>
          </a:bodyPr>
          <a:lstStyle/>
          <a:p>
            <a:pPr marL="0" indent="0">
              <a:buNone/>
            </a:pPr>
            <a:r>
              <a:rPr lang="en-US" sz="2800" b="1" dirty="0" smtClean="0">
                <a:latin typeface="Calibri" panose="020F0502020204030204" pitchFamily="34" charset="0"/>
                <a:cs typeface="Calibri" panose="020F0502020204030204" pitchFamily="34" charset="0"/>
              </a:rPr>
              <a:t>Average Scores</a:t>
            </a:r>
            <a:r>
              <a:rPr lang="en-US" sz="2800" dirty="0" smtClean="0">
                <a:latin typeface="Calibri" panose="020F0502020204030204" pitchFamily="34" charset="0"/>
                <a:cs typeface="Calibri" panose="020F0502020204030204" pitchFamily="34" charset="0"/>
              </a:rPr>
              <a:t>: Reported on a scale of 0-500 for all domains.</a:t>
            </a:r>
          </a:p>
          <a:p>
            <a:pPr lvl="1"/>
            <a:endParaRPr lang="en-US" dirty="0">
              <a:latin typeface="Calibri" panose="020F0502020204030204" pitchFamily="34" charset="0"/>
              <a:cs typeface="Calibri" panose="020F0502020204030204" pitchFamily="34" charset="0"/>
            </a:endParaRPr>
          </a:p>
          <a:p>
            <a:pPr marL="0" indent="0">
              <a:lnSpc>
                <a:spcPct val="110000"/>
              </a:lnSpc>
              <a:buNone/>
            </a:pPr>
            <a:r>
              <a:rPr lang="en-US" sz="2800" b="1" dirty="0" smtClean="0">
                <a:latin typeface="Calibri" panose="020F0502020204030204" pitchFamily="34" charset="0"/>
                <a:cs typeface="Calibri" panose="020F0502020204030204" pitchFamily="34" charset="0"/>
              </a:rPr>
              <a:t>Proficiency Levels</a:t>
            </a:r>
            <a:r>
              <a:rPr lang="en-US" sz="2800" dirty="0" smtClean="0">
                <a:latin typeface="Calibri" panose="020F0502020204030204" pitchFamily="34" charset="0"/>
                <a:cs typeface="Calibri" panose="020F0502020204030204" pitchFamily="34" charset="0"/>
              </a:rPr>
              <a:t>: Reported as the percentages </a:t>
            </a:r>
            <a:r>
              <a:rPr lang="en-US" sz="2800" dirty="0">
                <a:latin typeface="Calibri" panose="020F0502020204030204" pitchFamily="34" charset="0"/>
                <a:cs typeface="Calibri" panose="020F0502020204030204" pitchFamily="34" charset="0"/>
              </a:rPr>
              <a:t>of </a:t>
            </a:r>
            <a:r>
              <a:rPr lang="en-US" sz="2800" dirty="0" smtClean="0">
                <a:latin typeface="Calibri" panose="020F0502020204030204" pitchFamily="34" charset="0"/>
                <a:cs typeface="Calibri" panose="020F0502020204030204" pitchFamily="34" charset="0"/>
              </a:rPr>
              <a:t>adults scoring at six performance levels in literacy and </a:t>
            </a:r>
          </a:p>
          <a:p>
            <a:pPr marL="0" indent="0">
              <a:lnSpc>
                <a:spcPct val="110000"/>
              </a:lnSpc>
              <a:buNone/>
            </a:pPr>
            <a:r>
              <a:rPr lang="en-US" sz="2800" dirty="0" smtClean="0">
                <a:latin typeface="Calibri" panose="020F0502020204030204" pitchFamily="34" charset="0"/>
                <a:cs typeface="Calibri" panose="020F0502020204030204" pitchFamily="34" charset="0"/>
              </a:rPr>
              <a:t>numeracy and at four performance levels in problem solving in technology-rich environments.</a:t>
            </a:r>
            <a:endParaRPr lang="en-US" dirty="0" smtClean="0">
              <a:latin typeface="Calibri" panose="020F0502020204030204" pitchFamily="34" charset="0"/>
              <a:cs typeface="Calibri" panose="020F0502020204030204" pitchFamily="34" charset="0"/>
            </a:endParaRP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CD4CD8E9-1693-45D6-9FD5-D63BDA356D9F}" type="slidenum">
              <a:rPr lang="en-US" smtClean="0"/>
              <a:pPr/>
              <a:t>8</a:t>
            </a:fld>
            <a:endParaRPr lang="en-US"/>
          </a:p>
        </p:txBody>
      </p:sp>
      <p:sp>
        <p:nvSpPr>
          <p:cNvPr id="5" name="Title 4"/>
          <p:cNvSpPr>
            <a:spLocks noGrp="1"/>
          </p:cNvSpPr>
          <p:nvPr>
            <p:ph type="title"/>
          </p:nvPr>
        </p:nvSpPr>
        <p:spPr/>
        <p:txBody>
          <a:bodyPr/>
          <a:lstStyle/>
          <a:p>
            <a:r>
              <a:rPr lang="en-US" dirty="0" smtClean="0"/>
              <a:t>What PIAAC Reports</a:t>
            </a:r>
            <a:endParaRPr lang="en-US" dirty="0"/>
          </a:p>
        </p:txBody>
      </p:sp>
    </p:spTree>
    <p:extLst>
      <p:ext uri="{BB962C8B-B14F-4D97-AF65-F5344CB8AC3E}">
        <p14:creationId xmlns:p14="http://schemas.microsoft.com/office/powerpoint/2010/main" val="3592359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26290"/>
            <a:ext cx="5299860" cy="533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676399"/>
            <a:ext cx="3886200" cy="4503313"/>
          </a:xfrm>
        </p:spPr>
        <p:txBody>
          <a:bodyPr anchor="ctr">
            <a:noAutofit/>
          </a:bodyPr>
          <a:lstStyle/>
          <a:p>
            <a:pPr marL="0" indent="0">
              <a:buNone/>
            </a:pPr>
            <a:r>
              <a:rPr lang="en-US" sz="2000" b="1" dirty="0" smtClean="0">
                <a:latin typeface="Calibri" panose="020F0502020204030204" pitchFamily="34" charset="0"/>
                <a:cs typeface="Calibri" panose="020F0502020204030204" pitchFamily="34" charset="0"/>
              </a:rPr>
              <a:t>Lower than in 12 countries</a:t>
            </a:r>
            <a:r>
              <a:rPr lang="en-US" sz="2400" dirty="0" smtClean="0">
                <a:latin typeface="Calibri" panose="020F0502020204030204" pitchFamily="34" charset="0"/>
                <a:cs typeface="Calibri" panose="020F0502020204030204" pitchFamily="34" charset="0"/>
              </a:rPr>
              <a:t>:</a:t>
            </a:r>
          </a:p>
          <a:p>
            <a:pPr marL="0" indent="0">
              <a:buNone/>
            </a:pPr>
            <a:r>
              <a:rPr lang="en-US" sz="1800" dirty="0" smtClean="0">
                <a:latin typeface="Calibri" panose="020F0502020204030204" pitchFamily="34" charset="0"/>
                <a:cs typeface="Calibri" panose="020F0502020204030204" pitchFamily="34" charset="0"/>
              </a:rPr>
              <a:t>Japan, Finland, Netherlands, Australia, Sweden, Norway, Estonia, Flanders-Belgium, Czech Republic, Slovak Republic, Canada, Republic of Korea</a:t>
            </a:r>
            <a:endParaRPr lang="en-US" sz="2000" b="1" dirty="0" smtClean="0">
              <a:latin typeface="Calibri" panose="020F0502020204030204" pitchFamily="34" charset="0"/>
              <a:cs typeface="Calibri" panose="020F0502020204030204" pitchFamily="34" charset="0"/>
            </a:endParaRPr>
          </a:p>
          <a:p>
            <a:pPr marL="0" indent="0">
              <a:buNone/>
            </a:pPr>
            <a:r>
              <a:rPr lang="en-US" sz="2000" b="1" dirty="0" smtClean="0">
                <a:latin typeface="Calibri" panose="020F0502020204030204" pitchFamily="34" charset="0"/>
                <a:cs typeface="Calibri" panose="020F0502020204030204" pitchFamily="34" charset="0"/>
              </a:rPr>
              <a:t>Not significantly different  than in 5 countries</a:t>
            </a:r>
            <a:r>
              <a:rPr lang="en-US" sz="2400" dirty="0" smtClean="0">
                <a:latin typeface="Calibri" panose="020F0502020204030204" pitchFamily="34" charset="0"/>
                <a:cs typeface="Calibri" panose="020F0502020204030204" pitchFamily="34" charset="0"/>
              </a:rPr>
              <a:t>:</a:t>
            </a:r>
          </a:p>
          <a:p>
            <a:pPr marL="0" indent="0">
              <a:buNone/>
            </a:pPr>
            <a:r>
              <a:rPr lang="en-US" sz="1800" dirty="0" smtClean="0">
                <a:latin typeface="Calibri" panose="020F0502020204030204" pitchFamily="34" charset="0"/>
                <a:cs typeface="Calibri" panose="020F0502020204030204" pitchFamily="34" charset="0"/>
              </a:rPr>
              <a:t>England and Northern Ireland- U.K., Denmark, Germany, Austria, Cyprus</a:t>
            </a:r>
            <a:endParaRPr lang="en-US" sz="2000" b="1" dirty="0" smtClean="0">
              <a:latin typeface="Calibri" panose="020F0502020204030204" pitchFamily="34" charset="0"/>
              <a:cs typeface="Calibri" panose="020F0502020204030204" pitchFamily="34" charset="0"/>
            </a:endParaRPr>
          </a:p>
          <a:p>
            <a:pPr marL="0" indent="0">
              <a:buNone/>
            </a:pPr>
            <a:r>
              <a:rPr lang="en-US" sz="2000" b="1" dirty="0" smtClean="0">
                <a:latin typeface="Calibri" panose="020F0502020204030204" pitchFamily="34" charset="0"/>
                <a:cs typeface="Calibri" panose="020F0502020204030204" pitchFamily="34" charset="0"/>
              </a:rPr>
              <a:t>Higher than in 5 countries</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0" indent="0">
              <a:buNone/>
            </a:pPr>
            <a:r>
              <a:rPr lang="en-US" sz="1800" dirty="0" smtClean="0">
                <a:latin typeface="Calibri" panose="020F0502020204030204" pitchFamily="34" charset="0"/>
                <a:cs typeface="Calibri" panose="020F0502020204030204" pitchFamily="34" charset="0"/>
              </a:rPr>
              <a:t>Poland, Ireland, France, Spain, Italy</a:t>
            </a:r>
          </a:p>
        </p:txBody>
      </p:sp>
      <p:sp>
        <p:nvSpPr>
          <p:cNvPr id="6" name="Slide Number Placeholder 5"/>
          <p:cNvSpPr>
            <a:spLocks noGrp="1"/>
          </p:cNvSpPr>
          <p:nvPr>
            <p:ph type="sldNum" sz="quarter" idx="12"/>
          </p:nvPr>
        </p:nvSpPr>
        <p:spPr/>
        <p:txBody>
          <a:bodyPr/>
          <a:lstStyle/>
          <a:p>
            <a:fld id="{AD4D5E4A-5EAB-48BB-A1F4-D110A795C05D}" type="slidenum">
              <a:rPr lang="en-US" smtClean="0"/>
              <a:pPr/>
              <a:t>9</a:t>
            </a:fld>
            <a:endParaRPr lang="en-US"/>
          </a:p>
        </p:txBody>
      </p:sp>
      <p:sp>
        <p:nvSpPr>
          <p:cNvPr id="7" name="Title 4"/>
          <p:cNvSpPr txBox="1">
            <a:spLocks/>
          </p:cNvSpPr>
          <p:nvPr/>
        </p:nvSpPr>
        <p:spPr bwMode="gray">
          <a:xfrm>
            <a:off x="533400" y="318053"/>
            <a:ext cx="8224837" cy="1205947"/>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dirty="0" smtClean="0"/>
              <a:t>U.S. average literacy score (270) lower than the international average (273)</a:t>
            </a:r>
            <a:endParaRPr lang="en-US" dirty="0"/>
          </a:p>
        </p:txBody>
      </p:sp>
      <p:cxnSp>
        <p:nvCxnSpPr>
          <p:cNvPr id="8" name="Straight Arrow Connector 7"/>
          <p:cNvCxnSpPr/>
          <p:nvPr/>
        </p:nvCxnSpPr>
        <p:spPr>
          <a:xfrm>
            <a:off x="4023360" y="3840480"/>
            <a:ext cx="22483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87233" y="4876800"/>
            <a:ext cx="4114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6392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0.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5.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8.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19.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0.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7.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8.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29.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0.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5.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6.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7.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8.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39.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0.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5.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6.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7.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8.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49.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5.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6.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7.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8.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59.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0.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2.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3.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4.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65.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7.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8.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ppt/theme/themeOverride9.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16005</TotalTime>
  <Words>6563</Words>
  <Application>Microsoft Macintosh PowerPoint</Application>
  <PresentationFormat>On-screen Show (4:3)</PresentationFormat>
  <Paragraphs>1321</Paragraphs>
  <Slides>73</Slides>
  <Notes>64</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Divider Master</vt:lpstr>
      <vt:lpstr>Basic</vt:lpstr>
      <vt:lpstr>David J. Rosen, Ed.D. , Newsome Associates  April 4, 2014        MCAE Network 2014</vt:lpstr>
      <vt:lpstr>What is PIAAC?</vt:lpstr>
      <vt:lpstr>Participating Countries</vt:lpstr>
      <vt:lpstr>How did the U.S. do on PIAAC?</vt:lpstr>
      <vt:lpstr>General patterns of U.S. results</vt:lpstr>
      <vt:lpstr>Definitions:</vt:lpstr>
      <vt:lpstr>Definitions</vt:lpstr>
      <vt:lpstr>What PIAAC Reports</vt:lpstr>
      <vt:lpstr>PowerPoint Presentation</vt:lpstr>
      <vt:lpstr>Literacy proficiency levels</vt:lpstr>
      <vt:lpstr>Distribution of literacy skills</vt:lpstr>
      <vt:lpstr>Least educated adults below the international average in literacy</vt:lpstr>
      <vt:lpstr>PowerPoint Presentation</vt:lpstr>
      <vt:lpstr>Numeracy proficiency levels</vt:lpstr>
      <vt:lpstr>Distribution of numeracy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Gaps in Performance</vt:lpstr>
      <vt:lpstr>PowerPoint Presentation</vt:lpstr>
      <vt:lpstr>In literacy, U.S. gaps larger by educational attainment and skill level of job, but similar to international average by income and employment status</vt:lpstr>
      <vt:lpstr>U.S. gaps in literacy scores similar to international average by gender, smaller by age, and larger by health status</vt:lpstr>
      <vt:lpstr>PowerPoint Presentation</vt:lpstr>
      <vt:lpstr>PowerPoint Presentation</vt:lpstr>
      <vt:lpstr>PowerPoint Presentation</vt:lpstr>
      <vt:lpstr>Literacy skills in younger and older generations</vt:lpstr>
      <vt:lpstr>What does the data suggest about what we need to do differently?</vt:lpstr>
      <vt:lpstr>What can we learn from key features of systems in countries that are high performers?</vt:lpstr>
      <vt:lpstr>Assure high quality initial education and high quality lifelong learning</vt:lpstr>
      <vt:lpstr>Make learning everybody’s business</vt:lpstr>
      <vt:lpstr> Build effective links between learning and work</vt:lpstr>
      <vt:lpstr>Identify those who can benefit most from learning</vt:lpstr>
      <vt:lpstr>Improve Transparency</vt:lpstr>
      <vt:lpstr> Allow Workers to Adapt Learning  to their Lives</vt:lpstr>
      <vt:lpstr>How can we educate our way to a better economy and stronger democracy in the U.S.?</vt:lpstr>
      <vt:lpstr>PIAAC Data Tools</vt:lpstr>
      <vt:lpstr> Education &amp; Skills Online</vt:lpstr>
      <vt:lpstr>Education &amp; Skills Online Components</vt:lpstr>
      <vt:lpstr>Uses and Benefits of Education &amp; Skills Online</vt:lpstr>
      <vt:lpstr>For more information </vt:lpstr>
      <vt:lpstr>Below level 1 literacy item</vt:lpstr>
      <vt:lpstr>Level 1 literacy item</vt:lpstr>
      <vt:lpstr>Level 2 literacy item</vt:lpstr>
      <vt:lpstr>Social outcomes: health, civic participation, trust in government or others</vt:lpstr>
      <vt:lpstr>Who are the low skilled adults in the U.S. in literacy?       Employment status</vt:lpstr>
      <vt:lpstr>Who are the low skilled adults in the U.S. in literacy?       Gender and age</vt:lpstr>
      <vt:lpstr>Who are the low skilled adults in the U.S. in literacy?      Educational attainment</vt:lpstr>
      <vt:lpstr>Who are the low-skilled adults in the U.S. in literacy?        Occupation</vt:lpstr>
      <vt:lpstr>Who are the low-skilled adults in the U.S. in literacy?        Industry</vt:lpstr>
      <vt:lpstr>Who are the low-skilled adults in the U.S. in literacy?   Language, immigration status</vt:lpstr>
      <vt:lpstr>Who are the low-skilled adults in the U.S. in literacy?   Race/ethnicity</vt:lpstr>
      <vt:lpstr>PowerPoint Presentation</vt:lpstr>
      <vt:lpstr>PowerPoint Presentation</vt:lpstr>
      <vt:lpstr>NOTE: The following slides were created by David J. Rosen, not by AIR</vt:lpstr>
      <vt:lpstr>AIR PIAAC Infographics </vt:lpstr>
      <vt:lpstr>What are the implications of these results for our society?</vt:lpstr>
      <vt:lpstr>1.What is/could be the significance of these results for:</vt:lpstr>
      <vt:lpstr>2. Would you consider using the online survey?</vt:lpstr>
      <vt:lpstr>3. What implications do the data have for what you teach?</vt:lpstr>
      <vt:lpstr>4. How could you/your program use the data for advocacy?</vt:lpstr>
      <vt:lpstr>Evaluation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Program for the International Assessment for Adult Competencies (PIAAC), 2012</dc:title>
  <dc:creator>Emily Pawlowski</dc:creator>
  <cp:lastModifiedBy>David Rosen</cp:lastModifiedBy>
  <cp:revision>616</cp:revision>
  <cp:lastPrinted>2014-03-21T17:28:05Z</cp:lastPrinted>
  <dcterms:created xsi:type="dcterms:W3CDTF">2014-03-17T17:20:51Z</dcterms:created>
  <dcterms:modified xsi:type="dcterms:W3CDTF">2014-04-05T14:59:28Z</dcterms:modified>
</cp:coreProperties>
</file>