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1"/>
  </p:notesMasterIdLst>
  <p:handoutMasterIdLst>
    <p:handoutMasterId r:id="rId42"/>
  </p:handoutMasterIdLst>
  <p:sldIdLst>
    <p:sldId id="256" r:id="rId2"/>
    <p:sldId id="257" r:id="rId3"/>
    <p:sldId id="258" r:id="rId4"/>
    <p:sldId id="259" r:id="rId5"/>
    <p:sldId id="260" r:id="rId6"/>
    <p:sldId id="276" r:id="rId7"/>
    <p:sldId id="273" r:id="rId8"/>
    <p:sldId id="261" r:id="rId9"/>
    <p:sldId id="263" r:id="rId10"/>
    <p:sldId id="264" r:id="rId11"/>
    <p:sldId id="277" r:id="rId12"/>
    <p:sldId id="278" r:id="rId13"/>
    <p:sldId id="267" r:id="rId14"/>
    <p:sldId id="303" r:id="rId15"/>
    <p:sldId id="302" r:id="rId16"/>
    <p:sldId id="268" r:id="rId17"/>
    <p:sldId id="279" r:id="rId18"/>
    <p:sldId id="306" r:id="rId19"/>
    <p:sldId id="307" r:id="rId20"/>
    <p:sldId id="285" r:id="rId21"/>
    <p:sldId id="286" r:id="rId22"/>
    <p:sldId id="282" r:id="rId23"/>
    <p:sldId id="283" r:id="rId24"/>
    <p:sldId id="284" r:id="rId25"/>
    <p:sldId id="269" r:id="rId26"/>
    <p:sldId id="270" r:id="rId27"/>
    <p:sldId id="271" r:id="rId28"/>
    <p:sldId id="305" r:id="rId29"/>
    <p:sldId id="287" r:id="rId30"/>
    <p:sldId id="289" r:id="rId31"/>
    <p:sldId id="297" r:id="rId32"/>
    <p:sldId id="308" r:id="rId33"/>
    <p:sldId id="298" r:id="rId34"/>
    <p:sldId id="299" r:id="rId35"/>
    <p:sldId id="290" r:id="rId36"/>
    <p:sldId id="275" r:id="rId37"/>
    <p:sldId id="291" r:id="rId38"/>
    <p:sldId id="295" r:id="rId39"/>
    <p:sldId id="296" r:id="rId40"/>
  </p:sldIdLst>
  <p:sldSz cx="9144000" cy="6858000" type="screen4x3"/>
  <p:notesSz cx="7086600" cy="93726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71" autoAdjust="0"/>
  </p:normalViewPr>
  <p:slideViewPr>
    <p:cSldViewPr>
      <p:cViewPr varScale="1">
        <p:scale>
          <a:sx n="60" d="100"/>
          <a:sy n="60" d="100"/>
        </p:scale>
        <p:origin x="-165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8313"/>
          </a:xfrm>
          <a:prstGeom prst="rect">
            <a:avLst/>
          </a:prstGeom>
        </p:spPr>
        <p:txBody>
          <a:bodyPr vert="horz" lIns="94046" tIns="47023" rIns="94046" bIns="47023" rtlCol="0"/>
          <a:lstStyle>
            <a:lvl1pPr algn="l">
              <a:defRPr sz="1200"/>
            </a:lvl1pPr>
          </a:lstStyle>
          <a:p>
            <a:pPr>
              <a:defRPr/>
            </a:pPr>
            <a:endParaRPr lang="en-US"/>
          </a:p>
        </p:txBody>
      </p:sp>
      <p:sp>
        <p:nvSpPr>
          <p:cNvPr id="3" name="Date Placeholder 2"/>
          <p:cNvSpPr>
            <a:spLocks noGrp="1"/>
          </p:cNvSpPr>
          <p:nvPr>
            <p:ph type="dt" sz="quarter" idx="1"/>
          </p:nvPr>
        </p:nvSpPr>
        <p:spPr>
          <a:xfrm>
            <a:off x="4014788" y="0"/>
            <a:ext cx="3070225" cy="468313"/>
          </a:xfrm>
          <a:prstGeom prst="rect">
            <a:avLst/>
          </a:prstGeom>
        </p:spPr>
        <p:txBody>
          <a:bodyPr vert="horz" lIns="94046" tIns="47023" rIns="94046" bIns="47023" rtlCol="0"/>
          <a:lstStyle>
            <a:lvl1pPr algn="r">
              <a:defRPr sz="1200"/>
            </a:lvl1pPr>
          </a:lstStyle>
          <a:p>
            <a:pPr>
              <a:defRPr/>
            </a:pPr>
            <a:fld id="{18A6526F-B578-4B17-BD9F-253367547461}" type="datetimeFigureOut">
              <a:rPr lang="en-US"/>
              <a:pPr>
                <a:defRPr/>
              </a:pPr>
              <a:t>4/2/2014</a:t>
            </a:fld>
            <a:endParaRPr lang="en-US"/>
          </a:p>
        </p:txBody>
      </p:sp>
      <p:sp>
        <p:nvSpPr>
          <p:cNvPr id="4" name="Footer Placeholder 3"/>
          <p:cNvSpPr>
            <a:spLocks noGrp="1"/>
          </p:cNvSpPr>
          <p:nvPr>
            <p:ph type="ftr" sz="quarter" idx="2"/>
          </p:nvPr>
        </p:nvSpPr>
        <p:spPr>
          <a:xfrm>
            <a:off x="0" y="8902700"/>
            <a:ext cx="3070225" cy="468313"/>
          </a:xfrm>
          <a:prstGeom prst="rect">
            <a:avLst/>
          </a:prstGeom>
        </p:spPr>
        <p:txBody>
          <a:bodyPr vert="horz" lIns="94046" tIns="47023" rIns="94046" bIns="47023"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014788" y="8902700"/>
            <a:ext cx="3070225" cy="468313"/>
          </a:xfrm>
          <a:prstGeom prst="rect">
            <a:avLst/>
          </a:prstGeom>
        </p:spPr>
        <p:txBody>
          <a:bodyPr vert="horz" lIns="94046" tIns="47023" rIns="94046" bIns="47023" rtlCol="0" anchor="b"/>
          <a:lstStyle>
            <a:lvl1pPr algn="r">
              <a:defRPr sz="1200"/>
            </a:lvl1pPr>
          </a:lstStyle>
          <a:p>
            <a:pPr>
              <a:defRPr/>
            </a:pPr>
            <a:fld id="{765B1639-5B91-4DB7-AE93-89628D49E5EA}" type="slidenum">
              <a:rPr lang="en-US"/>
              <a:pPr>
                <a:defRPr/>
              </a:pPr>
              <a:t>‹#›</a:t>
            </a:fld>
            <a:endParaRPr lang="en-US"/>
          </a:p>
        </p:txBody>
      </p:sp>
    </p:spTree>
    <p:extLst>
      <p:ext uri="{BB962C8B-B14F-4D97-AF65-F5344CB8AC3E}">
        <p14:creationId xmlns:p14="http://schemas.microsoft.com/office/powerpoint/2010/main" val="2872761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8313"/>
          </a:xfrm>
          <a:prstGeom prst="rect">
            <a:avLst/>
          </a:prstGeom>
        </p:spPr>
        <p:txBody>
          <a:bodyPr vert="horz" lIns="94046" tIns="47023" rIns="94046" bIns="47023"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014788" y="0"/>
            <a:ext cx="3070225" cy="468313"/>
          </a:xfrm>
          <a:prstGeom prst="rect">
            <a:avLst/>
          </a:prstGeom>
        </p:spPr>
        <p:txBody>
          <a:bodyPr vert="horz" lIns="94046" tIns="47023" rIns="94046" bIns="47023" rtlCol="0"/>
          <a:lstStyle>
            <a:lvl1pPr algn="r" fontAlgn="auto">
              <a:spcBef>
                <a:spcPts val="0"/>
              </a:spcBef>
              <a:spcAft>
                <a:spcPts val="0"/>
              </a:spcAft>
              <a:defRPr sz="1200">
                <a:latin typeface="+mn-lt"/>
                <a:cs typeface="+mn-cs"/>
              </a:defRPr>
            </a:lvl1pPr>
          </a:lstStyle>
          <a:p>
            <a:pPr>
              <a:defRPr/>
            </a:pPr>
            <a:fld id="{F161E65B-C6A6-438A-9AF6-AC9E8C0BFF3D}" type="datetimeFigureOut">
              <a:rPr lang="en-US"/>
              <a:pPr>
                <a:defRPr/>
              </a:pPr>
              <a:t>4/2/2014</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pPr lvl="0"/>
            <a:endParaRPr lang="en-US" noProof="0" smtClean="0"/>
          </a:p>
        </p:txBody>
      </p:sp>
      <p:sp>
        <p:nvSpPr>
          <p:cNvPr id="5" name="Notes Placeholder 4"/>
          <p:cNvSpPr>
            <a:spLocks noGrp="1"/>
          </p:cNvSpPr>
          <p:nvPr>
            <p:ph type="body" sz="quarter" idx="3"/>
          </p:nvPr>
        </p:nvSpPr>
        <p:spPr>
          <a:xfrm>
            <a:off x="708025" y="4451350"/>
            <a:ext cx="5670550" cy="4217988"/>
          </a:xfrm>
          <a:prstGeom prst="rect">
            <a:avLst/>
          </a:prstGeom>
        </p:spPr>
        <p:txBody>
          <a:bodyPr vert="horz" lIns="94046" tIns="47023" rIns="94046" bIns="4702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902700"/>
            <a:ext cx="3070225" cy="468313"/>
          </a:xfrm>
          <a:prstGeom prst="rect">
            <a:avLst/>
          </a:prstGeom>
        </p:spPr>
        <p:txBody>
          <a:bodyPr vert="horz" lIns="94046" tIns="47023" rIns="94046" bIns="47023"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014788" y="8902700"/>
            <a:ext cx="3070225" cy="468313"/>
          </a:xfrm>
          <a:prstGeom prst="rect">
            <a:avLst/>
          </a:prstGeom>
        </p:spPr>
        <p:txBody>
          <a:bodyPr vert="horz" lIns="94046" tIns="47023" rIns="94046" bIns="47023" rtlCol="0" anchor="b"/>
          <a:lstStyle>
            <a:lvl1pPr algn="r" fontAlgn="auto">
              <a:spcBef>
                <a:spcPts val="0"/>
              </a:spcBef>
              <a:spcAft>
                <a:spcPts val="0"/>
              </a:spcAft>
              <a:defRPr sz="1200">
                <a:latin typeface="+mn-lt"/>
                <a:cs typeface="+mn-cs"/>
              </a:defRPr>
            </a:lvl1pPr>
          </a:lstStyle>
          <a:p>
            <a:pPr>
              <a:defRPr/>
            </a:pPr>
            <a:fld id="{C49FA927-1F5D-46B7-A73D-7D65C95EC34C}" type="slidenum">
              <a:rPr lang="en-US"/>
              <a:pPr>
                <a:defRPr/>
              </a:pPr>
              <a:t>‹#›</a:t>
            </a:fld>
            <a:endParaRPr lang="en-US"/>
          </a:p>
        </p:txBody>
      </p:sp>
    </p:spTree>
    <p:extLst>
      <p:ext uri="{BB962C8B-B14F-4D97-AF65-F5344CB8AC3E}">
        <p14:creationId xmlns:p14="http://schemas.microsoft.com/office/powerpoint/2010/main" val="42428570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lot to cover in 90 min.</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2</a:t>
            </a:fld>
            <a:endParaRPr lang="en-US"/>
          </a:p>
        </p:txBody>
      </p:sp>
    </p:spTree>
    <p:extLst>
      <p:ext uri="{BB962C8B-B14F-4D97-AF65-F5344CB8AC3E}">
        <p14:creationId xmlns:p14="http://schemas.microsoft.com/office/powerpoint/2010/main" val="3953355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3.NF.3</a:t>
            </a:r>
          </a:p>
        </p:txBody>
      </p:sp>
      <p:sp>
        <p:nvSpPr>
          <p:cNvPr id="4" name="Slide Number Placeholder 3"/>
          <p:cNvSpPr>
            <a:spLocks noGrp="1"/>
          </p:cNvSpPr>
          <p:nvPr>
            <p:ph type="sldNum" sz="quarter" idx="5"/>
          </p:nvPr>
        </p:nvSpPr>
        <p:spPr/>
        <p:txBody>
          <a:bodyPr/>
          <a:lstStyle/>
          <a:p>
            <a:pPr>
              <a:defRPr/>
            </a:pPr>
            <a:fld id="{15B1214B-DF12-4EB9-9889-43A497C5763D}"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4FC6FF4F-7E1F-43CE-BCDE-D584E26BB239}"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13</a:t>
            </a:fld>
            <a:endParaRPr lang="en-US"/>
          </a:p>
        </p:txBody>
      </p:sp>
    </p:spTree>
    <p:extLst>
      <p:ext uri="{BB962C8B-B14F-4D97-AF65-F5344CB8AC3E}">
        <p14:creationId xmlns:p14="http://schemas.microsoft.com/office/powerpoint/2010/main" val="3968870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14</a:t>
            </a:fld>
            <a:endParaRPr lang="en-US"/>
          </a:p>
        </p:txBody>
      </p:sp>
    </p:spTree>
    <p:extLst>
      <p:ext uri="{BB962C8B-B14F-4D97-AF65-F5344CB8AC3E}">
        <p14:creationId xmlns:p14="http://schemas.microsoft.com/office/powerpoint/2010/main" val="2722366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4 Nf. 2	Wu refers to cross multiplication algorithm</a:t>
            </a:r>
          </a:p>
        </p:txBody>
      </p:sp>
      <p:sp>
        <p:nvSpPr>
          <p:cNvPr id="4" name="Slide Number Placeholder 3"/>
          <p:cNvSpPr>
            <a:spLocks noGrp="1"/>
          </p:cNvSpPr>
          <p:nvPr>
            <p:ph type="sldNum" sz="quarter" idx="5"/>
          </p:nvPr>
        </p:nvSpPr>
        <p:spPr/>
        <p:txBody>
          <a:bodyPr/>
          <a:lstStyle/>
          <a:p>
            <a:pPr>
              <a:defRPr/>
            </a:pPr>
            <a:fld id="{792FB339-6268-425F-9DA4-5E8063085689}"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4.NF.2</a:t>
            </a:r>
          </a:p>
        </p:txBody>
      </p:sp>
      <p:sp>
        <p:nvSpPr>
          <p:cNvPr id="4" name="Slide Number Placeholder 3"/>
          <p:cNvSpPr>
            <a:spLocks noGrp="1"/>
          </p:cNvSpPr>
          <p:nvPr>
            <p:ph type="sldNum" sz="quarter" idx="5"/>
          </p:nvPr>
        </p:nvSpPr>
        <p:spPr/>
        <p:txBody>
          <a:bodyPr/>
          <a:lstStyle/>
          <a:p>
            <a:pPr>
              <a:defRPr/>
            </a:pPr>
            <a:fld id="{382DBD28-46F0-436D-9164-CA483CFEB1AD}"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Keeping the same denominator</a:t>
            </a:r>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18</a:t>
            </a:fld>
            <a:endParaRPr lang="en-US"/>
          </a:p>
        </p:txBody>
      </p:sp>
    </p:spTree>
    <p:extLst>
      <p:ext uri="{BB962C8B-B14F-4D97-AF65-F5344CB8AC3E}">
        <p14:creationId xmlns:p14="http://schemas.microsoft.com/office/powerpoint/2010/main" val="3793265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Understand a fraction </a:t>
            </a:r>
            <a:r>
              <a:rPr lang="en-US" i="1" dirty="0" smtClean="0"/>
              <a:t>a</a:t>
            </a:r>
            <a:r>
              <a:rPr lang="en-US" dirty="0" smtClean="0"/>
              <a:t>/</a:t>
            </a:r>
            <a:r>
              <a:rPr lang="en-US" i="1" dirty="0" smtClean="0"/>
              <a:t>b </a:t>
            </a:r>
            <a:r>
              <a:rPr lang="en-US" dirty="0" smtClean="0"/>
              <a:t>with </a:t>
            </a:r>
            <a:r>
              <a:rPr lang="en-US" i="1" dirty="0" smtClean="0"/>
              <a:t>a </a:t>
            </a:r>
            <a:r>
              <a:rPr lang="en-US" dirty="0" smtClean="0"/>
              <a:t>&gt; 1 as a sum of fractions 1/</a:t>
            </a:r>
            <a:r>
              <a:rPr lang="en-US" i="1" dirty="0" smtClean="0"/>
              <a:t>b</a:t>
            </a:r>
            <a:r>
              <a:rPr lang="en-US" dirty="0" smtClean="0"/>
              <a:t>. (4.NF.3)</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Mixed numbers introduced as addition  Give</a:t>
            </a:r>
            <a:r>
              <a:rPr lang="en-US" baseline="0" dirty="0" smtClean="0"/>
              <a:t> students practice with this.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20</a:t>
            </a:fld>
            <a:endParaRPr lang="en-US"/>
          </a:p>
        </p:txBody>
      </p:sp>
    </p:spTree>
    <p:extLst>
      <p:ext uri="{BB962C8B-B14F-4D97-AF65-F5344CB8AC3E}">
        <p14:creationId xmlns:p14="http://schemas.microsoft.com/office/powerpoint/2010/main" val="57604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21</a:t>
            </a:fld>
            <a:endParaRPr lang="en-US"/>
          </a:p>
        </p:txBody>
      </p:sp>
    </p:spTree>
    <p:extLst>
      <p:ext uri="{BB962C8B-B14F-4D97-AF65-F5344CB8AC3E}">
        <p14:creationId xmlns:p14="http://schemas.microsoft.com/office/powerpoint/2010/main" val="1163143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4.NF.4—Multiplication</a:t>
            </a:r>
            <a:r>
              <a:rPr lang="en-US" altLang="en-US" baseline="0" dirty="0" smtClean="0"/>
              <a:t> as repeated addition—demonstrate first, assign second on problem sheet</a:t>
            </a:r>
            <a:endParaRPr lang="en-US" altLang="en-US" dirty="0" smtClean="0"/>
          </a:p>
        </p:txBody>
      </p:sp>
      <p:sp>
        <p:nvSpPr>
          <p:cNvPr id="4" name="Slide Number Placeholder 3"/>
          <p:cNvSpPr>
            <a:spLocks noGrp="1"/>
          </p:cNvSpPr>
          <p:nvPr>
            <p:ph type="sldNum" sz="quarter" idx="5"/>
          </p:nvPr>
        </p:nvSpPr>
        <p:spPr/>
        <p:txBody>
          <a:bodyPr/>
          <a:lstStyle/>
          <a:p>
            <a:pPr>
              <a:defRPr/>
            </a:pPr>
            <a:fld id="{A5990D55-A19D-4AA2-BFC4-0E3BA89071B8}" type="slidenum">
              <a:rPr lang="en-US" smtClean="0"/>
              <a:pPr>
                <a:defRPr/>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Allow a few minutes for participants to consider the problem.  Then share answers</a:t>
            </a:r>
          </a:p>
        </p:txBody>
      </p:sp>
      <p:sp>
        <p:nvSpPr>
          <p:cNvPr id="133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64124" indent="-293894">
              <a:defRPr>
                <a:solidFill>
                  <a:schemeClr val="tx1"/>
                </a:solidFill>
                <a:latin typeface="Calibri" pitchFamily="34" charset="0"/>
              </a:defRPr>
            </a:lvl2pPr>
            <a:lvl3pPr marL="1175576" indent="-235115">
              <a:defRPr>
                <a:solidFill>
                  <a:schemeClr val="tx1"/>
                </a:solidFill>
                <a:latin typeface="Calibri" pitchFamily="34" charset="0"/>
              </a:defRPr>
            </a:lvl3pPr>
            <a:lvl4pPr marL="1645806" indent="-235115">
              <a:defRPr>
                <a:solidFill>
                  <a:schemeClr val="tx1"/>
                </a:solidFill>
                <a:latin typeface="Calibri" pitchFamily="34" charset="0"/>
              </a:defRPr>
            </a:lvl4pPr>
            <a:lvl5pPr marL="2116036" indent="-235115">
              <a:defRPr>
                <a:solidFill>
                  <a:schemeClr val="tx1"/>
                </a:solidFill>
                <a:latin typeface="Calibri" pitchFamily="34" charset="0"/>
              </a:defRPr>
            </a:lvl5pPr>
            <a:lvl6pPr marL="2586266" indent="-235115" fontAlgn="base">
              <a:spcBef>
                <a:spcPct val="0"/>
              </a:spcBef>
              <a:spcAft>
                <a:spcPct val="0"/>
              </a:spcAft>
              <a:defRPr>
                <a:solidFill>
                  <a:schemeClr val="tx1"/>
                </a:solidFill>
                <a:latin typeface="Calibri" pitchFamily="34" charset="0"/>
              </a:defRPr>
            </a:lvl6pPr>
            <a:lvl7pPr marL="3056496" indent="-235115" fontAlgn="base">
              <a:spcBef>
                <a:spcPct val="0"/>
              </a:spcBef>
              <a:spcAft>
                <a:spcPct val="0"/>
              </a:spcAft>
              <a:defRPr>
                <a:solidFill>
                  <a:schemeClr val="tx1"/>
                </a:solidFill>
                <a:latin typeface="Calibri" pitchFamily="34" charset="0"/>
              </a:defRPr>
            </a:lvl7pPr>
            <a:lvl8pPr marL="3526727" indent="-235115" fontAlgn="base">
              <a:spcBef>
                <a:spcPct val="0"/>
              </a:spcBef>
              <a:spcAft>
                <a:spcPct val="0"/>
              </a:spcAft>
              <a:defRPr>
                <a:solidFill>
                  <a:schemeClr val="tx1"/>
                </a:solidFill>
                <a:latin typeface="Calibri" pitchFamily="34" charset="0"/>
              </a:defRPr>
            </a:lvl8pPr>
            <a:lvl9pPr marL="3996957" indent="-23511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E340B0A-930E-454B-A114-DD15DC4DC0E4}" type="slidenum">
              <a:rPr lang="en-US" altLang="en-US" smtClean="0"/>
              <a:pPr fontAlgn="base">
                <a:spcBef>
                  <a:spcPct val="0"/>
                </a:spcBef>
                <a:spcAft>
                  <a:spcPct val="0"/>
                </a:spcAft>
                <a:defRPr/>
              </a:pPr>
              <a:t>3</a:t>
            </a:fld>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Commutative property</a:t>
            </a:r>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27</a:t>
            </a:fld>
            <a:endParaRPr lang="en-US"/>
          </a:p>
        </p:txBody>
      </p:sp>
    </p:spTree>
    <p:extLst>
      <p:ext uri="{BB962C8B-B14F-4D97-AF65-F5344CB8AC3E}">
        <p14:creationId xmlns:p14="http://schemas.microsoft.com/office/powerpoint/2010/main" val="92817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31</a:t>
            </a:fld>
            <a:endParaRPr lang="en-US"/>
          </a:p>
        </p:txBody>
      </p:sp>
    </p:spTree>
    <p:extLst>
      <p:ext uri="{BB962C8B-B14F-4D97-AF65-F5344CB8AC3E}">
        <p14:creationId xmlns:p14="http://schemas.microsoft.com/office/powerpoint/2010/main" val="33550470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5.NF.2</a:t>
            </a:r>
          </a:p>
          <a:p>
            <a:r>
              <a:rPr lang="en-US" dirty="0" smtClean="0"/>
              <a:t>A yes---parts of the same whole</a:t>
            </a:r>
          </a:p>
          <a:p>
            <a:r>
              <a:rPr lang="en-US" dirty="0" smtClean="0"/>
              <a:t>B no parts of two different</a:t>
            </a:r>
            <a:r>
              <a:rPr lang="en-US" baseline="0" dirty="0" smtClean="0"/>
              <a:t> wholes</a:t>
            </a:r>
          </a:p>
          <a:p>
            <a:r>
              <a:rPr lang="en-US" baseline="0" dirty="0" smtClean="0"/>
              <a:t>C No because the question does not ask for a fraction, but for the number of eggs.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32</a:t>
            </a:fld>
            <a:endParaRPr lang="en-US"/>
          </a:p>
        </p:txBody>
      </p:sp>
    </p:spTree>
    <p:extLst>
      <p:ext uri="{BB962C8B-B14F-4D97-AF65-F5344CB8AC3E}">
        <p14:creationId xmlns:p14="http://schemas.microsoft.com/office/powerpoint/2010/main" val="10124111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34</a:t>
            </a:fld>
            <a:endParaRPr lang="en-US"/>
          </a:p>
        </p:txBody>
      </p:sp>
    </p:spTree>
    <p:extLst>
      <p:ext uri="{BB962C8B-B14F-4D97-AF65-F5344CB8AC3E}">
        <p14:creationId xmlns:p14="http://schemas.microsoft.com/office/powerpoint/2010/main" val="3598867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5.NF.3 </a:t>
            </a:r>
            <a:r>
              <a:rPr lang="en-US" baseline="0" dirty="0" smtClean="0"/>
              <a:t> Interpret a fraction as division of the numerator by the denominator.</a:t>
            </a:r>
          </a:p>
          <a:p>
            <a:endParaRPr lang="en-US" dirty="0"/>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36</a:t>
            </a:fld>
            <a:endParaRPr lang="en-US"/>
          </a:p>
        </p:txBody>
      </p:sp>
    </p:spTree>
    <p:extLst>
      <p:ext uri="{BB962C8B-B14F-4D97-AF65-F5344CB8AC3E}">
        <p14:creationId xmlns:p14="http://schemas.microsoft.com/office/powerpoint/2010/main" val="1323315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Emily’s answer 2/6 means that all six squares together equal the whole.  Raj  2/3 defines three squares as the whole, while Alejandra  2 defines each square as a whole</a:t>
            </a:r>
          </a:p>
        </p:txBody>
      </p:sp>
      <p:sp>
        <p:nvSpPr>
          <p:cNvPr id="143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64124" indent="-293894">
              <a:defRPr>
                <a:solidFill>
                  <a:schemeClr val="tx1"/>
                </a:solidFill>
                <a:latin typeface="Calibri" pitchFamily="34" charset="0"/>
              </a:defRPr>
            </a:lvl2pPr>
            <a:lvl3pPr marL="1175576" indent="-235115">
              <a:defRPr>
                <a:solidFill>
                  <a:schemeClr val="tx1"/>
                </a:solidFill>
                <a:latin typeface="Calibri" pitchFamily="34" charset="0"/>
              </a:defRPr>
            </a:lvl3pPr>
            <a:lvl4pPr marL="1645806" indent="-235115">
              <a:defRPr>
                <a:solidFill>
                  <a:schemeClr val="tx1"/>
                </a:solidFill>
                <a:latin typeface="Calibri" pitchFamily="34" charset="0"/>
              </a:defRPr>
            </a:lvl4pPr>
            <a:lvl5pPr marL="2116036" indent="-235115">
              <a:defRPr>
                <a:solidFill>
                  <a:schemeClr val="tx1"/>
                </a:solidFill>
                <a:latin typeface="Calibri" pitchFamily="34" charset="0"/>
              </a:defRPr>
            </a:lvl5pPr>
            <a:lvl6pPr marL="2586266" indent="-235115" fontAlgn="base">
              <a:spcBef>
                <a:spcPct val="0"/>
              </a:spcBef>
              <a:spcAft>
                <a:spcPct val="0"/>
              </a:spcAft>
              <a:defRPr>
                <a:solidFill>
                  <a:schemeClr val="tx1"/>
                </a:solidFill>
                <a:latin typeface="Calibri" pitchFamily="34" charset="0"/>
              </a:defRPr>
            </a:lvl6pPr>
            <a:lvl7pPr marL="3056496" indent="-235115" fontAlgn="base">
              <a:spcBef>
                <a:spcPct val="0"/>
              </a:spcBef>
              <a:spcAft>
                <a:spcPct val="0"/>
              </a:spcAft>
              <a:defRPr>
                <a:solidFill>
                  <a:schemeClr val="tx1"/>
                </a:solidFill>
                <a:latin typeface="Calibri" pitchFamily="34" charset="0"/>
              </a:defRPr>
            </a:lvl7pPr>
            <a:lvl8pPr marL="3526727" indent="-235115" fontAlgn="base">
              <a:spcBef>
                <a:spcPct val="0"/>
              </a:spcBef>
              <a:spcAft>
                <a:spcPct val="0"/>
              </a:spcAft>
              <a:defRPr>
                <a:solidFill>
                  <a:schemeClr val="tx1"/>
                </a:solidFill>
                <a:latin typeface="Calibri" pitchFamily="34" charset="0"/>
              </a:defRPr>
            </a:lvl8pPr>
            <a:lvl9pPr marL="3996957" indent="-23511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0FB1207-3151-483F-A76E-8B53CDFCD5CE}" type="slidenum">
              <a:rPr lang="en-US" altLang="en-US" smtClean="0"/>
              <a:pPr fontAlgn="base">
                <a:spcBef>
                  <a:spcPct val="0"/>
                </a:spcBef>
                <a:spcAft>
                  <a:spcPct val="0"/>
                </a:spcAft>
                <a:defRPr/>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smtClean="0"/>
              <a:t>3.NF.1</a:t>
            </a:r>
          </a:p>
          <a:p>
            <a:r>
              <a:rPr lang="en-US" altLang="en-US" smtClean="0"/>
              <a:t>Pink = ½</a:t>
            </a:r>
          </a:p>
          <a:p>
            <a:r>
              <a:rPr lang="en-US" altLang="en-US" smtClean="0"/>
              <a:t>Orange = 1/3</a:t>
            </a:r>
          </a:p>
          <a:p>
            <a:r>
              <a:rPr lang="en-US" altLang="en-US" smtClean="0"/>
              <a:t>Yellow = ¼</a:t>
            </a:r>
          </a:p>
          <a:p>
            <a:r>
              <a:rPr lang="en-US" altLang="en-US" smtClean="0"/>
              <a:t>Green = 1/5</a:t>
            </a:r>
          </a:p>
          <a:p>
            <a:r>
              <a:rPr lang="en-US" altLang="en-US" smtClean="0"/>
              <a:t>Aqua= 1/6</a:t>
            </a:r>
          </a:p>
          <a:p>
            <a:r>
              <a:rPr lang="en-US" altLang="en-US" smtClean="0"/>
              <a:t>Navy = 1/8</a:t>
            </a:r>
          </a:p>
          <a:p>
            <a:r>
              <a:rPr lang="en-US" altLang="en-US" smtClean="0"/>
              <a:t>Purple = 1/10</a:t>
            </a:r>
          </a:p>
          <a:p>
            <a:r>
              <a:rPr lang="en-US" altLang="en-US" smtClean="0"/>
              <a:t>Black = 1/12</a:t>
            </a:r>
          </a:p>
        </p:txBody>
      </p:sp>
      <p:sp>
        <p:nvSpPr>
          <p:cNvPr id="4" name="Slide Number Placeholder 3"/>
          <p:cNvSpPr>
            <a:spLocks noGrp="1"/>
          </p:cNvSpPr>
          <p:nvPr>
            <p:ph type="sldNum" sz="quarter" idx="5"/>
          </p:nvPr>
        </p:nvSpPr>
        <p:spPr/>
        <p:txBody>
          <a:bodyPr/>
          <a:lstStyle/>
          <a:p>
            <a:pPr>
              <a:defRPr/>
            </a:pPr>
            <a:fld id="{1D48E39C-B51F-42BB-9F3E-4FDA7A3A9D42}"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MP 7  Look for and</a:t>
            </a:r>
            <a:r>
              <a:rPr lang="en-US" altLang="en-US" baseline="0" dirty="0" smtClean="0"/>
              <a:t> make use of structure.</a:t>
            </a:r>
            <a:endParaRPr lang="en-US" altLang="en-US" dirty="0" smtClean="0"/>
          </a:p>
        </p:txBody>
      </p:sp>
      <p:sp>
        <p:nvSpPr>
          <p:cNvPr id="4" name="Slide Number Placeholder 3"/>
          <p:cNvSpPr>
            <a:spLocks noGrp="1"/>
          </p:cNvSpPr>
          <p:nvPr>
            <p:ph type="sldNum" sz="quarter" idx="5"/>
          </p:nvPr>
        </p:nvSpPr>
        <p:spPr/>
        <p:txBody>
          <a:bodyPr/>
          <a:lstStyle/>
          <a:p>
            <a:pPr>
              <a:defRPr/>
            </a:pPr>
            <a:fld id="{0144DA02-5682-4B17-8390-6B7E39F4E7F3}"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smtClean="0"/>
              <a:t>3.NF.2</a:t>
            </a:r>
          </a:p>
        </p:txBody>
      </p:sp>
      <p:sp>
        <p:nvSpPr>
          <p:cNvPr id="4" name="Slide Number Placeholder 3"/>
          <p:cNvSpPr>
            <a:spLocks noGrp="1"/>
          </p:cNvSpPr>
          <p:nvPr>
            <p:ph type="sldNum" sz="quarter" idx="5"/>
          </p:nvPr>
        </p:nvSpPr>
        <p:spPr/>
        <p:txBody>
          <a:bodyPr/>
          <a:lstStyle/>
          <a:p>
            <a:pPr>
              <a:defRPr/>
            </a:pPr>
            <a:fld id="{62810E22-793B-4263-900A-D741B1E45C26}"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Discuss 2/2 and 4/4    MP 7  Look for and</a:t>
            </a:r>
            <a:r>
              <a:rPr lang="en-US" altLang="en-US" baseline="0" dirty="0" smtClean="0"/>
              <a:t> make use of structure.</a:t>
            </a:r>
            <a:endParaRPr lang="en-US" altLang="en-US" dirty="0" smtClean="0"/>
          </a:p>
          <a:p>
            <a:endParaRPr lang="en-US" altLang="en-US" dirty="0" smtClean="0"/>
          </a:p>
        </p:txBody>
      </p:sp>
      <p:sp>
        <p:nvSpPr>
          <p:cNvPr id="4" name="Slide Number Placeholder 3"/>
          <p:cNvSpPr>
            <a:spLocks noGrp="1"/>
          </p:cNvSpPr>
          <p:nvPr>
            <p:ph type="sldNum" sz="quarter" idx="5"/>
          </p:nvPr>
        </p:nvSpPr>
        <p:spPr/>
        <p:txBody>
          <a:bodyPr/>
          <a:lstStyle/>
          <a:p>
            <a:pPr>
              <a:defRPr/>
            </a:pPr>
            <a:fld id="{BBD7F837-2D34-4A66-80E4-04C44B33FB41}"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MP 6</a:t>
            </a:r>
            <a:r>
              <a:rPr lang="en-US" baseline="0" dirty="0" smtClean="0"/>
              <a:t> Attend </a:t>
            </a:r>
            <a:r>
              <a:rPr lang="en-US" baseline="0" smtClean="0"/>
              <a:t>to Precision</a:t>
            </a:r>
            <a:endParaRPr lang="en-US"/>
          </a:p>
        </p:txBody>
      </p:sp>
      <p:sp>
        <p:nvSpPr>
          <p:cNvPr id="4" name="Slide Number Placeholder 3"/>
          <p:cNvSpPr>
            <a:spLocks noGrp="1"/>
          </p:cNvSpPr>
          <p:nvPr>
            <p:ph type="sldNum" sz="quarter" idx="10"/>
          </p:nvPr>
        </p:nvSpPr>
        <p:spPr/>
        <p:txBody>
          <a:bodyPr/>
          <a:lstStyle/>
          <a:p>
            <a:pPr>
              <a:defRPr/>
            </a:pPr>
            <a:fld id="{C49FA927-1F5D-46B7-A73D-7D65C95EC34C}" type="slidenum">
              <a:rPr lang="en-US" smtClean="0"/>
              <a:pPr>
                <a:defRPr/>
              </a:pPr>
              <a:t>9</a:t>
            </a:fld>
            <a:endParaRPr lang="en-US"/>
          </a:p>
        </p:txBody>
      </p:sp>
    </p:spTree>
    <p:extLst>
      <p:ext uri="{BB962C8B-B14F-4D97-AF65-F5344CB8AC3E}">
        <p14:creationId xmlns:p14="http://schemas.microsoft.com/office/powerpoint/2010/main" val="788496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3.NF.3a—same size or same pt on # line</a:t>
            </a:r>
          </a:p>
          <a:p>
            <a:r>
              <a:rPr lang="en-US" altLang="en-US" smtClean="0"/>
              <a:t>3.NF.3b generate simple equivalents</a:t>
            </a:r>
          </a:p>
          <a:p>
            <a:r>
              <a:rPr lang="en-US" altLang="en-US" smtClean="0"/>
              <a:t>See the resource list for many sites on which to find or create number line activity worksheets. </a:t>
            </a:r>
          </a:p>
          <a:p>
            <a:endParaRPr lang="en-US" altLang="en-US" smtClean="0"/>
          </a:p>
        </p:txBody>
      </p:sp>
      <p:sp>
        <p:nvSpPr>
          <p:cNvPr id="4" name="Slide Number Placeholder 3"/>
          <p:cNvSpPr>
            <a:spLocks noGrp="1"/>
          </p:cNvSpPr>
          <p:nvPr>
            <p:ph type="sldNum" sz="quarter" idx="5"/>
          </p:nvPr>
        </p:nvSpPr>
        <p:spPr/>
        <p:txBody>
          <a:bodyPr/>
          <a:lstStyle/>
          <a:p>
            <a:pPr>
              <a:defRPr/>
            </a:pPr>
            <a:fld id="{CC065B24-91EC-4CCD-99F7-131445FA15B4}"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ln/>
        </p:spPr>
        <p:txBody>
          <a:bodyPr/>
          <a:lstStyle>
            <a:lvl1pPr>
              <a:defRPr/>
            </a:lvl1pPr>
          </a:lstStyle>
          <a:p>
            <a:pPr>
              <a:defRPr/>
            </a:pPr>
            <a:fld id="{5E6088B9-B00C-4B55-8187-E5FA6D17A984}"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60C8A0D1-C4E5-4AB6-8B9D-536AA17FB277}" type="datetime1">
              <a:rPr lang="en-US"/>
              <a:pPr>
                <a:defRPr/>
              </a:pPr>
              <a:t>4/2/2014</a:t>
            </a:fld>
            <a:endParaRPr lang="en-US"/>
          </a:p>
        </p:txBody>
      </p:sp>
    </p:spTree>
    <p:extLst>
      <p:ext uri="{BB962C8B-B14F-4D97-AF65-F5344CB8AC3E}">
        <p14:creationId xmlns:p14="http://schemas.microsoft.com/office/powerpoint/2010/main" val="2010324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134487BC-9F1D-4B78-BC02-BFA441F0D7EF}"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1614A7E6-4C53-4E53-873F-3ADBFCFD23A4}" type="datetime1">
              <a:rPr lang="en-US"/>
              <a:pPr>
                <a:defRPr/>
              </a:pPr>
              <a:t>4/2/2014</a:t>
            </a:fld>
            <a:endParaRPr lang="en-US"/>
          </a:p>
        </p:txBody>
      </p:sp>
    </p:spTree>
    <p:extLst>
      <p:ext uri="{BB962C8B-B14F-4D97-AF65-F5344CB8AC3E}">
        <p14:creationId xmlns:p14="http://schemas.microsoft.com/office/powerpoint/2010/main" val="1906053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911E9E89-D6FE-4A01-8218-D784A3638A03}"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779A518E-5D04-4B95-8E4C-002B8AC648EC}" type="datetime1">
              <a:rPr lang="en-US"/>
              <a:pPr>
                <a:defRPr/>
              </a:pPr>
              <a:t>4/2/2014</a:t>
            </a:fld>
            <a:endParaRPr lang="en-US"/>
          </a:p>
        </p:txBody>
      </p:sp>
    </p:spTree>
    <p:extLst>
      <p:ext uri="{BB962C8B-B14F-4D97-AF65-F5344CB8AC3E}">
        <p14:creationId xmlns:p14="http://schemas.microsoft.com/office/powerpoint/2010/main" val="3033889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9A2DE25E-2ACC-4719-8825-B3BA35C1BEE4}"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2EF86563-DA2B-4CE0-994D-9618AA5F38A3}" type="datetime1">
              <a:rPr lang="en-US"/>
              <a:pPr>
                <a:defRPr/>
              </a:pPr>
              <a:t>4/2/2014</a:t>
            </a:fld>
            <a:endParaRPr lang="en-US"/>
          </a:p>
        </p:txBody>
      </p:sp>
    </p:spTree>
    <p:extLst>
      <p:ext uri="{BB962C8B-B14F-4D97-AF65-F5344CB8AC3E}">
        <p14:creationId xmlns:p14="http://schemas.microsoft.com/office/powerpoint/2010/main" val="2055677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ln/>
        </p:spPr>
        <p:txBody>
          <a:bodyPr/>
          <a:lstStyle>
            <a:lvl1pPr>
              <a:defRPr/>
            </a:lvl1pPr>
          </a:lstStyle>
          <a:p>
            <a:pPr>
              <a:defRPr/>
            </a:pPr>
            <a:fld id="{64BE6E40-555F-48DB-AE33-0FCB0418AA22}"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797D45FF-4130-4963-A262-18B9F9FDDAB6}" type="datetime1">
              <a:rPr lang="en-US"/>
              <a:pPr>
                <a:defRPr/>
              </a:pPr>
              <a:t>4/2/2014</a:t>
            </a:fld>
            <a:endParaRPr lang="en-US"/>
          </a:p>
        </p:txBody>
      </p:sp>
    </p:spTree>
    <p:extLst>
      <p:ext uri="{BB962C8B-B14F-4D97-AF65-F5344CB8AC3E}">
        <p14:creationId xmlns:p14="http://schemas.microsoft.com/office/powerpoint/2010/main" val="1801920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a:ln/>
        </p:spPr>
        <p:txBody>
          <a:bodyPr/>
          <a:lstStyle>
            <a:lvl1pPr>
              <a:defRPr/>
            </a:lvl1pPr>
          </a:lstStyle>
          <a:p>
            <a:pPr>
              <a:defRPr/>
            </a:pPr>
            <a:fld id="{73A03C36-9F47-4F0C-84DB-564714F7A538}"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69925AC5-B28F-4E2C-9C14-D237B4ED0839}" type="datetime1">
              <a:rPr lang="en-US"/>
              <a:pPr>
                <a:defRPr/>
              </a:pPr>
              <a:t>4/2/2014</a:t>
            </a:fld>
            <a:endParaRPr lang="en-US"/>
          </a:p>
        </p:txBody>
      </p:sp>
    </p:spTree>
    <p:extLst>
      <p:ext uri="{BB962C8B-B14F-4D97-AF65-F5344CB8AC3E}">
        <p14:creationId xmlns:p14="http://schemas.microsoft.com/office/powerpoint/2010/main" val="166668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ln/>
        </p:spPr>
        <p:txBody>
          <a:bodyPr/>
          <a:lstStyle>
            <a:lvl1pPr>
              <a:defRPr/>
            </a:lvl1pPr>
          </a:lstStyle>
          <a:p>
            <a:pPr>
              <a:defRPr/>
            </a:pPr>
            <a:fld id="{C14F3670-11AA-4FA7-8DED-2C9119C762E5}" type="slidenum">
              <a:rPr lang="en-US"/>
              <a:pPr>
                <a:defRPr/>
              </a:pPr>
              <a:t>‹#›</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Date Placeholder 3"/>
          <p:cNvSpPr>
            <a:spLocks noGrp="1"/>
          </p:cNvSpPr>
          <p:nvPr>
            <p:ph type="dt" sz="half" idx="12"/>
          </p:nvPr>
        </p:nvSpPr>
        <p:spPr/>
        <p:txBody>
          <a:bodyPr/>
          <a:lstStyle>
            <a:lvl1pPr>
              <a:defRPr/>
            </a:lvl1pPr>
          </a:lstStyle>
          <a:p>
            <a:pPr>
              <a:defRPr/>
            </a:pPr>
            <a:fld id="{EE1754B5-BF01-44BF-B8AB-4ACE42C31478}" type="datetime1">
              <a:rPr lang="en-US"/>
              <a:pPr>
                <a:defRPr/>
              </a:pPr>
              <a:t>4/2/2014</a:t>
            </a:fld>
            <a:endParaRPr lang="en-US"/>
          </a:p>
        </p:txBody>
      </p:sp>
    </p:spTree>
    <p:extLst>
      <p:ext uri="{BB962C8B-B14F-4D97-AF65-F5344CB8AC3E}">
        <p14:creationId xmlns:p14="http://schemas.microsoft.com/office/powerpoint/2010/main" val="363009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ln/>
        </p:spPr>
        <p:txBody>
          <a:bodyPr/>
          <a:lstStyle>
            <a:lvl1pPr>
              <a:defRPr/>
            </a:lvl1pPr>
          </a:lstStyle>
          <a:p>
            <a:pPr>
              <a:defRPr/>
            </a:pPr>
            <a:fld id="{092DC5F1-C0DD-44B3-B4FF-F19E13C5D28A}" type="slidenum">
              <a:rPr lang="en-US"/>
              <a:pPr>
                <a:defRPr/>
              </a:pPr>
              <a:t>‹#›</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Date Placeholder 3"/>
          <p:cNvSpPr>
            <a:spLocks noGrp="1"/>
          </p:cNvSpPr>
          <p:nvPr>
            <p:ph type="dt" sz="half" idx="12"/>
          </p:nvPr>
        </p:nvSpPr>
        <p:spPr/>
        <p:txBody>
          <a:bodyPr/>
          <a:lstStyle>
            <a:lvl1pPr>
              <a:defRPr/>
            </a:lvl1pPr>
          </a:lstStyle>
          <a:p>
            <a:pPr>
              <a:defRPr/>
            </a:pPr>
            <a:fld id="{EECF30F0-B512-4DD3-AECA-B1727474F42D}" type="datetime1">
              <a:rPr lang="en-US"/>
              <a:pPr>
                <a:defRPr/>
              </a:pPr>
              <a:t>4/2/2014</a:t>
            </a:fld>
            <a:endParaRPr lang="en-US"/>
          </a:p>
        </p:txBody>
      </p:sp>
    </p:spTree>
    <p:extLst>
      <p:ext uri="{BB962C8B-B14F-4D97-AF65-F5344CB8AC3E}">
        <p14:creationId xmlns:p14="http://schemas.microsoft.com/office/powerpoint/2010/main" val="3502115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ln/>
        </p:spPr>
        <p:txBody>
          <a:bodyPr/>
          <a:lstStyle>
            <a:lvl1pPr>
              <a:defRPr/>
            </a:lvl1pPr>
          </a:lstStyle>
          <a:p>
            <a:pPr>
              <a:defRPr/>
            </a:pPr>
            <a:fld id="{C19A3BBC-AEBA-44BE-BC11-1EABC11F906B}" type="slidenum">
              <a:rPr lang="en-US"/>
              <a:pPr>
                <a:defRPr/>
              </a:pPr>
              <a:t>‹#›</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Date Placeholder 3"/>
          <p:cNvSpPr>
            <a:spLocks noGrp="1"/>
          </p:cNvSpPr>
          <p:nvPr>
            <p:ph type="dt" sz="half" idx="12"/>
          </p:nvPr>
        </p:nvSpPr>
        <p:spPr/>
        <p:txBody>
          <a:bodyPr/>
          <a:lstStyle>
            <a:lvl1pPr>
              <a:defRPr/>
            </a:lvl1pPr>
          </a:lstStyle>
          <a:p>
            <a:pPr>
              <a:defRPr/>
            </a:pPr>
            <a:fld id="{EC8B3CD5-360B-450A-B632-DED1B8ABDEC6}" type="datetime1">
              <a:rPr lang="en-US"/>
              <a:pPr>
                <a:defRPr/>
              </a:pPr>
              <a:t>4/2/2014</a:t>
            </a:fld>
            <a:endParaRPr lang="en-US"/>
          </a:p>
        </p:txBody>
      </p:sp>
    </p:spTree>
    <p:extLst>
      <p:ext uri="{BB962C8B-B14F-4D97-AF65-F5344CB8AC3E}">
        <p14:creationId xmlns:p14="http://schemas.microsoft.com/office/powerpoint/2010/main" val="13098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ln/>
        </p:spPr>
        <p:txBody>
          <a:bodyPr/>
          <a:lstStyle>
            <a:lvl1pPr>
              <a:defRPr/>
            </a:lvl1pPr>
          </a:lstStyle>
          <a:p>
            <a:pPr>
              <a:defRPr/>
            </a:pPr>
            <a:fld id="{A35C161F-E0E6-44A6-A907-B41C51007080}" type="slidenum">
              <a:rPr lang="en-US"/>
              <a:pPr>
                <a:defRPr/>
              </a:pPr>
              <a:t>‹#›</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Date Placeholder 3"/>
          <p:cNvSpPr>
            <a:spLocks noGrp="1"/>
          </p:cNvSpPr>
          <p:nvPr>
            <p:ph type="dt" sz="half" idx="16"/>
          </p:nvPr>
        </p:nvSpPr>
        <p:spPr/>
        <p:txBody>
          <a:bodyPr/>
          <a:lstStyle>
            <a:lvl1pPr>
              <a:defRPr/>
            </a:lvl1pPr>
          </a:lstStyle>
          <a:p>
            <a:pPr>
              <a:defRPr/>
            </a:pPr>
            <a:fld id="{771C317F-F269-4234-B336-F9442FE8C121}" type="datetime1">
              <a:rPr lang="en-US"/>
              <a:pPr>
                <a:defRPr/>
              </a:pPr>
              <a:t>4/2/2014</a:t>
            </a:fld>
            <a:endParaRPr lang="en-US"/>
          </a:p>
        </p:txBody>
      </p:sp>
    </p:spTree>
    <p:extLst>
      <p:ext uri="{BB962C8B-B14F-4D97-AF65-F5344CB8AC3E}">
        <p14:creationId xmlns:p14="http://schemas.microsoft.com/office/powerpoint/2010/main" val="2049586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ln/>
        </p:spPr>
        <p:txBody>
          <a:bodyPr/>
          <a:lstStyle>
            <a:lvl1pPr>
              <a:defRPr/>
            </a:lvl1pPr>
          </a:lstStyle>
          <a:p>
            <a:pPr>
              <a:defRPr/>
            </a:pPr>
            <a:fld id="{D7E8F866-04A3-4D7D-8D3E-F44A623A64F8}"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5BE228FE-8AA2-44E3-A222-12E59B321061}" type="datetime1">
              <a:rPr lang="en-US"/>
              <a:pPr>
                <a:defRPr/>
              </a:pPr>
              <a:t>4/2/2014</a:t>
            </a:fld>
            <a:endParaRPr lang="en-US"/>
          </a:p>
        </p:txBody>
      </p:sp>
    </p:spTree>
    <p:extLst>
      <p:ext uri="{BB962C8B-B14F-4D97-AF65-F5344CB8AC3E}">
        <p14:creationId xmlns:p14="http://schemas.microsoft.com/office/powerpoint/2010/main" val="2100798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762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Slide Number Placeholder 5"/>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fontAlgn="auto">
              <a:spcBef>
                <a:spcPts val="0"/>
              </a:spcBef>
              <a:spcAft>
                <a:spcPts val="0"/>
              </a:spcAft>
              <a:defRPr sz="1800">
                <a:solidFill>
                  <a:srgbClr val="FFFFFF"/>
                </a:solidFill>
                <a:latin typeface="+mn-lt"/>
                <a:cs typeface="+mn-cs"/>
              </a:defRPr>
            </a:lvl1pPr>
          </a:lstStyle>
          <a:p>
            <a:pPr>
              <a:defRPr/>
            </a:pPr>
            <a:fld id="{3BCA6711-069D-4D6A-A6E0-01563CF64368}" type="slidenum">
              <a:rPr lang="en-US"/>
              <a:pPr>
                <a:defRPr/>
              </a:pPr>
              <a:t>‹#›</a:t>
            </a:fld>
            <a:endParaRPr lang="en-US"/>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fontAlgn="auto">
              <a:spcBef>
                <a:spcPts val="0"/>
              </a:spcBef>
              <a:spcAft>
                <a:spcPts val="0"/>
              </a:spcAft>
              <a:defRPr sz="1200">
                <a:solidFill>
                  <a:schemeClr val="bg2"/>
                </a:solidFill>
                <a:latin typeface="+mn-lt"/>
                <a:cs typeface="+mn-cs"/>
              </a:defRPr>
            </a:lvl1pPr>
          </a:lstStyle>
          <a:p>
            <a:pPr>
              <a:defRPr/>
            </a:pPr>
            <a:endParaRPr lang="en-US"/>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cs typeface="+mn-cs"/>
              </a:defRPr>
            </a:lvl1pPr>
          </a:lstStyle>
          <a:p>
            <a:pPr>
              <a:defRPr/>
            </a:pPr>
            <a:fld id="{2287CCE7-B384-4A67-B3F6-0B8E9C6ED79A}" type="datetime1">
              <a:rPr lang="en-US"/>
              <a:pPr>
                <a:defRPr/>
              </a:pPr>
              <a:t>4/2/2014</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Cambria" pitchFamily="18" charset="0"/>
        </a:defRPr>
      </a:lvl2pPr>
      <a:lvl3pPr algn="l" rtl="0" eaLnBrk="0" fontAlgn="base" hangingPunct="0">
        <a:spcBef>
          <a:spcPct val="0"/>
        </a:spcBef>
        <a:spcAft>
          <a:spcPct val="0"/>
        </a:spcAft>
        <a:defRPr sz="4600">
          <a:solidFill>
            <a:schemeClr val="tx2"/>
          </a:solidFill>
          <a:latin typeface="Cambria" pitchFamily="18" charset="0"/>
        </a:defRPr>
      </a:lvl3pPr>
      <a:lvl4pPr algn="l" rtl="0" eaLnBrk="0" fontAlgn="base" hangingPunct="0">
        <a:spcBef>
          <a:spcPct val="0"/>
        </a:spcBef>
        <a:spcAft>
          <a:spcPct val="0"/>
        </a:spcAft>
        <a:defRPr sz="4600">
          <a:solidFill>
            <a:schemeClr val="tx2"/>
          </a:solidFill>
          <a:latin typeface="Cambria" pitchFamily="18" charset="0"/>
        </a:defRPr>
      </a:lvl4pPr>
      <a:lvl5pPr algn="l" rtl="0" eaLnBrk="0" fontAlgn="base" hangingPunct="0">
        <a:spcBef>
          <a:spcPct val="0"/>
        </a:spcBef>
        <a:spcAft>
          <a:spcPct val="0"/>
        </a:spcAft>
        <a:defRPr sz="4600">
          <a:solidFill>
            <a:schemeClr val="tx2"/>
          </a:solidFill>
          <a:latin typeface="Cambria" pitchFamily="18"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9BBB59"/>
        </a:buClr>
        <a:buFont typeface="Arial" charset="0"/>
        <a:buChar char="•"/>
        <a:defRPr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8064A2"/>
        </a:buClr>
        <a:buFont typeface="Arial"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4BACC6"/>
        </a:buClr>
        <a:buFont typeface="Arial"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llustrativemathematics.org/fractions_progression"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mailto:bbgood2000@yahoo.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43000"/>
            <a:ext cx="6858000" cy="2209800"/>
          </a:xfrm>
        </p:spPr>
        <p:txBody>
          <a:bodyPr/>
          <a:lstStyle/>
          <a:p>
            <a:pPr algn="ctr" eaLnBrk="1" fontAlgn="auto" hangingPunct="1">
              <a:spcAft>
                <a:spcPts val="0"/>
              </a:spcAft>
              <a:defRPr/>
            </a:pPr>
            <a:r>
              <a:rPr lang="en-US" sz="4400" dirty="0" smtClean="0">
                <a:latin typeface="Cooper Black" panose="0208090404030B020404" pitchFamily="18" charset="0"/>
              </a:rPr>
              <a:t>Teaching Fractions </a:t>
            </a:r>
            <a:br>
              <a:rPr lang="en-US" sz="4400" dirty="0" smtClean="0">
                <a:latin typeface="Cooper Black" panose="0208090404030B020404" pitchFamily="18" charset="0"/>
              </a:rPr>
            </a:br>
            <a:r>
              <a:rPr lang="en-US" sz="4400" dirty="0" smtClean="0">
                <a:latin typeface="Cooper Black" panose="0208090404030B020404" pitchFamily="18" charset="0"/>
              </a:rPr>
              <a:t>According to the CCRSAE</a:t>
            </a:r>
            <a:endParaRPr lang="en-US" sz="4400" dirty="0">
              <a:latin typeface="Cooper Black" panose="0208090404030B020404" pitchFamily="18" charset="0"/>
            </a:endParaRPr>
          </a:p>
        </p:txBody>
      </p:sp>
      <p:sp>
        <p:nvSpPr>
          <p:cNvPr id="2051" name="Subtitle 2"/>
          <p:cNvSpPr>
            <a:spLocks noGrp="1"/>
          </p:cNvSpPr>
          <p:nvPr>
            <p:ph type="subTitle" idx="1"/>
          </p:nvPr>
        </p:nvSpPr>
        <p:spPr>
          <a:xfrm>
            <a:off x="1600200" y="4038600"/>
            <a:ext cx="4953000" cy="1066800"/>
          </a:xfrm>
        </p:spPr>
        <p:txBody>
          <a:bodyPr>
            <a:normAutofit fontScale="92500" lnSpcReduction="20000"/>
          </a:bodyPr>
          <a:lstStyle/>
          <a:p>
            <a:pPr algn="ctr" eaLnBrk="1" hangingPunct="1">
              <a:defRPr/>
            </a:pPr>
            <a:r>
              <a:rPr lang="en-US" altLang="en-US" sz="2400" smtClean="0">
                <a:solidFill>
                  <a:srgbClr val="002060"/>
                </a:solidFill>
                <a:latin typeface="Cooper Black" pitchFamily="18" charset="0"/>
              </a:rPr>
              <a:t>MCAE Network Conference</a:t>
            </a:r>
          </a:p>
          <a:p>
            <a:pPr algn="ctr" eaLnBrk="1" hangingPunct="1">
              <a:defRPr/>
            </a:pPr>
            <a:r>
              <a:rPr lang="en-US" altLang="en-US" sz="2400" smtClean="0">
                <a:solidFill>
                  <a:srgbClr val="002060"/>
                </a:solidFill>
                <a:latin typeface="Cooper Black" pitchFamily="18" charset="0"/>
              </a:rPr>
              <a:t>April 4, 2014</a:t>
            </a:r>
          </a:p>
          <a:p>
            <a:pPr algn="ctr" eaLnBrk="1" hangingPunct="1">
              <a:defRPr/>
            </a:pPr>
            <a:r>
              <a:rPr lang="en-US" altLang="en-US" sz="2400" smtClean="0">
                <a:solidFill>
                  <a:srgbClr val="002060"/>
                </a:solidFill>
                <a:latin typeface="Cooper Black" pitchFamily="18" charset="0"/>
              </a:rPr>
              <a:t>Barbara Goodridge</a:t>
            </a:r>
          </a:p>
        </p:txBody>
      </p:sp>
      <p:sp>
        <p:nvSpPr>
          <p:cNvPr id="2052"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BC9C192-D2D8-43E3-A96B-07B0D4913B75}" type="slidenum">
              <a:rPr lang="en-US" altLang="en-US" smtClean="0">
                <a:solidFill>
                  <a:srgbClr val="FFFFFF"/>
                </a:solidFill>
              </a:rPr>
              <a:pPr fontAlgn="base">
                <a:spcBef>
                  <a:spcPct val="0"/>
                </a:spcBef>
                <a:spcAft>
                  <a:spcPct val="0"/>
                </a:spcAft>
                <a:defRPr/>
              </a:pPr>
              <a:t>1</a:t>
            </a:fld>
            <a:endParaRPr lang="en-US" altLang="en-US" smtClean="0">
              <a:solidFill>
                <a:srgbClr val="FF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Thirds and Sixths</a:t>
            </a:r>
            <a:br>
              <a:rPr lang="en-US" dirty="0" smtClean="0"/>
            </a:br>
            <a:r>
              <a:rPr lang="en-US" sz="2800" dirty="0" smtClean="0"/>
              <a:t>3.NF.3 </a:t>
            </a:r>
            <a:endParaRPr lang="en-US" sz="2800"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80" t="-1144"/>
            </a:stretch>
          </a:blipFill>
          <a:extLst/>
        </p:spPr>
        <p:txBody>
          <a:bodyPr/>
          <a:lstStyle/>
          <a:p>
            <a:pPr>
              <a:defRPr/>
            </a:pPr>
            <a:r>
              <a:rPr lang="en-US">
                <a:noFill/>
              </a:rPr>
              <a:t> </a:t>
            </a:r>
          </a:p>
        </p:txBody>
      </p:sp>
      <p:sp>
        <p:nvSpPr>
          <p:cNvPr id="9220"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6507D91-1B48-44C8-990E-F16F6DF8243E}" type="slidenum">
              <a:rPr lang="en-US" altLang="en-US" smtClean="0">
                <a:solidFill>
                  <a:srgbClr val="FFFFFF"/>
                </a:solidFill>
              </a:rPr>
              <a:pPr fontAlgn="base">
                <a:spcBef>
                  <a:spcPct val="0"/>
                </a:spcBef>
                <a:spcAft>
                  <a:spcPct val="0"/>
                </a:spcAft>
                <a:defRPr/>
              </a:pPr>
              <a:t>10</a:t>
            </a:fld>
            <a:endParaRPr lang="en-US" altLang="en-US" smtClean="0">
              <a:solidFill>
                <a:srgbClr val="FFFFFF"/>
              </a:solidFill>
            </a:endParaRPr>
          </a:p>
        </p:txBody>
      </p:sp>
      <p:pic>
        <p:nvPicPr>
          <p:cNvPr id="11269"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133600"/>
            <a:ext cx="8526463"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600" dirty="0" smtClean="0"/>
              <a:t>Express Whole Numbers as Fractions</a:t>
            </a:r>
            <a:br>
              <a:rPr lang="en-US" sz="3600" dirty="0" smtClean="0"/>
            </a:br>
            <a:r>
              <a:rPr lang="en-US" altLang="en-US" sz="2800" dirty="0"/>
              <a:t>3.NF. 3c</a:t>
            </a:r>
            <a:br>
              <a:rPr lang="en-US" altLang="en-US" sz="2800" dirty="0"/>
            </a:br>
            <a:endParaRPr lang="en-US" sz="2800" dirty="0"/>
          </a:p>
        </p:txBody>
      </p:sp>
      <p:sp>
        <p:nvSpPr>
          <p:cNvPr id="12291" name="Content Placeholder 2"/>
          <p:cNvSpPr>
            <a:spLocks noGrp="1"/>
          </p:cNvSpPr>
          <p:nvPr>
            <p:ph idx="1"/>
          </p:nvPr>
        </p:nvSpPr>
        <p:spPr/>
        <p:txBody>
          <a:bodyPr/>
          <a:lstStyle/>
          <a:p>
            <a:pPr marL="114300" indent="0">
              <a:buFont typeface="Arial" charset="0"/>
              <a:buNone/>
            </a:pPr>
            <a:r>
              <a:rPr lang="en-US" altLang="en-US" sz="2400" dirty="0" smtClean="0"/>
              <a:t>Express whole numbers as fractions</a:t>
            </a:r>
          </a:p>
          <a:p>
            <a:pPr marL="114300" indent="0">
              <a:buFont typeface="Arial" charset="0"/>
              <a:buNone/>
            </a:pPr>
            <a:r>
              <a:rPr lang="en-US" altLang="en-US" sz="2400" dirty="0" smtClean="0"/>
              <a:t>        Express 3 in the form 3 = 3/1 and 5 = 5/1</a:t>
            </a:r>
          </a:p>
          <a:p>
            <a:pPr marL="114300" indent="0">
              <a:buFont typeface="Arial" charset="0"/>
              <a:buNone/>
            </a:pPr>
            <a:endParaRPr lang="en-US" altLang="en-US" dirty="0" smtClean="0"/>
          </a:p>
          <a:p>
            <a:pPr marL="114300" indent="0">
              <a:buFont typeface="Arial" charset="0"/>
              <a:buNone/>
            </a:pPr>
            <a:endParaRPr lang="en-US" altLang="en-US" dirty="0"/>
          </a:p>
          <a:p>
            <a:pPr marL="114300" indent="0">
              <a:buFont typeface="Arial" charset="0"/>
              <a:buNone/>
            </a:pPr>
            <a:endParaRPr lang="en-US" altLang="en-US" dirty="0"/>
          </a:p>
          <a:p>
            <a:pPr marL="114300" indent="0">
              <a:buFont typeface="Arial" charset="0"/>
              <a:buNone/>
            </a:pPr>
            <a:r>
              <a:rPr lang="en-US" altLang="en-US" sz="2400" dirty="0" smtClean="0"/>
              <a:t>Recognize fractions that are equivalent to whole numbers.</a:t>
            </a:r>
          </a:p>
          <a:p>
            <a:pPr marL="114300" indent="0">
              <a:buFont typeface="Arial" charset="0"/>
              <a:buNone/>
            </a:pPr>
            <a:endParaRPr lang="en-US" altLang="en-US" dirty="0" smtClean="0"/>
          </a:p>
        </p:txBody>
      </p:sp>
      <p:sp>
        <p:nvSpPr>
          <p:cNvPr id="4" name="Slide Number Placeholder 3"/>
          <p:cNvSpPr>
            <a:spLocks noGrp="1"/>
          </p:cNvSpPr>
          <p:nvPr>
            <p:ph type="sldNum" sz="quarter" idx="10"/>
          </p:nvPr>
        </p:nvSpPr>
        <p:spPr/>
        <p:txBody>
          <a:bodyPr/>
          <a:lstStyle/>
          <a:p>
            <a:pPr>
              <a:defRPr/>
            </a:pPr>
            <a:fld id="{67618895-52F7-4EFC-BCD3-3C34E8062032}" type="slidenum">
              <a:rPr lang="en-US" smtClean="0"/>
              <a:pPr>
                <a:defRPr/>
              </a:pPr>
              <a:t>11</a:t>
            </a:fld>
            <a:endParaRPr lang="en-US"/>
          </a:p>
        </p:txBody>
      </p:sp>
      <p:pic>
        <p:nvPicPr>
          <p:cNvPr id="12293"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678" y="2514600"/>
            <a:ext cx="8559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8503" y="4195295"/>
            <a:ext cx="755015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457200" y="5555452"/>
            <a:ext cx="7543800" cy="461665"/>
          </a:xfrm>
          <a:prstGeom prst="rect">
            <a:avLst/>
          </a:prstGeom>
        </p:spPr>
        <p:txBody>
          <a:bodyPr wrap="square">
            <a:spAutoFit/>
          </a:bodyPr>
          <a:lstStyle/>
          <a:p>
            <a:pPr marL="114300" indent="0">
              <a:buFont typeface="Arial" charset="0"/>
              <a:buNone/>
            </a:pPr>
            <a:r>
              <a:rPr lang="en-US" altLang="en-US" sz="2400" dirty="0"/>
              <a:t>Locate 3/3 and 1 at the same point on the number line.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Moving into Level C</a:t>
            </a:r>
            <a:endParaRPr lang="en-US" dirty="0"/>
          </a:p>
        </p:txBody>
      </p:sp>
      <p:sp>
        <p:nvSpPr>
          <p:cNvPr id="13315" name="Content Placeholder 2"/>
          <p:cNvSpPr>
            <a:spLocks noGrp="1"/>
          </p:cNvSpPr>
          <p:nvPr>
            <p:ph idx="1"/>
          </p:nvPr>
        </p:nvSpPr>
        <p:spPr/>
        <p:txBody>
          <a:bodyPr/>
          <a:lstStyle/>
          <a:p>
            <a:pPr marL="114300" indent="0">
              <a:buFont typeface="Arial" charset="0"/>
              <a:buNone/>
            </a:pPr>
            <a:r>
              <a:rPr lang="en-US" altLang="en-US" b="1" smtClean="0"/>
              <a:t>Extend understanding of fraction equivalence and ordering.</a:t>
            </a:r>
            <a:endParaRPr lang="en-US" altLang="en-US" smtClean="0"/>
          </a:p>
          <a:p>
            <a:pPr marL="114300" indent="0">
              <a:buFont typeface="Arial" charset="0"/>
              <a:buNone/>
            </a:pPr>
            <a:r>
              <a:rPr lang="en-US" altLang="en-US" smtClean="0"/>
              <a:t> </a:t>
            </a:r>
          </a:p>
          <a:p>
            <a:pPr marL="114300" indent="0">
              <a:buFont typeface="Arial" charset="0"/>
              <a:buNone/>
            </a:pPr>
            <a:r>
              <a:rPr lang="en-US" altLang="en-US" sz="2000" smtClean="0"/>
              <a:t>Explain why </a:t>
            </a:r>
            <a:r>
              <a:rPr lang="en-US" altLang="en-US" sz="2000" i="1" smtClean="0"/>
              <a:t>a </a:t>
            </a:r>
            <a:r>
              <a:rPr lang="en-US" altLang="en-US" sz="2000" smtClean="0"/>
              <a:t>fraction </a:t>
            </a:r>
            <a:r>
              <a:rPr lang="en-US" altLang="en-US" sz="2000" i="1" smtClean="0"/>
              <a:t>a</a:t>
            </a:r>
            <a:r>
              <a:rPr lang="en-US" altLang="en-US" sz="2000" smtClean="0"/>
              <a:t>/</a:t>
            </a:r>
            <a:r>
              <a:rPr lang="en-US" altLang="en-US" sz="2000" i="1" smtClean="0"/>
              <a:t>b </a:t>
            </a:r>
            <a:r>
              <a:rPr lang="en-US" altLang="en-US" sz="2000" smtClean="0"/>
              <a:t>is equivalent to a fraction (</a:t>
            </a:r>
            <a:r>
              <a:rPr lang="en-US" altLang="en-US" sz="2000" i="1" smtClean="0"/>
              <a:t>n </a:t>
            </a:r>
            <a:r>
              <a:rPr lang="en-US" altLang="en-US" sz="2000" smtClean="0"/>
              <a:t>× </a:t>
            </a:r>
            <a:r>
              <a:rPr lang="en-US" altLang="en-US" sz="2000" i="1" smtClean="0"/>
              <a:t>a</a:t>
            </a:r>
            <a:r>
              <a:rPr lang="en-US" altLang="en-US" sz="2000" smtClean="0"/>
              <a:t>)/(</a:t>
            </a:r>
            <a:r>
              <a:rPr lang="en-US" altLang="en-US" sz="2000" i="1" smtClean="0"/>
              <a:t>n </a:t>
            </a:r>
            <a:r>
              <a:rPr lang="en-US" altLang="en-US" sz="2000" smtClean="0"/>
              <a:t>× </a:t>
            </a:r>
            <a:r>
              <a:rPr lang="en-US" altLang="en-US" sz="2000" i="1" smtClean="0"/>
              <a:t>b</a:t>
            </a:r>
            <a:r>
              <a:rPr lang="en-US" altLang="en-US" sz="2000" smtClean="0"/>
              <a:t>) by using visual fraction models, with attention to how the number and size of the parts differ even though the two fractions themselves are the same size. Use this principle to recognize and generate equivalent fractions. (4.NF.1)</a:t>
            </a:r>
          </a:p>
        </p:txBody>
      </p:sp>
      <p:sp>
        <p:nvSpPr>
          <p:cNvPr id="4" name="Slide Number Placeholder 3"/>
          <p:cNvSpPr>
            <a:spLocks noGrp="1"/>
          </p:cNvSpPr>
          <p:nvPr>
            <p:ph type="sldNum" sz="quarter" idx="10"/>
          </p:nvPr>
        </p:nvSpPr>
        <p:spPr/>
        <p:txBody>
          <a:bodyPr/>
          <a:lstStyle/>
          <a:p>
            <a:pPr>
              <a:defRPr/>
            </a:pPr>
            <a:fld id="{5BDD6B07-7202-4B19-950D-F5373AF78FE5}" type="slidenum">
              <a:rPr lang="en-US" smtClean="0"/>
              <a:pPr>
                <a:defRPr/>
              </a:pPr>
              <a:t>12</a:t>
            </a:fld>
            <a:endParaRPr lang="en-US"/>
          </a:p>
        </p:txBody>
      </p:sp>
      <p:pic>
        <p:nvPicPr>
          <p:cNvPr id="13317"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419600"/>
            <a:ext cx="1500188"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Equivalent fractions </a:t>
            </a:r>
            <a:endParaRPr lang="en-US" dirty="0"/>
          </a:p>
        </p:txBody>
      </p:sp>
      <p:sp>
        <p:nvSpPr>
          <p:cNvPr id="14339" name="Text Placeholder 4"/>
          <p:cNvSpPr>
            <a:spLocks noGrp="1"/>
          </p:cNvSpPr>
          <p:nvPr>
            <p:ph type="body" idx="1"/>
          </p:nvPr>
        </p:nvSpPr>
        <p:spPr/>
        <p:txBody>
          <a:bodyPr/>
          <a:lstStyle/>
          <a:p>
            <a:r>
              <a:rPr lang="en-US" altLang="en-US" dirty="0" smtClean="0"/>
              <a:t>Shown in area model</a:t>
            </a:r>
          </a:p>
        </p:txBody>
      </p:sp>
      <p:pic>
        <p:nvPicPr>
          <p:cNvPr id="14340"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066800" y="2528888"/>
            <a:ext cx="1690688" cy="1357312"/>
          </a:xfrm>
        </p:spPr>
      </p:pic>
      <p:sp>
        <p:nvSpPr>
          <p:cNvPr id="14341" name="Text Placeholder 6"/>
          <p:cNvSpPr>
            <a:spLocks noGrp="1"/>
          </p:cNvSpPr>
          <p:nvPr>
            <p:ph type="body" sz="quarter" idx="3"/>
          </p:nvPr>
        </p:nvSpPr>
        <p:spPr/>
        <p:txBody>
          <a:bodyPr/>
          <a:lstStyle/>
          <a:p>
            <a:r>
              <a:rPr lang="en-US" altLang="en-US" dirty="0" smtClean="0"/>
              <a:t>Shown on number line</a:t>
            </a:r>
          </a:p>
        </p:txBody>
      </p:sp>
      <p:pic>
        <p:nvPicPr>
          <p:cNvPr id="14342" name="Content Placeholder 9"/>
          <p:cNvPicPr>
            <a:picLocks noGrp="1" noChangeAspect="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304800" y="4114800"/>
            <a:ext cx="2786063" cy="1595438"/>
          </a:xfrm>
        </p:spPr>
      </p:pic>
      <p:sp>
        <p:nvSpPr>
          <p:cNvPr id="4" name="Slide Number Placeholder 3"/>
          <p:cNvSpPr>
            <a:spLocks noGrp="1"/>
          </p:cNvSpPr>
          <p:nvPr>
            <p:ph type="sldNum" sz="quarter" idx="10"/>
          </p:nvPr>
        </p:nvSpPr>
        <p:spPr/>
        <p:txBody>
          <a:bodyPr/>
          <a:lstStyle/>
          <a:p>
            <a:pPr>
              <a:defRPr/>
            </a:pPr>
            <a:fld id="{72F897D7-7E7B-464A-9FBC-7B691364AC40}" type="slidenum">
              <a:rPr lang="en-US" smtClean="0"/>
              <a:pPr>
                <a:defRPr/>
              </a:pPr>
              <a:t>13</a:t>
            </a:fld>
            <a:endParaRPr lang="en-US"/>
          </a:p>
        </p:txBody>
      </p:sp>
      <p:pic>
        <p:nvPicPr>
          <p:cNvPr id="14344" name="Picture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828925"/>
            <a:ext cx="522922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1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24188" y="3910013"/>
            <a:ext cx="5572125"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1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835650" y="457200"/>
            <a:ext cx="1250950"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 name="TextBox 2"/>
              <p:cNvSpPr txBox="1"/>
              <p:nvPr/>
            </p:nvSpPr>
            <p:spPr>
              <a:xfrm>
                <a:off x="3505200" y="5338819"/>
                <a:ext cx="4014788" cy="1209562"/>
              </a:xfrm>
              <a:prstGeom prst="rect">
                <a:avLst/>
              </a:prstGeom>
              <a:noFill/>
            </p:spPr>
            <p:txBody>
              <a:bodyPr wrap="square" rtlCol="0">
                <a:spAutoFit/>
              </a:bodyPr>
              <a:lstStyle/>
              <a:p>
                <a:r>
                  <a:rPr lang="en-US" sz="2800" dirty="0" smtClean="0"/>
                  <a:t>In these examples </a:t>
                </a:r>
                <a14:m>
                  <m:oMath xmlns:m="http://schemas.openxmlformats.org/officeDocument/2006/math">
                    <m:f>
                      <m:fPr>
                        <m:ctrlPr>
                          <a:rPr lang="en-US" sz="2800" i="1" smtClean="0">
                            <a:latin typeface="Cambria Math"/>
                          </a:rPr>
                        </m:ctrlPr>
                      </m:fPr>
                      <m:num>
                        <m:r>
                          <a:rPr lang="en-US" sz="2800" b="0" i="1" smtClean="0">
                            <a:latin typeface="Cambria Math"/>
                          </a:rPr>
                          <m:t>1</m:t>
                        </m:r>
                      </m:num>
                      <m:den>
                        <m:r>
                          <a:rPr lang="en-US" sz="2800" b="0" i="1" smtClean="0">
                            <a:latin typeface="Cambria Math"/>
                          </a:rPr>
                          <m:t>3</m:t>
                        </m:r>
                      </m:den>
                    </m:f>
                    <m:r>
                      <a:rPr lang="en-US" sz="2800" b="0" i="0" smtClean="0">
                        <a:latin typeface="Cambria Math"/>
                      </a:rPr>
                      <m:t>= </m:t>
                    </m:r>
                    <m:f>
                      <m:fPr>
                        <m:ctrlPr>
                          <a:rPr lang="en-US" sz="2800" b="0" i="1" smtClean="0">
                            <a:latin typeface="Cambria Math"/>
                          </a:rPr>
                        </m:ctrlPr>
                      </m:fPr>
                      <m:num>
                        <m:r>
                          <a:rPr lang="en-US" sz="2800" b="0" i="1" smtClean="0">
                            <a:latin typeface="Cambria Math"/>
                          </a:rPr>
                          <m:t>4(1)</m:t>
                        </m:r>
                      </m:num>
                      <m:den>
                        <m:r>
                          <a:rPr lang="en-US" sz="2800" b="0" i="1" smtClean="0">
                            <a:latin typeface="Cambria Math"/>
                          </a:rPr>
                          <m:t>4(3)</m:t>
                        </m:r>
                      </m:den>
                    </m:f>
                  </m:oMath>
                </a14:m>
                <a:r>
                  <a:rPr lang="en-US" sz="2800" dirty="0" smtClean="0"/>
                  <a:t>   = </a:t>
                </a:r>
                <a14:m>
                  <m:oMath xmlns:m="http://schemas.openxmlformats.org/officeDocument/2006/math">
                    <m:f>
                      <m:fPr>
                        <m:ctrlPr>
                          <a:rPr lang="en-US" sz="2800" i="1" smtClean="0">
                            <a:latin typeface="Cambria Math"/>
                          </a:rPr>
                        </m:ctrlPr>
                      </m:fPr>
                      <m:num>
                        <m:r>
                          <a:rPr lang="en-US" sz="2800" b="0" i="1" smtClean="0">
                            <a:latin typeface="Cambria Math"/>
                          </a:rPr>
                          <m:t>4</m:t>
                        </m:r>
                      </m:num>
                      <m:den>
                        <m:r>
                          <a:rPr lang="en-US" sz="2800" b="0" i="1" smtClean="0">
                            <a:latin typeface="Cambria Math"/>
                          </a:rPr>
                          <m:t>12</m:t>
                        </m:r>
                      </m:den>
                    </m:f>
                  </m:oMath>
                </a14:m>
                <a:r>
                  <a:rPr lang="en-US" sz="2800" dirty="0" smtClean="0"/>
                  <a:t> </a:t>
                </a:r>
              </a:p>
            </p:txBody>
          </p:sp>
        </mc:Choice>
        <mc:Fallback xmlns="">
          <p:sp>
            <p:nvSpPr>
              <p:cNvPr id="3" name="TextBox 2"/>
              <p:cNvSpPr txBox="1">
                <a:spLocks noRot="1" noChangeAspect="1" noMove="1" noResize="1" noEditPoints="1" noAdjustHandles="1" noChangeArrowheads="1" noChangeShapeType="1" noTextEdit="1"/>
              </p:cNvSpPr>
              <p:nvPr/>
            </p:nvSpPr>
            <p:spPr>
              <a:xfrm>
                <a:off x="3505200" y="5338819"/>
                <a:ext cx="4014788" cy="1209562"/>
              </a:xfrm>
              <a:prstGeom prst="rect">
                <a:avLst/>
              </a:prstGeom>
              <a:blipFill rotWithShape="1">
                <a:blip r:embed="rId8"/>
                <a:stretch>
                  <a:fillRect l="-3035" t="-4545" b="-2020"/>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Equivalent fractions </a:t>
            </a:r>
            <a:r>
              <a:rPr lang="en-US" dirty="0" smtClean="0"/>
              <a:t/>
            </a:r>
            <a:br>
              <a:rPr lang="en-US" dirty="0" smtClean="0"/>
            </a:br>
            <a:r>
              <a:rPr lang="en-US" sz="2800" dirty="0" smtClean="0"/>
              <a:t>MP 3</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dirty="0"/>
                  <a:t>What fraction of the rectangle below is shaded</a:t>
                </a:r>
                <a:r>
                  <a:rPr lang="en-US" dirty="0" smtClean="0"/>
                  <a:t>?</a:t>
                </a:r>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r>
                  <a:rPr lang="en-US" dirty="0" smtClean="0"/>
                  <a:t>Laura </a:t>
                </a:r>
                <a:r>
                  <a:rPr lang="en-US" dirty="0"/>
                  <a:t>says that </a:t>
                </a:r>
                <a14:m>
                  <m:oMath xmlns:m="http://schemas.openxmlformats.org/officeDocument/2006/math">
                    <m:f>
                      <m:fPr>
                        <m:ctrlPr>
                          <a:rPr lang="en-US" i="1">
                            <a:latin typeface="Cambria Math"/>
                          </a:rPr>
                        </m:ctrlPr>
                      </m:fPr>
                      <m:num>
                        <m:r>
                          <a:rPr lang="en-US" i="1">
                            <a:latin typeface="Cambria Math"/>
                          </a:rPr>
                          <m:t>1</m:t>
                        </m:r>
                      </m:num>
                      <m:den>
                        <m:r>
                          <a:rPr lang="en-US" i="1">
                            <a:latin typeface="Cambria Math"/>
                          </a:rPr>
                          <m:t>4</m:t>
                        </m:r>
                      </m:den>
                    </m:f>
                  </m:oMath>
                </a14:m>
                <a:r>
                  <a:rPr lang="en-US" dirty="0"/>
                  <a:t> is shaded.  Do you agree?</a:t>
                </a:r>
              </a:p>
              <a:p>
                <a:pPr marL="114300" indent="0">
                  <a:buNone/>
                </a:pPr>
                <a:r>
                  <a:rPr lang="en-US" dirty="0"/>
                  <a:t>Explain why or why not.</a:t>
                </a:r>
              </a:p>
              <a:p>
                <a:pPr marL="114300" indent="0">
                  <a:buNone/>
                </a:pPr>
                <a:endParaRPr lang="en-US" dirty="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762"/>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14</a:t>
            </a:fld>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3600" y="2133600"/>
            <a:ext cx="2734057" cy="1733792"/>
          </a:xfrm>
          <a:prstGeom prst="rect">
            <a:avLst/>
          </a:prstGeom>
        </p:spPr>
      </p:pic>
    </p:spTree>
    <p:extLst>
      <p:ext uri="{BB962C8B-B14F-4D97-AF65-F5344CB8AC3E}">
        <p14:creationId xmlns:p14="http://schemas.microsoft.com/office/powerpoint/2010/main" val="51153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Equivalent fractions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dirty="0" smtClean="0"/>
                  <a:t>Just as we saw pictorially and on a number line that:</a:t>
                </a:r>
              </a:p>
              <a:p>
                <a:pPr marL="114300" indent="0">
                  <a:buNone/>
                </a:pPr>
                <a:endParaRPr lang="en-US" dirty="0"/>
              </a:p>
              <a:p>
                <a:pPr marL="114300" indent="0">
                  <a:buNone/>
                </a:pPr>
                <a:endParaRPr lang="en-US" dirty="0" smtClean="0"/>
              </a:p>
              <a:p>
                <a:pPr marL="114300" indent="0">
                  <a:buNone/>
                </a:pPr>
                <a:endParaRPr lang="en-US" dirty="0" smtClean="0"/>
              </a:p>
              <a:p>
                <a:pPr marL="114300" indent="0">
                  <a:buNone/>
                </a:pPr>
                <a:endParaRPr lang="en-US" dirty="0"/>
              </a:p>
              <a:p>
                <a:pPr marL="114300" indent="0">
                  <a:buNone/>
                </a:pPr>
                <a:r>
                  <a:rPr lang="en-US" dirty="0" smtClean="0"/>
                  <a:t>We can see pictorially that </a:t>
                </a:r>
              </a:p>
              <a:p>
                <a:pPr marL="114300" indent="0">
                  <a:buNone/>
                </a:pPr>
                <a:r>
                  <a:rPr lang="en-US" sz="3600" b="1" dirty="0" smtClean="0">
                    <a:solidFill>
                      <a:srgbClr val="0070C0"/>
                    </a:solidFill>
                  </a:rPr>
                  <a:t>               </a:t>
                </a:r>
                <a14:m>
                  <m:oMath xmlns:m="http://schemas.openxmlformats.org/officeDocument/2006/math">
                    <m:f>
                      <m:fPr>
                        <m:ctrlPr>
                          <a:rPr lang="en-US" sz="3600" b="1" i="1" smtClean="0">
                            <a:solidFill>
                              <a:srgbClr val="0062AC"/>
                            </a:solidFill>
                            <a:latin typeface="Cambria Math"/>
                          </a:rPr>
                        </m:ctrlPr>
                      </m:fPr>
                      <m:num>
                        <m:r>
                          <a:rPr lang="en-US" sz="3600" b="1" i="1" smtClean="0">
                            <a:solidFill>
                              <a:srgbClr val="0062AC"/>
                            </a:solidFill>
                            <a:latin typeface="Cambria Math"/>
                          </a:rPr>
                          <m:t>𝒂</m:t>
                        </m:r>
                        <m:r>
                          <a:rPr lang="en-US" sz="3600" b="1" i="1" smtClean="0">
                            <a:solidFill>
                              <a:srgbClr val="0062AC"/>
                            </a:solidFill>
                            <a:latin typeface="Cambria Math"/>
                          </a:rPr>
                          <m:t> ÷</m:t>
                        </m:r>
                        <m:r>
                          <a:rPr lang="en-US" sz="3600" b="1" i="1" smtClean="0">
                            <a:solidFill>
                              <a:srgbClr val="0062AC"/>
                            </a:solidFill>
                            <a:latin typeface="Cambria Math"/>
                            <a:ea typeface="Cambria Math"/>
                          </a:rPr>
                          <m:t>𝒏</m:t>
                        </m:r>
                      </m:num>
                      <m:den>
                        <m:r>
                          <a:rPr lang="en-US" sz="3600" b="1" i="1" smtClean="0">
                            <a:solidFill>
                              <a:srgbClr val="0062AC"/>
                            </a:solidFill>
                            <a:latin typeface="Cambria Math"/>
                          </a:rPr>
                          <m:t>𝒃</m:t>
                        </m:r>
                        <m:r>
                          <a:rPr lang="en-US" sz="3600" b="1" i="1" smtClean="0">
                            <a:solidFill>
                              <a:srgbClr val="0062AC"/>
                            </a:solidFill>
                            <a:latin typeface="Cambria Math"/>
                          </a:rPr>
                          <m:t> ÷</m:t>
                        </m:r>
                        <m:r>
                          <a:rPr lang="en-US" sz="3600" b="1" i="1" smtClean="0">
                            <a:solidFill>
                              <a:srgbClr val="0062AC"/>
                            </a:solidFill>
                            <a:latin typeface="Cambria Math"/>
                            <a:ea typeface="Cambria Math"/>
                          </a:rPr>
                          <m:t>𝒏</m:t>
                        </m:r>
                      </m:den>
                    </m:f>
                  </m:oMath>
                </a14:m>
                <a:r>
                  <a:rPr lang="en-US" sz="3600" b="1" dirty="0" smtClean="0">
                    <a:solidFill>
                      <a:srgbClr val="0062AC"/>
                    </a:solidFill>
                  </a:rPr>
                  <a:t> = </a:t>
                </a:r>
                <a14:m>
                  <m:oMath xmlns:m="http://schemas.openxmlformats.org/officeDocument/2006/math">
                    <m:f>
                      <m:fPr>
                        <m:ctrlPr>
                          <a:rPr lang="en-US" sz="3600" b="1" i="1" smtClean="0">
                            <a:solidFill>
                              <a:srgbClr val="0062AC"/>
                            </a:solidFill>
                            <a:latin typeface="Cambria Math"/>
                          </a:rPr>
                        </m:ctrlPr>
                      </m:fPr>
                      <m:num>
                        <m:r>
                          <a:rPr lang="en-US" sz="3600" b="1" i="1" smtClean="0">
                            <a:solidFill>
                              <a:srgbClr val="0062AC"/>
                            </a:solidFill>
                            <a:latin typeface="Cambria Math"/>
                          </a:rPr>
                          <m:t>𝒂</m:t>
                        </m:r>
                      </m:num>
                      <m:den>
                        <m:r>
                          <a:rPr lang="en-US" sz="3600" b="1" i="1" smtClean="0">
                            <a:solidFill>
                              <a:srgbClr val="0062AC"/>
                            </a:solidFill>
                            <a:latin typeface="Cambria Math"/>
                          </a:rPr>
                          <m:t>𝒃</m:t>
                        </m:r>
                      </m:den>
                    </m:f>
                  </m:oMath>
                </a14:m>
                <a:endParaRPr lang="en-US" sz="3600" b="1" dirty="0" smtClean="0">
                  <a:solidFill>
                    <a:srgbClr val="0070C0"/>
                  </a:solidFill>
                </a:endParaRPr>
              </a:p>
              <a:p>
                <a:pPr marL="114300" indent="0" algn="ctr">
                  <a:buNone/>
                </a:pPr>
                <a:endParaRPr lang="en-US" sz="3600" b="1" dirty="0">
                  <a:solidFill>
                    <a:schemeClr val="tx2">
                      <a:lumMod val="60000"/>
                      <a:lumOff val="40000"/>
                    </a:schemeClr>
                  </a:solidFill>
                </a:endParaRPr>
              </a:p>
              <a:p>
                <a:pPr marL="114300" indent="0" algn="ctr">
                  <a:buNone/>
                </a:pPr>
                <a:endParaRPr lang="en-US" sz="3600" b="1" dirty="0">
                  <a:solidFill>
                    <a:schemeClr val="tx2">
                      <a:lumMod val="60000"/>
                      <a:lumOff val="40000"/>
                    </a:schemeClr>
                  </a:solidFill>
                </a:endParaRPr>
              </a:p>
              <a:p>
                <a:pPr marL="114300" indent="0">
                  <a:buNone/>
                </a:pPr>
                <a:endParaRPr lang="en-US" dirty="0" smtClean="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762"/>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15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3117" y="3962400"/>
            <a:ext cx="2715004" cy="1362265"/>
          </a:xfrm>
          <a:prstGeom prst="rect">
            <a:avLst/>
          </a:prstGeom>
        </p:spPr>
      </p:pic>
      <p:pic>
        <p:nvPicPr>
          <p:cNvPr id="6" name="Picture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24199" y="2209799"/>
            <a:ext cx="1300345" cy="965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44106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defRPr/>
            </a:pPr>
            <a:r>
              <a:rPr lang="en-US" sz="3200" dirty="0" smtClean="0"/>
              <a:t>Comparing Fractions by Cross Multiplication</a:t>
            </a:r>
            <a:br>
              <a:rPr lang="en-US" sz="3200" dirty="0" smtClean="0"/>
            </a:br>
            <a:r>
              <a:rPr lang="en-US" sz="2800" dirty="0" smtClean="0"/>
              <a:t>4.NF.2</a:t>
            </a:r>
            <a:endParaRPr lang="en-US" sz="2800" dirty="0"/>
          </a:p>
        </p:txBody>
      </p:sp>
      <p:sp>
        <p:nvSpPr>
          <p:cNvPr id="9" name="Content Placeholder 8"/>
          <p:cNvSpPr>
            <a:spLocks noGrp="1" noRot="1" noChangeAspect="1" noMove="1" noResize="1" noEditPoints="1" noAdjustHandles="1" noChangeArrowheads="1" noChangeShapeType="1" noTextEdit="1"/>
          </p:cNvSpPr>
          <p:nvPr>
            <p:ph idx="1"/>
          </p:nvPr>
        </p:nvSpPr>
        <p:spPr>
          <a:blipFill rotWithShape="1">
            <a:blip r:embed="rId3"/>
            <a:stretch>
              <a:fillRect l="-80" t="-1144" r="-2240"/>
            </a:stretch>
          </a:blipFill>
          <a:extLst/>
        </p:spPr>
        <p:txBody>
          <a:bodyPr/>
          <a:lstStyle/>
          <a:p>
            <a:pPr>
              <a:defRPr/>
            </a:pPr>
            <a:r>
              <a:rPr lang="en-US">
                <a:noFill/>
              </a:rPr>
              <a:t> </a:t>
            </a:r>
          </a:p>
        </p:txBody>
      </p:sp>
      <p:sp>
        <p:nvSpPr>
          <p:cNvPr id="7" name="Slide Number Placeholder 6"/>
          <p:cNvSpPr>
            <a:spLocks noGrp="1"/>
          </p:cNvSpPr>
          <p:nvPr>
            <p:ph type="sldNum" sz="quarter" idx="10"/>
          </p:nvPr>
        </p:nvSpPr>
        <p:spPr/>
        <p:txBody>
          <a:bodyPr/>
          <a:lstStyle/>
          <a:p>
            <a:pPr>
              <a:defRPr/>
            </a:pPr>
            <a:fld id="{6257848C-D7AA-45DB-8599-B40B78ED9A52}" type="slidenum">
              <a:rPr lang="en-US" smtClean="0"/>
              <a:pPr>
                <a:defRPr/>
              </a:pPr>
              <a:t>16</a:t>
            </a:fld>
            <a:endParaRPr lang="en-US"/>
          </a:p>
        </p:txBody>
      </p:sp>
      <p:cxnSp>
        <p:nvCxnSpPr>
          <p:cNvPr id="11" name="Straight Arrow Connector 10"/>
          <p:cNvCxnSpPr/>
          <p:nvPr/>
        </p:nvCxnSpPr>
        <p:spPr>
          <a:xfrm flipV="1">
            <a:off x="1752600" y="3317875"/>
            <a:ext cx="762000" cy="533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1752600" y="3317875"/>
            <a:ext cx="762000" cy="533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752600" y="5562600"/>
            <a:ext cx="7620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1752600" y="5562600"/>
            <a:ext cx="7620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393" name="TextBox 1"/>
          <p:cNvSpPr txBox="1">
            <a:spLocks noChangeArrowheads="1"/>
          </p:cNvSpPr>
          <p:nvPr/>
        </p:nvSpPr>
        <p:spPr bwMode="auto">
          <a:xfrm>
            <a:off x="1900238" y="4687888"/>
            <a:ext cx="4667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9BBB59"/>
              </a:buClr>
              <a:buFont typeface="Arial" charset="0"/>
              <a:buChar char="•"/>
              <a:defRPr>
                <a:solidFill>
                  <a:schemeClr val="tx1"/>
                </a:solidFill>
                <a:latin typeface="Calibri" pitchFamily="34" charset="0"/>
              </a:defRPr>
            </a:lvl3pPr>
            <a:lvl4pPr marL="1600200" indent="-228600" eaLnBrk="0" hangingPunct="0">
              <a:spcBef>
                <a:spcPct val="20000"/>
              </a:spcBef>
              <a:buClr>
                <a:srgbClr val="8064A2"/>
              </a:buClr>
              <a:buFont typeface="Arial" charset="0"/>
              <a:buChar char="•"/>
              <a:defRPr sz="1600">
                <a:solidFill>
                  <a:schemeClr val="tx1"/>
                </a:solidFill>
                <a:latin typeface="Calibri" pitchFamily="34" charset="0"/>
              </a:defRPr>
            </a:lvl4pPr>
            <a:lvl5pPr marL="2057400" indent="-228600" eaLnBrk="0" hangingPunct="0">
              <a:spcBef>
                <a:spcPct val="20000"/>
              </a:spcBef>
              <a:buClr>
                <a:srgbClr val="4BACC6"/>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9pPr>
          </a:lstStyle>
          <a:p>
            <a:pPr eaLnBrk="1" hangingPunct="1">
              <a:spcBef>
                <a:spcPct val="0"/>
              </a:spcBef>
              <a:buClrTx/>
              <a:buFontTx/>
              <a:buNone/>
            </a:pPr>
            <a:r>
              <a:rPr lang="en-US" altLang="en-US" sz="4400">
                <a:solidFill>
                  <a:srgbClr val="FF0000"/>
                </a:solidFill>
              </a:rPr>
              <a:t>&gt;</a:t>
            </a:r>
          </a:p>
        </p:txBody>
      </p:sp>
      <p:sp>
        <p:nvSpPr>
          <p:cNvPr id="16394" name="TextBox 2"/>
          <p:cNvSpPr txBox="1">
            <a:spLocks noChangeArrowheads="1"/>
          </p:cNvSpPr>
          <p:nvPr/>
        </p:nvSpPr>
        <p:spPr bwMode="auto">
          <a:xfrm>
            <a:off x="1947863" y="2359025"/>
            <a:ext cx="4651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9BBB59"/>
              </a:buClr>
              <a:buFont typeface="Arial" charset="0"/>
              <a:buChar char="•"/>
              <a:defRPr>
                <a:solidFill>
                  <a:schemeClr val="tx1"/>
                </a:solidFill>
                <a:latin typeface="Calibri" pitchFamily="34" charset="0"/>
              </a:defRPr>
            </a:lvl3pPr>
            <a:lvl4pPr marL="1600200" indent="-228600" eaLnBrk="0" hangingPunct="0">
              <a:spcBef>
                <a:spcPct val="20000"/>
              </a:spcBef>
              <a:buClr>
                <a:srgbClr val="8064A2"/>
              </a:buClr>
              <a:buFont typeface="Arial" charset="0"/>
              <a:buChar char="•"/>
              <a:defRPr sz="1600">
                <a:solidFill>
                  <a:schemeClr val="tx1"/>
                </a:solidFill>
                <a:latin typeface="Calibri" pitchFamily="34" charset="0"/>
              </a:defRPr>
            </a:lvl4pPr>
            <a:lvl5pPr marL="2057400" indent="-228600" eaLnBrk="0" hangingPunct="0">
              <a:spcBef>
                <a:spcPct val="20000"/>
              </a:spcBef>
              <a:buClr>
                <a:srgbClr val="4BACC6"/>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9pPr>
          </a:lstStyle>
          <a:p>
            <a:pPr eaLnBrk="1" hangingPunct="1">
              <a:spcBef>
                <a:spcPct val="0"/>
              </a:spcBef>
              <a:buClrTx/>
              <a:buFontTx/>
              <a:buNone/>
            </a:pPr>
            <a:r>
              <a:rPr lang="en-US" altLang="en-US" sz="4400">
                <a:solidFill>
                  <a:srgbClr val="FF0000"/>
                </a:solidFill>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4400" dirty="0" smtClean="0"/>
              <a:t>Compare Fractions</a:t>
            </a:r>
            <a:endParaRPr lang="en-US" sz="4400" dirty="0"/>
          </a:p>
        </p:txBody>
      </p:sp>
      <p:sp>
        <p:nvSpPr>
          <p:cNvPr id="15363" name="Content Placeholder 2"/>
          <p:cNvSpPr>
            <a:spLocks noGrp="1"/>
          </p:cNvSpPr>
          <p:nvPr>
            <p:ph idx="1"/>
          </p:nvPr>
        </p:nvSpPr>
        <p:spPr/>
        <p:txBody>
          <a:bodyPr/>
          <a:lstStyle/>
          <a:p>
            <a:pPr marL="114300" indent="0">
              <a:buFont typeface="Arial" charset="0"/>
              <a:buNone/>
            </a:pPr>
            <a:r>
              <a:rPr lang="en-US" altLang="en-US" sz="2400" dirty="0" smtClean="0"/>
              <a:t>Recognize that comparisons are valid only when the two fractions refer to the same whole. </a:t>
            </a:r>
            <a:endParaRPr lang="en-US" altLang="en-US" dirty="0" smtClean="0"/>
          </a:p>
          <a:p>
            <a:pPr marL="114300" indent="0">
              <a:buFont typeface="Arial" charset="0"/>
              <a:buNone/>
            </a:pPr>
            <a:endParaRPr lang="en-US" altLang="en-US" dirty="0" smtClean="0"/>
          </a:p>
          <a:p>
            <a:pPr marL="114300" indent="0">
              <a:buFont typeface="Arial" charset="0"/>
              <a:buNone/>
            </a:pPr>
            <a:endParaRPr lang="en-US" altLang="en-US" dirty="0" smtClean="0"/>
          </a:p>
          <a:p>
            <a:pPr marL="114300" indent="0">
              <a:buFont typeface="Arial" charset="0"/>
              <a:buNone/>
            </a:pPr>
            <a:endParaRPr lang="en-US" altLang="en-US" dirty="0" smtClean="0"/>
          </a:p>
          <a:p>
            <a:pPr marL="114300" indent="0">
              <a:buFont typeface="Arial" charset="0"/>
              <a:buNone/>
            </a:pPr>
            <a:endParaRPr lang="en-US" altLang="en-US" dirty="0" smtClean="0"/>
          </a:p>
          <a:p>
            <a:pPr marL="114300" indent="0">
              <a:buFont typeface="Arial" charset="0"/>
              <a:buNone/>
            </a:pPr>
            <a:endParaRPr lang="en-US" altLang="en-US" dirty="0" smtClean="0"/>
          </a:p>
          <a:p>
            <a:pPr marL="114300" indent="0">
              <a:buFont typeface="Arial" charset="0"/>
              <a:buNone/>
            </a:pPr>
            <a:endParaRPr lang="en-US" altLang="en-US" dirty="0" smtClean="0"/>
          </a:p>
          <a:p>
            <a:pPr marL="114300" indent="0">
              <a:buFont typeface="Arial" charset="0"/>
              <a:buNone/>
            </a:pPr>
            <a:r>
              <a:rPr lang="en-US" altLang="en-US" sz="2800" dirty="0" smtClean="0"/>
              <a:t>In this case, ¼ is larger than ½.</a:t>
            </a:r>
          </a:p>
          <a:p>
            <a:pPr marL="114300" indent="0">
              <a:buFont typeface="Arial" charset="0"/>
              <a:buNone/>
            </a:pPr>
            <a:endParaRPr lang="en-US" altLang="en-US" dirty="0" smtClean="0"/>
          </a:p>
        </p:txBody>
      </p:sp>
      <p:sp>
        <p:nvSpPr>
          <p:cNvPr id="4" name="Slide Number Placeholder 3"/>
          <p:cNvSpPr>
            <a:spLocks noGrp="1"/>
          </p:cNvSpPr>
          <p:nvPr>
            <p:ph type="sldNum" sz="quarter" idx="10"/>
          </p:nvPr>
        </p:nvSpPr>
        <p:spPr/>
        <p:txBody>
          <a:bodyPr/>
          <a:lstStyle/>
          <a:p>
            <a:pPr>
              <a:defRPr/>
            </a:pPr>
            <a:fld id="{0A1D4F66-1463-47A0-87B0-A41274E39120}" type="slidenum">
              <a:rPr lang="en-US" smtClean="0"/>
              <a:pPr>
                <a:defRPr/>
              </a:pPr>
              <a:t>17</a:t>
            </a:fld>
            <a:endParaRPr lang="en-US"/>
          </a:p>
        </p:txBody>
      </p:sp>
      <p:pic>
        <p:nvPicPr>
          <p:cNvPr id="153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9313" y="2705100"/>
            <a:ext cx="3929062"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Mixed Numbers and Improper Fractions</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sz="2600" dirty="0" smtClean="0"/>
                  <a:t>On page 26-27 Wu explains that there is a </a:t>
                </a:r>
                <a:r>
                  <a:rPr lang="en-US" sz="2600" i="1" dirty="0" smtClean="0"/>
                  <a:t>notational convention</a:t>
                </a:r>
                <a:r>
                  <a:rPr lang="en-US" sz="2600" dirty="0" smtClean="0"/>
                  <a:t> of writing 5</a:t>
                </a:r>
                <a14:m>
                  <m:oMath xmlns:m="http://schemas.openxmlformats.org/officeDocument/2006/math">
                    <m:f>
                      <m:fPr>
                        <m:ctrlPr>
                          <a:rPr lang="en-US" sz="2600" i="1" smtClean="0">
                            <a:latin typeface="Cambria Math"/>
                          </a:rPr>
                        </m:ctrlPr>
                      </m:fPr>
                      <m:num>
                        <m:r>
                          <a:rPr lang="en-US" sz="2600" b="0" i="1" smtClean="0">
                            <a:latin typeface="Cambria Math"/>
                          </a:rPr>
                          <m:t>3</m:t>
                        </m:r>
                      </m:num>
                      <m:den>
                        <m:r>
                          <a:rPr lang="en-US" sz="2600" b="0" i="1" smtClean="0">
                            <a:latin typeface="Cambria Math"/>
                          </a:rPr>
                          <m:t>4</m:t>
                        </m:r>
                      </m:den>
                    </m:f>
                  </m:oMath>
                </a14:m>
                <a:r>
                  <a:rPr lang="en-US" sz="2600" dirty="0" smtClean="0"/>
                  <a:t> in place of 5 + </a:t>
                </a:r>
                <a14:m>
                  <m:oMath xmlns:m="http://schemas.openxmlformats.org/officeDocument/2006/math">
                    <m:f>
                      <m:fPr>
                        <m:ctrlPr>
                          <a:rPr lang="en-US" sz="2600" i="1">
                            <a:latin typeface="Cambria Math"/>
                          </a:rPr>
                        </m:ctrlPr>
                      </m:fPr>
                      <m:num>
                        <m:r>
                          <a:rPr lang="en-US" sz="2600" i="1">
                            <a:latin typeface="Cambria Math"/>
                          </a:rPr>
                          <m:t>3</m:t>
                        </m:r>
                      </m:num>
                      <m:den>
                        <m:r>
                          <a:rPr lang="en-US" sz="2600" i="1">
                            <a:latin typeface="Cambria Math"/>
                          </a:rPr>
                          <m:t>4</m:t>
                        </m:r>
                      </m:den>
                    </m:f>
                  </m:oMath>
                </a14:m>
                <a:r>
                  <a:rPr lang="en-US" sz="2600" dirty="0" smtClean="0"/>
                  <a:t>.</a:t>
                </a:r>
              </a:p>
              <a:p>
                <a:pPr marL="114300" indent="0">
                  <a:buNone/>
                </a:pPr>
                <a:endParaRPr lang="en-US" sz="2600" dirty="0"/>
              </a:p>
              <a:p>
                <a:pPr marL="114300" indent="0">
                  <a:buNone/>
                </a:pPr>
                <a:r>
                  <a:rPr lang="en-US" sz="2600" dirty="0" smtClean="0"/>
                  <a:t>Converting a mixed number to an improper fraction is usually taught as a rote skill with disregard of the student’ logical learning trajectory.  </a:t>
                </a:r>
              </a:p>
              <a:p>
                <a:pPr marL="114300" indent="0">
                  <a:buNone/>
                </a:pPr>
                <a:endParaRPr lang="en-US" dirty="0"/>
              </a:p>
              <a:p>
                <a:pPr marL="114300" indent="0">
                  <a:buNone/>
                </a:pPr>
                <a:r>
                  <a:rPr lang="en-US" sz="2600" dirty="0" smtClean="0"/>
                  <a:t>Explain</a:t>
                </a:r>
                <a:r>
                  <a:rPr lang="en-US" sz="2800" dirty="0" smtClean="0"/>
                  <a:t> </a:t>
                </a:r>
                <a:r>
                  <a:rPr lang="en-US" sz="2800" dirty="0"/>
                  <a:t>5 + </a:t>
                </a:r>
                <a14:m>
                  <m:oMath xmlns:m="http://schemas.openxmlformats.org/officeDocument/2006/math">
                    <m:f>
                      <m:fPr>
                        <m:ctrlPr>
                          <a:rPr lang="en-US" sz="2800" i="1">
                            <a:latin typeface="Cambria Math"/>
                          </a:rPr>
                        </m:ctrlPr>
                      </m:fPr>
                      <m:num>
                        <m:r>
                          <a:rPr lang="en-US" sz="2800" i="1">
                            <a:latin typeface="Cambria Math"/>
                          </a:rPr>
                          <m:t>3</m:t>
                        </m:r>
                      </m:num>
                      <m:den>
                        <m:r>
                          <a:rPr lang="en-US" sz="2800" i="1">
                            <a:latin typeface="Cambria Math"/>
                          </a:rPr>
                          <m:t>4</m:t>
                        </m:r>
                      </m:den>
                    </m:f>
                    <m:r>
                      <a:rPr lang="en-US" sz="2800" b="0" i="0" smtClean="0">
                        <a:latin typeface="Cambria Math"/>
                      </a:rPr>
                      <m:t> </m:t>
                    </m:r>
                    <m:r>
                      <m:rPr>
                        <m:sty m:val="p"/>
                      </m:rPr>
                      <a:rPr lang="en-US" sz="2800" b="0" i="0" smtClean="0">
                        <a:latin typeface="Cambria Math"/>
                      </a:rPr>
                      <m:t>as</m:t>
                    </m:r>
                    <m:r>
                      <a:rPr lang="en-US" sz="2800" b="0" i="0" smtClean="0">
                        <a:latin typeface="Cambria Math"/>
                      </a:rPr>
                      <m:t>  </m:t>
                    </m:r>
                    <m:r>
                      <a:rPr lang="en-US" sz="2800" b="0" i="1" smtClean="0">
                        <a:latin typeface="Cambria Math"/>
                      </a:rPr>
                      <m:t>    </m:t>
                    </m:r>
                    <m:f>
                      <m:fPr>
                        <m:ctrlPr>
                          <a:rPr lang="en-US" sz="2800" b="0" i="1" smtClean="0">
                            <a:latin typeface="Cambria Math"/>
                          </a:rPr>
                        </m:ctrlPr>
                      </m:fPr>
                      <m:num>
                        <m:r>
                          <a:rPr lang="en-US" sz="2800" b="0" i="1" smtClean="0">
                            <a:latin typeface="Cambria Math"/>
                          </a:rPr>
                          <m:t>20</m:t>
                        </m:r>
                      </m:num>
                      <m:den>
                        <m:r>
                          <a:rPr lang="en-US" sz="2800" b="0" i="1" smtClean="0">
                            <a:latin typeface="Cambria Math"/>
                          </a:rPr>
                          <m:t>4</m:t>
                        </m:r>
                      </m:den>
                    </m:f>
                  </m:oMath>
                </a14:m>
                <a:r>
                  <a:rPr lang="en-US" sz="2800" dirty="0" smtClean="0"/>
                  <a:t> + </a:t>
                </a:r>
                <a:r>
                  <a:rPr lang="en-US" sz="2800" dirty="0"/>
                  <a:t> </a:t>
                </a:r>
                <a14:m>
                  <m:oMath xmlns:m="http://schemas.openxmlformats.org/officeDocument/2006/math">
                    <m:f>
                      <m:fPr>
                        <m:ctrlPr>
                          <a:rPr lang="en-US" sz="2800" i="1">
                            <a:latin typeface="Cambria Math"/>
                          </a:rPr>
                        </m:ctrlPr>
                      </m:fPr>
                      <m:num>
                        <m:r>
                          <a:rPr lang="en-US" sz="2800" i="1">
                            <a:latin typeface="Cambria Math"/>
                          </a:rPr>
                          <m:t>3</m:t>
                        </m:r>
                      </m:num>
                      <m:den>
                        <m:r>
                          <a:rPr lang="en-US" sz="2800" i="1">
                            <a:latin typeface="Cambria Math"/>
                          </a:rPr>
                          <m:t>4</m:t>
                        </m:r>
                      </m:den>
                    </m:f>
                  </m:oMath>
                </a14:m>
                <a:r>
                  <a:rPr lang="en-US" sz="2800" dirty="0" smtClean="0"/>
                  <a:t> = </a:t>
                </a:r>
                <a14:m>
                  <m:oMath xmlns:m="http://schemas.openxmlformats.org/officeDocument/2006/math">
                    <m:f>
                      <m:fPr>
                        <m:ctrlPr>
                          <a:rPr lang="en-US" sz="2800" i="1" smtClean="0">
                            <a:latin typeface="Cambria Math"/>
                          </a:rPr>
                        </m:ctrlPr>
                      </m:fPr>
                      <m:num>
                        <m:r>
                          <a:rPr lang="en-US" sz="2800" b="0" i="1" smtClean="0">
                            <a:latin typeface="Cambria Math"/>
                          </a:rPr>
                          <m:t>23</m:t>
                        </m:r>
                      </m:num>
                      <m:den>
                        <m:r>
                          <a:rPr lang="en-US" sz="2800" b="0" i="1" smtClean="0">
                            <a:latin typeface="Cambria Math"/>
                          </a:rPr>
                          <m:t>4</m:t>
                        </m:r>
                      </m:den>
                    </m:f>
                  </m:oMath>
                </a14:m>
                <a:endParaRPr lang="en-US" sz="2800"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1017" r="-80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18</a:t>
            </a:fld>
            <a:endParaRPr lang="en-US"/>
          </a:p>
        </p:txBody>
      </p:sp>
    </p:spTree>
    <p:extLst>
      <p:ext uri="{BB962C8B-B14F-4D97-AF65-F5344CB8AC3E}">
        <p14:creationId xmlns:p14="http://schemas.microsoft.com/office/powerpoint/2010/main" val="3864600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Mixed Numbers and Improper Fractions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sz="2600" dirty="0"/>
                  <a:t>Likewise converting an improper fraction to a mixed number should be taught </a:t>
                </a:r>
                <a:r>
                  <a:rPr lang="en-US" sz="2600" dirty="0" smtClean="0"/>
                  <a:t>as:</a:t>
                </a:r>
              </a:p>
              <a:p>
                <a:pPr marL="114300" indent="0">
                  <a:buNone/>
                </a:pPr>
                <a:r>
                  <a:rPr lang="en-US" dirty="0" smtClean="0"/>
                  <a:t> </a:t>
                </a:r>
                <a:endParaRPr lang="en-US" dirty="0"/>
              </a:p>
              <a:p>
                <a:pPr marL="114300" indent="0">
                  <a:buNone/>
                </a:pPr>
                <a14:m>
                  <m:oMath xmlns:m="http://schemas.openxmlformats.org/officeDocument/2006/math">
                    <m:f>
                      <m:fPr>
                        <m:ctrlPr>
                          <a:rPr lang="en-US" sz="2800" i="1">
                            <a:latin typeface="Cambria Math"/>
                          </a:rPr>
                        </m:ctrlPr>
                      </m:fPr>
                      <m:num>
                        <m:r>
                          <a:rPr lang="en-US" sz="2800" i="1">
                            <a:latin typeface="Cambria Math"/>
                          </a:rPr>
                          <m:t>47</m:t>
                        </m:r>
                      </m:num>
                      <m:den>
                        <m:r>
                          <a:rPr lang="en-US" sz="2800" i="1">
                            <a:latin typeface="Cambria Math"/>
                          </a:rPr>
                          <m:t>6</m:t>
                        </m:r>
                      </m:den>
                    </m:f>
                  </m:oMath>
                </a14:m>
                <a:r>
                  <a:rPr lang="en-US" sz="2800" dirty="0"/>
                  <a:t> = </a:t>
                </a:r>
                <a14:m>
                  <m:oMath xmlns:m="http://schemas.openxmlformats.org/officeDocument/2006/math">
                    <m:f>
                      <m:fPr>
                        <m:ctrlPr>
                          <a:rPr lang="en-US" sz="2800" i="1">
                            <a:latin typeface="Cambria Math"/>
                          </a:rPr>
                        </m:ctrlPr>
                      </m:fPr>
                      <m:num>
                        <m:r>
                          <a:rPr lang="en-US" sz="2800" i="1">
                            <a:latin typeface="Cambria Math"/>
                          </a:rPr>
                          <m:t>7 </m:t>
                        </m:r>
                        <m:r>
                          <a:rPr lang="en-US" sz="2800" i="1">
                            <a:latin typeface="Cambria Math"/>
                          </a:rPr>
                          <m:t>𝑋</m:t>
                        </m:r>
                        <m:r>
                          <a:rPr lang="en-US" sz="2800" i="1">
                            <a:latin typeface="Cambria Math"/>
                          </a:rPr>
                          <m:t> 6</m:t>
                        </m:r>
                      </m:num>
                      <m:den>
                        <m:r>
                          <a:rPr lang="en-US" sz="2800" i="1">
                            <a:latin typeface="Cambria Math"/>
                          </a:rPr>
                          <m:t>6</m:t>
                        </m:r>
                      </m:den>
                    </m:f>
                  </m:oMath>
                </a14:m>
                <a:r>
                  <a:rPr lang="en-US" sz="2800" dirty="0"/>
                  <a:t> + </a:t>
                </a:r>
                <a14:m>
                  <m:oMath xmlns:m="http://schemas.openxmlformats.org/officeDocument/2006/math">
                    <m:f>
                      <m:fPr>
                        <m:ctrlPr>
                          <a:rPr lang="en-US" sz="2800" i="1">
                            <a:latin typeface="Cambria Math"/>
                          </a:rPr>
                        </m:ctrlPr>
                      </m:fPr>
                      <m:num>
                        <m:r>
                          <a:rPr lang="en-US" sz="2800" i="1">
                            <a:latin typeface="Cambria Math"/>
                          </a:rPr>
                          <m:t>5</m:t>
                        </m:r>
                      </m:num>
                      <m:den>
                        <m:r>
                          <a:rPr lang="en-US" sz="2800" i="1">
                            <a:latin typeface="Cambria Math"/>
                          </a:rPr>
                          <m:t>6</m:t>
                        </m:r>
                      </m:den>
                    </m:f>
                  </m:oMath>
                </a14:m>
                <a:r>
                  <a:rPr lang="en-US" sz="2800" dirty="0" smtClean="0"/>
                  <a:t>  recognizing </a:t>
                </a:r>
                <a14:m>
                  <m:oMath xmlns:m="http://schemas.openxmlformats.org/officeDocument/2006/math">
                    <m:f>
                      <m:fPr>
                        <m:ctrlPr>
                          <a:rPr lang="en-US" sz="2800" i="1">
                            <a:latin typeface="Cambria Math"/>
                          </a:rPr>
                        </m:ctrlPr>
                      </m:fPr>
                      <m:num>
                        <m:r>
                          <a:rPr lang="en-US" sz="2800" i="1">
                            <a:latin typeface="Cambria Math"/>
                          </a:rPr>
                          <m:t>7 </m:t>
                        </m:r>
                        <m:r>
                          <a:rPr lang="en-US" sz="2800" i="1">
                            <a:latin typeface="Cambria Math"/>
                          </a:rPr>
                          <m:t>𝑋</m:t>
                        </m:r>
                        <m:r>
                          <a:rPr lang="en-US" sz="2800" i="1">
                            <a:latin typeface="Cambria Math"/>
                          </a:rPr>
                          <m:t> 6</m:t>
                        </m:r>
                      </m:num>
                      <m:den>
                        <m:r>
                          <a:rPr lang="en-US" sz="2800" i="1">
                            <a:latin typeface="Cambria Math"/>
                          </a:rPr>
                          <m:t>6</m:t>
                        </m:r>
                      </m:den>
                    </m:f>
                  </m:oMath>
                </a14:m>
                <a:r>
                  <a:rPr lang="en-US" sz="2800" dirty="0"/>
                  <a:t> </a:t>
                </a:r>
                <a:r>
                  <a:rPr lang="en-US" sz="2800" dirty="0" smtClean="0"/>
                  <a:t> as 7</a:t>
                </a:r>
              </a:p>
              <a:p>
                <a:pPr marL="114300" indent="0">
                  <a:buNone/>
                </a:pPr>
                <a:endParaRPr lang="en-US" sz="2800" dirty="0"/>
              </a:p>
              <a:p>
                <a:pPr marL="114300" indent="0">
                  <a:buNone/>
                </a:pPr>
                <a14:m>
                  <m:oMath xmlns:m="http://schemas.openxmlformats.org/officeDocument/2006/math">
                    <m:f>
                      <m:fPr>
                        <m:ctrlPr>
                          <a:rPr lang="en-US" sz="2800" i="1">
                            <a:latin typeface="Cambria Math"/>
                          </a:rPr>
                        </m:ctrlPr>
                      </m:fPr>
                      <m:num>
                        <m:r>
                          <a:rPr lang="en-US" sz="2800" i="1">
                            <a:latin typeface="Cambria Math"/>
                          </a:rPr>
                          <m:t>47</m:t>
                        </m:r>
                      </m:num>
                      <m:den>
                        <m:r>
                          <a:rPr lang="en-US" sz="2800" i="1">
                            <a:latin typeface="Cambria Math"/>
                          </a:rPr>
                          <m:t>6</m:t>
                        </m:r>
                      </m:den>
                    </m:f>
                  </m:oMath>
                </a14:m>
                <a:r>
                  <a:rPr lang="en-US" sz="2800" dirty="0"/>
                  <a:t> = </a:t>
                </a:r>
                <a14:m>
                  <m:oMath xmlns:m="http://schemas.openxmlformats.org/officeDocument/2006/math">
                    <m:f>
                      <m:fPr>
                        <m:ctrlPr>
                          <a:rPr lang="en-US" sz="2800" i="1">
                            <a:latin typeface="Cambria Math"/>
                          </a:rPr>
                        </m:ctrlPr>
                      </m:fPr>
                      <m:num>
                        <m:r>
                          <a:rPr lang="en-US" sz="2800" i="1">
                            <a:latin typeface="Cambria Math"/>
                          </a:rPr>
                          <m:t>7 </m:t>
                        </m:r>
                        <m:r>
                          <a:rPr lang="en-US" sz="2800" i="1">
                            <a:latin typeface="Cambria Math"/>
                          </a:rPr>
                          <m:t>𝑋</m:t>
                        </m:r>
                        <m:r>
                          <a:rPr lang="en-US" sz="2800" i="1">
                            <a:latin typeface="Cambria Math"/>
                          </a:rPr>
                          <m:t> 6</m:t>
                        </m:r>
                      </m:num>
                      <m:den>
                        <m:r>
                          <a:rPr lang="en-US" sz="2800" i="1">
                            <a:latin typeface="Cambria Math"/>
                          </a:rPr>
                          <m:t>6</m:t>
                        </m:r>
                      </m:den>
                    </m:f>
                  </m:oMath>
                </a14:m>
                <a:r>
                  <a:rPr lang="en-US" sz="2800" dirty="0"/>
                  <a:t> + </a:t>
                </a:r>
                <a14:m>
                  <m:oMath xmlns:m="http://schemas.openxmlformats.org/officeDocument/2006/math">
                    <m:f>
                      <m:fPr>
                        <m:ctrlPr>
                          <a:rPr lang="en-US" sz="2800" i="1">
                            <a:latin typeface="Cambria Math"/>
                          </a:rPr>
                        </m:ctrlPr>
                      </m:fPr>
                      <m:num>
                        <m:r>
                          <a:rPr lang="en-US" sz="2800" i="1">
                            <a:latin typeface="Cambria Math"/>
                          </a:rPr>
                          <m:t>5</m:t>
                        </m:r>
                      </m:num>
                      <m:den>
                        <m:r>
                          <a:rPr lang="en-US" sz="2800" i="1">
                            <a:latin typeface="Cambria Math"/>
                          </a:rPr>
                          <m:t>6</m:t>
                        </m:r>
                      </m:den>
                    </m:f>
                  </m:oMath>
                </a14:m>
                <a:r>
                  <a:rPr lang="en-US" sz="2800" dirty="0" smtClean="0"/>
                  <a:t> = 7 </a:t>
                </a:r>
                <a:r>
                  <a:rPr lang="en-US" sz="2800" dirty="0"/>
                  <a:t>+ </a:t>
                </a:r>
                <a14:m>
                  <m:oMath xmlns:m="http://schemas.openxmlformats.org/officeDocument/2006/math">
                    <m:f>
                      <m:fPr>
                        <m:ctrlPr>
                          <a:rPr lang="en-US" sz="2800" i="1">
                            <a:latin typeface="Cambria Math"/>
                          </a:rPr>
                        </m:ctrlPr>
                      </m:fPr>
                      <m:num>
                        <m:r>
                          <a:rPr lang="en-US" sz="2800" i="1">
                            <a:latin typeface="Cambria Math"/>
                          </a:rPr>
                          <m:t>5</m:t>
                        </m:r>
                      </m:num>
                      <m:den>
                        <m:r>
                          <a:rPr lang="en-US" sz="2800" i="1">
                            <a:latin typeface="Cambria Math"/>
                          </a:rPr>
                          <m:t>6</m:t>
                        </m:r>
                      </m:den>
                    </m:f>
                  </m:oMath>
                </a14:m>
                <a:r>
                  <a:rPr lang="en-US" sz="2800" dirty="0" smtClean="0"/>
                  <a:t> = 7</a:t>
                </a:r>
                <a:r>
                  <a:rPr lang="en-US" sz="2800" dirty="0"/>
                  <a:t> </a:t>
                </a:r>
                <a:r>
                  <a:rPr lang="en-US" sz="2800" dirty="0" smtClean="0"/>
                  <a:t> </a:t>
                </a:r>
                <a14:m>
                  <m:oMath xmlns:m="http://schemas.openxmlformats.org/officeDocument/2006/math">
                    <m:f>
                      <m:fPr>
                        <m:ctrlPr>
                          <a:rPr lang="en-US" sz="2800" i="1">
                            <a:latin typeface="Cambria Math"/>
                          </a:rPr>
                        </m:ctrlPr>
                      </m:fPr>
                      <m:num>
                        <m:r>
                          <a:rPr lang="en-US" sz="2800" i="1">
                            <a:latin typeface="Cambria Math"/>
                          </a:rPr>
                          <m:t>5</m:t>
                        </m:r>
                      </m:num>
                      <m:den>
                        <m:r>
                          <a:rPr lang="en-US" sz="2800" i="1">
                            <a:latin typeface="Cambria Math"/>
                          </a:rPr>
                          <m:t>6</m:t>
                        </m:r>
                      </m:den>
                    </m:f>
                  </m:oMath>
                </a14:m>
                <a:endParaRPr lang="en-US" sz="2800" dirty="0" smtClean="0"/>
              </a:p>
              <a:p>
                <a:pPr marL="114300" indent="0">
                  <a:buNone/>
                </a:pPr>
                <a:endParaRPr lang="en-US" sz="2800" dirty="0"/>
              </a:p>
              <a:p>
                <a:pPr marL="114300" indent="0">
                  <a:buNone/>
                </a:pPr>
                <a:r>
                  <a:rPr lang="en-US" sz="2400" b="1" dirty="0" smtClean="0">
                    <a:solidFill>
                      <a:srgbClr val="002060"/>
                    </a:solidFill>
                  </a:rPr>
                  <a:t>Don’t “</a:t>
                </a:r>
                <a:r>
                  <a:rPr lang="en-US" sz="2400" b="1" dirty="0" err="1">
                    <a:solidFill>
                      <a:srgbClr val="002060"/>
                    </a:solidFill>
                  </a:rPr>
                  <a:t>u</a:t>
                </a:r>
                <a:r>
                  <a:rPr lang="en-US" sz="2400" b="1" dirty="0" err="1" smtClean="0">
                    <a:solidFill>
                      <a:srgbClr val="002060"/>
                    </a:solidFill>
                  </a:rPr>
                  <a:t>nteach</a:t>
                </a:r>
                <a:r>
                  <a:rPr lang="en-US" sz="2400" b="1" dirty="0" smtClean="0">
                    <a:solidFill>
                      <a:srgbClr val="002060"/>
                    </a:solidFill>
                  </a:rPr>
                  <a:t>” but look for conceptual understanding.</a:t>
                </a:r>
                <a:r>
                  <a:rPr lang="en-US" sz="2400" b="1" dirty="0" smtClean="0">
                    <a:solidFill>
                      <a:srgbClr val="0070C0"/>
                    </a:solidFill>
                  </a:rPr>
                  <a:t> </a:t>
                </a:r>
              </a:p>
              <a:p>
                <a:pPr marL="114300" indent="0">
                  <a:buNone/>
                </a:pPr>
                <a:endParaRPr lang="en-US" dirty="0"/>
              </a:p>
              <a:p>
                <a:pPr marL="114300" indent="0">
                  <a:buNone/>
                </a:pPr>
                <a:endParaRPr lang="en-US" dirty="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017"/>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19</a:t>
            </a:fld>
            <a:endParaRPr lang="en-US"/>
          </a:p>
        </p:txBody>
      </p:sp>
    </p:spTree>
    <p:extLst>
      <p:ext uri="{BB962C8B-B14F-4D97-AF65-F5344CB8AC3E}">
        <p14:creationId xmlns:p14="http://schemas.microsoft.com/office/powerpoint/2010/main" val="3965045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Objectives</a:t>
            </a:r>
            <a:endParaRPr lang="en-US" dirty="0"/>
          </a:p>
        </p:txBody>
      </p:sp>
      <p:sp>
        <p:nvSpPr>
          <p:cNvPr id="3" name="Content Placeholder 2"/>
          <p:cNvSpPr>
            <a:spLocks noGrp="1"/>
          </p:cNvSpPr>
          <p:nvPr>
            <p:ph idx="1"/>
          </p:nvPr>
        </p:nvSpPr>
        <p:spPr/>
        <p:txBody>
          <a:bodyPr rtlCol="0">
            <a:normAutofit/>
          </a:bodyPr>
          <a:lstStyle/>
          <a:p>
            <a:pPr marL="114300" indent="0" eaLnBrk="1" fontAlgn="auto" hangingPunct="1">
              <a:spcAft>
                <a:spcPts val="0"/>
              </a:spcAft>
              <a:buFont typeface="Arial" pitchFamily="34" charset="0"/>
              <a:buNone/>
              <a:defRPr/>
            </a:pPr>
            <a:r>
              <a:rPr lang="en-US" dirty="0" smtClean="0"/>
              <a:t>Today we will consider the </a:t>
            </a:r>
            <a:r>
              <a:rPr lang="en-US" dirty="0"/>
              <a:t>Standards of Mathematical Practice </a:t>
            </a:r>
            <a:r>
              <a:rPr lang="en-US" dirty="0" smtClean="0"/>
              <a:t>and Mathematical Content for the following CCRSAE cluster headings:</a:t>
            </a:r>
          </a:p>
          <a:p>
            <a:pPr eaLnBrk="1" fontAlgn="auto" hangingPunct="1">
              <a:spcAft>
                <a:spcPts val="0"/>
              </a:spcAft>
              <a:buFont typeface="Wingdings" panose="05000000000000000000" pitchFamily="2" charset="2"/>
              <a:buChar char="q"/>
              <a:defRPr/>
            </a:pPr>
            <a:r>
              <a:rPr lang="en-US" dirty="0" smtClean="0"/>
              <a:t>Develop understanding of fractions as numbers.</a:t>
            </a:r>
          </a:p>
          <a:p>
            <a:pPr eaLnBrk="1" fontAlgn="auto" hangingPunct="1">
              <a:spcAft>
                <a:spcPts val="0"/>
              </a:spcAft>
              <a:buFont typeface="Wingdings" panose="05000000000000000000" pitchFamily="2" charset="2"/>
              <a:buChar char="q"/>
              <a:defRPr/>
            </a:pPr>
            <a:r>
              <a:rPr lang="en-US" dirty="0" smtClean="0"/>
              <a:t>Extend understanding of fraction equivalence and ordering</a:t>
            </a:r>
          </a:p>
          <a:p>
            <a:pPr eaLnBrk="1" fontAlgn="auto" hangingPunct="1">
              <a:spcAft>
                <a:spcPts val="0"/>
              </a:spcAft>
              <a:buFont typeface="Wingdings" panose="05000000000000000000" pitchFamily="2" charset="2"/>
              <a:buChar char="q"/>
              <a:defRPr/>
            </a:pPr>
            <a:r>
              <a:rPr lang="en-US" dirty="0" smtClean="0"/>
              <a:t>Build fractions from unit fractions by applying and extending previous understanding of operations of whole numbers</a:t>
            </a:r>
          </a:p>
          <a:p>
            <a:pPr eaLnBrk="1" fontAlgn="auto" hangingPunct="1">
              <a:spcAft>
                <a:spcPts val="0"/>
              </a:spcAft>
              <a:buFont typeface="Wingdings" panose="05000000000000000000" pitchFamily="2" charset="2"/>
              <a:buChar char="q"/>
              <a:defRPr/>
            </a:pPr>
            <a:r>
              <a:rPr lang="en-US" dirty="0" smtClean="0"/>
              <a:t>Use equivalent fractions as a strategy to add and subtract </a:t>
            </a:r>
            <a:r>
              <a:rPr lang="en-US" dirty="0" smtClean="0"/>
              <a:t>fractions</a:t>
            </a:r>
          </a:p>
          <a:p>
            <a:pPr eaLnBrk="1" fontAlgn="auto" hangingPunct="1">
              <a:spcAft>
                <a:spcPts val="0"/>
              </a:spcAft>
              <a:buFont typeface="Wingdings" panose="05000000000000000000" pitchFamily="2" charset="2"/>
              <a:buChar char="q"/>
              <a:defRPr/>
            </a:pPr>
            <a:endParaRPr lang="en-US" dirty="0" smtClean="0"/>
          </a:p>
          <a:p>
            <a:pPr marL="114300" indent="0" eaLnBrk="1" fontAlgn="auto" hangingPunct="1">
              <a:spcAft>
                <a:spcPts val="0"/>
              </a:spcAft>
              <a:buNone/>
              <a:defRPr/>
            </a:pPr>
            <a:r>
              <a:rPr lang="en-US" dirty="0"/>
              <a:t>P</a:t>
            </a:r>
            <a:r>
              <a:rPr lang="en-US" dirty="0" smtClean="0"/>
              <a:t>rovide </a:t>
            </a:r>
            <a:r>
              <a:rPr lang="en-US" dirty="0" smtClean="0"/>
              <a:t>resources for further investigation of multiplication and division with fractions</a:t>
            </a:r>
          </a:p>
          <a:p>
            <a:pPr eaLnBrk="1" fontAlgn="auto" hangingPunct="1">
              <a:spcAft>
                <a:spcPts val="0"/>
              </a:spcAft>
              <a:buFont typeface="Wingdings" panose="05000000000000000000" pitchFamily="2" charset="2"/>
              <a:buChar char="q"/>
              <a:defRPr/>
            </a:pPr>
            <a:endParaRPr lang="en-US" dirty="0"/>
          </a:p>
        </p:txBody>
      </p:sp>
      <p:sp>
        <p:nvSpPr>
          <p:cNvPr id="3076"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7D384B0-9A8D-464C-83BF-1A51254503C9}" type="slidenum">
              <a:rPr lang="en-US" altLang="en-US" smtClean="0">
                <a:solidFill>
                  <a:srgbClr val="FFFFFF"/>
                </a:solidFill>
              </a:rPr>
              <a:pPr fontAlgn="base">
                <a:spcBef>
                  <a:spcPct val="0"/>
                </a:spcBef>
                <a:spcAft>
                  <a:spcPct val="0"/>
                </a:spcAft>
                <a:defRPr/>
              </a:pPr>
              <a:t>2</a:t>
            </a:fld>
            <a:endParaRPr lang="en-US" altLang="en-US" smtClean="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Build Fractions from </a:t>
            </a:r>
            <a:r>
              <a:rPr lang="en-US" sz="4000" dirty="0"/>
              <a:t>U</a:t>
            </a:r>
            <a:r>
              <a:rPr lang="en-US" sz="4000" dirty="0" smtClean="0"/>
              <a:t>nit Fractions </a:t>
            </a:r>
            <a:r>
              <a:rPr lang="en-US" sz="2800" dirty="0" smtClean="0"/>
              <a:t>4.NF.3</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dirty="0" smtClean="0"/>
                  <a:t>Use addition to combine and subtraction to separate, compose and decompose fractions  as the sum or difference of numbers.</a:t>
                </a:r>
                <a:endParaRPr lang="en-US" dirty="0"/>
              </a:p>
              <a:p>
                <a:pPr marL="114300" indent="0">
                  <a:buNone/>
                </a:pPr>
                <a:r>
                  <a:rPr lang="en-US" dirty="0" smtClean="0"/>
                  <a:t>	Make </a:t>
                </a:r>
                <a14:m>
                  <m:oMath xmlns:m="http://schemas.openxmlformats.org/officeDocument/2006/math">
                    <m:f>
                      <m:fPr>
                        <m:ctrlPr>
                          <a:rPr lang="en-US" i="1" smtClean="0">
                            <a:latin typeface="Cambria Math"/>
                          </a:rPr>
                        </m:ctrlPr>
                      </m:fPr>
                      <m:num>
                        <m:r>
                          <a:rPr lang="en-US" b="0" i="1" smtClean="0">
                            <a:latin typeface="Cambria Math"/>
                          </a:rPr>
                          <m:t>11</m:t>
                        </m:r>
                      </m:num>
                      <m:den>
                        <m:r>
                          <a:rPr lang="en-US" b="0" i="1" smtClean="0">
                            <a:latin typeface="Cambria Math"/>
                          </a:rPr>
                          <m:t>8</m:t>
                        </m:r>
                      </m:den>
                    </m:f>
                  </m:oMath>
                </a14:m>
                <a:r>
                  <a:rPr lang="en-US" dirty="0" smtClean="0"/>
                  <a:t> in different ways</a:t>
                </a:r>
              </a:p>
              <a:p>
                <a:pPr marL="114300" indent="0">
                  <a:buNone/>
                </a:pPr>
                <a:endParaRPr lang="en-US" dirty="0" smtClean="0"/>
              </a:p>
              <a:p>
                <a:pPr marL="114300" indent="0">
                  <a:buNone/>
                </a:pPr>
                <a:r>
                  <a:rPr lang="en-US" dirty="0" smtClean="0"/>
                  <a:t>Addition of unit fractions</a:t>
                </a:r>
              </a:p>
              <a:p>
                <a:pPr marL="114300" indent="0">
                  <a:buNone/>
                </a:pPr>
                <a:r>
                  <a:rPr lang="en-US" dirty="0" smtClean="0"/>
                  <a:t> </a:t>
                </a:r>
                <a14:m>
                  <m:oMath xmlns:m="http://schemas.openxmlformats.org/officeDocument/2006/math">
                    <m:f>
                      <m:fPr>
                        <m:ctrlPr>
                          <a:rPr lang="en-US" sz="2400" i="1" smtClean="0">
                            <a:latin typeface="Cambria Math"/>
                          </a:rPr>
                        </m:ctrlPr>
                      </m:fPr>
                      <m:num>
                        <m:r>
                          <a:rPr lang="en-US" sz="2400" b="0" i="1" smtClean="0">
                            <a:latin typeface="Cambria Math"/>
                          </a:rPr>
                          <m:t>1</m:t>
                        </m:r>
                      </m:num>
                      <m:den>
                        <m:r>
                          <a:rPr lang="en-US" sz="2400" b="0" i="1" smtClean="0">
                            <a:latin typeface="Cambria Math"/>
                          </a:rPr>
                          <m:t>8</m:t>
                        </m:r>
                      </m:den>
                    </m:f>
                  </m:oMath>
                </a14:m>
                <a:r>
                  <a:rPr lang="en-US" sz="2400" dirty="0" smtClean="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 </a:t>
                </a:r>
                <a14:m>
                  <m:oMath xmlns:m="http://schemas.openxmlformats.org/officeDocument/2006/math">
                    <m:f>
                      <m:fPr>
                        <m:ctrlPr>
                          <a:rPr lang="en-US" sz="2400" i="1">
                            <a:latin typeface="Cambria Math"/>
                          </a:rPr>
                        </m:ctrlPr>
                      </m:fPr>
                      <m:num>
                        <m:r>
                          <a:rPr lang="en-US" sz="2400" i="1">
                            <a:latin typeface="Cambria Math"/>
                          </a:rPr>
                          <m:t>1</m:t>
                        </m:r>
                      </m:num>
                      <m:den>
                        <m:r>
                          <a:rPr lang="en-US" sz="2400" i="1">
                            <a:latin typeface="Cambria Math"/>
                          </a:rPr>
                          <m:t>8</m:t>
                        </m:r>
                      </m:den>
                    </m:f>
                  </m:oMath>
                </a14:m>
                <a:r>
                  <a:rPr lang="en-US" sz="2400" dirty="0"/>
                  <a:t> </a:t>
                </a:r>
                <a:r>
                  <a:rPr lang="en-US" sz="2400" dirty="0" smtClean="0"/>
                  <a:t> </a:t>
                </a:r>
              </a:p>
              <a:p>
                <a:pPr marL="114300" indent="0">
                  <a:buNone/>
                </a:pPr>
                <a:endParaRPr lang="en-US" dirty="0"/>
              </a:p>
              <a:p>
                <a:pPr marL="114300" indent="0">
                  <a:buNone/>
                </a:pPr>
                <a:r>
                  <a:rPr lang="en-US" sz="2400" dirty="0" smtClean="0"/>
                  <a:t>Decomposed in a variety of ways</a:t>
                </a:r>
              </a:p>
              <a:p>
                <a:pPr marL="114300" indent="0">
                  <a:buNone/>
                </a:pPr>
                <a:r>
                  <a:rPr lang="en-US" sz="2400" dirty="0" smtClean="0"/>
                  <a:t>		</a:t>
                </a:r>
                <a14:m>
                  <m:oMath xmlns:m="http://schemas.openxmlformats.org/officeDocument/2006/math">
                    <m:f>
                      <m:fPr>
                        <m:ctrlPr>
                          <a:rPr lang="en-US" sz="2400" i="1">
                            <a:latin typeface="Cambria Math"/>
                          </a:rPr>
                        </m:ctrlPr>
                      </m:fPr>
                      <m:num>
                        <m:r>
                          <a:rPr lang="en-US" sz="2400" b="0" i="1" smtClean="0">
                            <a:latin typeface="Cambria Math"/>
                          </a:rPr>
                          <m:t>8</m:t>
                        </m:r>
                      </m:num>
                      <m:den>
                        <m:r>
                          <a:rPr lang="en-US" sz="2400" i="1">
                            <a:latin typeface="Cambria Math"/>
                          </a:rPr>
                          <m:t>8</m:t>
                        </m:r>
                      </m:den>
                    </m:f>
                  </m:oMath>
                </a14:m>
                <a:r>
                  <a:rPr lang="en-US" sz="2400" dirty="0"/>
                  <a:t> </a:t>
                </a:r>
                <a:r>
                  <a:rPr lang="en-US" sz="2400" dirty="0" smtClean="0"/>
                  <a:t>+ </a:t>
                </a:r>
                <a14:m>
                  <m:oMath xmlns:m="http://schemas.openxmlformats.org/officeDocument/2006/math">
                    <m:f>
                      <m:fPr>
                        <m:ctrlPr>
                          <a:rPr lang="en-US" sz="2400" i="1">
                            <a:latin typeface="Cambria Math"/>
                          </a:rPr>
                        </m:ctrlPr>
                      </m:fPr>
                      <m:num>
                        <m:r>
                          <a:rPr lang="en-US" sz="2400" b="0" i="1" smtClean="0">
                            <a:latin typeface="Cambria Math"/>
                          </a:rPr>
                          <m:t>3</m:t>
                        </m:r>
                      </m:num>
                      <m:den>
                        <m:r>
                          <a:rPr lang="en-US" sz="2400" i="1">
                            <a:latin typeface="Cambria Math"/>
                          </a:rPr>
                          <m:t>8</m:t>
                        </m:r>
                      </m:den>
                    </m:f>
                  </m:oMath>
                </a14:m>
                <a:r>
                  <a:rPr lang="en-US" sz="2400" dirty="0" smtClean="0"/>
                  <a:t>    </a:t>
                </a:r>
                <a:endParaRPr lang="en-US" sz="2400" dirty="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762"/>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20</a:t>
            </a:fld>
            <a:endParaRPr lang="en-US"/>
          </a:p>
        </p:txBody>
      </p:sp>
    </p:spTree>
    <p:extLst>
      <p:ext uri="{BB962C8B-B14F-4D97-AF65-F5344CB8AC3E}">
        <p14:creationId xmlns:p14="http://schemas.microsoft.com/office/powerpoint/2010/main" val="207812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Add and Subtract Mixed Number with Like Denominators  </a:t>
            </a:r>
            <a:r>
              <a:rPr lang="en-US" sz="2800" dirty="0" smtClean="0"/>
              <a:t>4.NF.3c</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endParaRPr lang="en-US" sz="1200" dirty="0"/>
              </a:p>
              <a:p>
                <a:pPr marL="114300" indent="0">
                  <a:buNone/>
                </a:pPr>
                <a:r>
                  <a:rPr lang="en-US" sz="2800" dirty="0" smtClean="0"/>
                  <a:t>Alfred picked 2</a:t>
                </a:r>
                <a14:m>
                  <m:oMath xmlns:m="http://schemas.openxmlformats.org/officeDocument/2006/math">
                    <m:f>
                      <m:fPr>
                        <m:ctrlPr>
                          <a:rPr lang="en-US" sz="2800" i="1" smtClean="0">
                            <a:latin typeface="Cambria Math"/>
                          </a:rPr>
                        </m:ctrlPr>
                      </m:fPr>
                      <m:num>
                        <m:r>
                          <a:rPr lang="en-US" sz="2800" b="0" i="1" smtClean="0">
                            <a:latin typeface="Cambria Math"/>
                          </a:rPr>
                          <m:t>1</m:t>
                        </m:r>
                      </m:num>
                      <m:den>
                        <m:r>
                          <a:rPr lang="en-US" sz="2800" b="0" i="1" smtClean="0">
                            <a:latin typeface="Cambria Math"/>
                          </a:rPr>
                          <m:t>4</m:t>
                        </m:r>
                      </m:den>
                    </m:f>
                  </m:oMath>
                </a14:m>
                <a:r>
                  <a:rPr lang="en-US" sz="2800" dirty="0" smtClean="0"/>
                  <a:t> pounds of peaches from the tree in his backyard.  He gave 1</a:t>
                </a:r>
                <a14:m>
                  <m:oMath xmlns:m="http://schemas.openxmlformats.org/officeDocument/2006/math">
                    <m:f>
                      <m:fPr>
                        <m:ctrlPr>
                          <a:rPr lang="en-US" sz="2800" i="1" smtClean="0">
                            <a:latin typeface="Cambria Math"/>
                          </a:rPr>
                        </m:ctrlPr>
                      </m:fPr>
                      <m:num>
                        <m:r>
                          <a:rPr lang="en-US" sz="2800" b="0" i="1" smtClean="0">
                            <a:latin typeface="Cambria Math"/>
                          </a:rPr>
                          <m:t>3</m:t>
                        </m:r>
                      </m:num>
                      <m:den>
                        <m:r>
                          <a:rPr lang="en-US" sz="2800" b="0" i="1" smtClean="0">
                            <a:latin typeface="Cambria Math"/>
                          </a:rPr>
                          <m:t>4</m:t>
                        </m:r>
                      </m:den>
                    </m:f>
                  </m:oMath>
                </a14:m>
                <a:r>
                  <a:rPr lang="en-US" sz="2800" dirty="0" smtClean="0"/>
                  <a:t> pounds to his neighbor.  How many pounds did he have left?</a:t>
                </a:r>
              </a:p>
              <a:p>
                <a:pPr marL="114300" indent="0">
                  <a:buNone/>
                </a:pPr>
                <a:endParaRPr lang="en-US" sz="2800" dirty="0" smtClean="0"/>
              </a:p>
              <a:p>
                <a:pPr marL="114300" indent="0">
                  <a:buNone/>
                </a:pPr>
                <a:r>
                  <a:rPr lang="en-US" sz="2800" dirty="0" smtClean="0"/>
                  <a:t>	2</a:t>
                </a:r>
                <a14:m>
                  <m:oMath xmlns:m="http://schemas.openxmlformats.org/officeDocument/2006/math">
                    <m:f>
                      <m:fPr>
                        <m:ctrlPr>
                          <a:rPr lang="en-US" sz="2800" i="1" smtClean="0">
                            <a:latin typeface="Cambria Math"/>
                          </a:rPr>
                        </m:ctrlPr>
                      </m:fPr>
                      <m:num>
                        <m:r>
                          <a:rPr lang="en-US" sz="2800" b="0" i="1" smtClean="0">
                            <a:latin typeface="Cambria Math"/>
                          </a:rPr>
                          <m:t>1</m:t>
                        </m:r>
                      </m:num>
                      <m:den>
                        <m:r>
                          <a:rPr lang="en-US" sz="2800" b="0" i="1" smtClean="0">
                            <a:latin typeface="Cambria Math"/>
                          </a:rPr>
                          <m:t>4</m:t>
                        </m:r>
                      </m:den>
                    </m:f>
                  </m:oMath>
                </a14:m>
                <a:r>
                  <a:rPr lang="en-US" sz="2800" dirty="0" smtClean="0"/>
                  <a:t> - 1</a:t>
                </a:r>
                <a14:m>
                  <m:oMath xmlns:m="http://schemas.openxmlformats.org/officeDocument/2006/math">
                    <m:f>
                      <m:fPr>
                        <m:ctrlPr>
                          <a:rPr lang="en-US" sz="2800" i="1" smtClean="0">
                            <a:latin typeface="Cambria Math"/>
                          </a:rPr>
                        </m:ctrlPr>
                      </m:fPr>
                      <m:num>
                        <m:r>
                          <a:rPr lang="en-US" sz="2800" b="0" i="1" smtClean="0">
                            <a:latin typeface="Cambria Math"/>
                          </a:rPr>
                          <m:t>3</m:t>
                        </m:r>
                      </m:num>
                      <m:den>
                        <m:r>
                          <a:rPr lang="en-US" sz="2800" b="0" i="1" smtClean="0">
                            <a:latin typeface="Cambria Math"/>
                          </a:rPr>
                          <m:t>4</m:t>
                        </m:r>
                      </m:den>
                    </m:f>
                  </m:oMath>
                </a14:m>
                <a:r>
                  <a:rPr lang="en-US" sz="2800" dirty="0" smtClean="0"/>
                  <a:t>  =	 </a:t>
                </a:r>
                <a14:m>
                  <m:oMath xmlns:m="http://schemas.openxmlformats.org/officeDocument/2006/math">
                    <m:f>
                      <m:fPr>
                        <m:ctrlPr>
                          <a:rPr lang="en-US" sz="2800" i="1" smtClean="0">
                            <a:latin typeface="Cambria Math"/>
                          </a:rPr>
                        </m:ctrlPr>
                      </m:fPr>
                      <m:num>
                        <m:r>
                          <a:rPr lang="en-US" sz="2800" b="0" i="1" smtClean="0">
                            <a:latin typeface="Cambria Math"/>
                          </a:rPr>
                          <m:t>9</m:t>
                        </m:r>
                      </m:num>
                      <m:den>
                        <m:r>
                          <a:rPr lang="en-US" sz="2800" b="0" i="1" smtClean="0">
                            <a:latin typeface="Cambria Math"/>
                          </a:rPr>
                          <m:t>4</m:t>
                        </m:r>
                      </m:den>
                    </m:f>
                  </m:oMath>
                </a14:m>
                <a:r>
                  <a:rPr lang="en-US" sz="2800" dirty="0" smtClean="0"/>
                  <a:t> - </a:t>
                </a:r>
                <a14:m>
                  <m:oMath xmlns:m="http://schemas.openxmlformats.org/officeDocument/2006/math">
                    <m:f>
                      <m:fPr>
                        <m:ctrlPr>
                          <a:rPr lang="en-US" sz="2800" i="1" smtClean="0">
                            <a:latin typeface="Cambria Math"/>
                          </a:rPr>
                        </m:ctrlPr>
                      </m:fPr>
                      <m:num>
                        <m:r>
                          <a:rPr lang="en-US" sz="2800" b="0" i="1" smtClean="0">
                            <a:latin typeface="Cambria Math"/>
                          </a:rPr>
                          <m:t>7</m:t>
                        </m:r>
                      </m:num>
                      <m:den>
                        <m:r>
                          <a:rPr lang="en-US" sz="2800" b="0" i="1" smtClean="0">
                            <a:latin typeface="Cambria Math"/>
                          </a:rPr>
                          <m:t>4</m:t>
                        </m:r>
                      </m:den>
                    </m:f>
                  </m:oMath>
                </a14:m>
                <a:r>
                  <a:rPr lang="en-US" sz="2800" dirty="0" smtClean="0"/>
                  <a:t> = </a:t>
                </a:r>
                <a14:m>
                  <m:oMath xmlns:m="http://schemas.openxmlformats.org/officeDocument/2006/math">
                    <m:f>
                      <m:fPr>
                        <m:ctrlPr>
                          <a:rPr lang="en-US" sz="2800" i="1" smtClean="0">
                            <a:latin typeface="Cambria Math"/>
                          </a:rPr>
                        </m:ctrlPr>
                      </m:fPr>
                      <m:num>
                        <m:r>
                          <a:rPr lang="en-US" sz="2800" b="0" i="1" smtClean="0">
                            <a:latin typeface="Cambria Math"/>
                          </a:rPr>
                          <m:t>2</m:t>
                        </m:r>
                      </m:num>
                      <m:den>
                        <m:r>
                          <a:rPr lang="en-US" sz="2800" b="0" i="1" smtClean="0">
                            <a:latin typeface="Cambria Math"/>
                          </a:rPr>
                          <m:t>4</m:t>
                        </m:r>
                      </m:den>
                    </m:f>
                  </m:oMath>
                </a14:m>
                <a:endParaRPr lang="en-US" sz="2800" dirty="0" smtClean="0"/>
              </a:p>
              <a:p>
                <a:pPr marL="114300" indent="0">
                  <a:buNone/>
                </a:pPr>
                <a:endParaRPr lang="en-US" sz="2800" dirty="0"/>
              </a:p>
              <a:p>
                <a:pPr marL="114300" indent="0">
                  <a:buNone/>
                </a:pPr>
                <a:r>
                  <a:rPr lang="en-US" sz="2800" dirty="0" smtClean="0"/>
                  <a:t>	Alfred had </a:t>
                </a:r>
                <a14:m>
                  <m:oMath xmlns:m="http://schemas.openxmlformats.org/officeDocument/2006/math">
                    <m:f>
                      <m:fPr>
                        <m:ctrlPr>
                          <a:rPr lang="en-US" sz="2800" i="1" smtClean="0">
                            <a:latin typeface="Cambria Math"/>
                          </a:rPr>
                        </m:ctrlPr>
                      </m:fPr>
                      <m:num>
                        <m:r>
                          <a:rPr lang="en-US" sz="2800" b="0" i="1" smtClean="0">
                            <a:latin typeface="Cambria Math"/>
                          </a:rPr>
                          <m:t>1</m:t>
                        </m:r>
                      </m:num>
                      <m:den>
                        <m:r>
                          <a:rPr lang="en-US" sz="2800" b="0" i="1" smtClean="0">
                            <a:latin typeface="Cambria Math"/>
                          </a:rPr>
                          <m:t>2</m:t>
                        </m:r>
                      </m:den>
                    </m:f>
                  </m:oMath>
                </a14:m>
                <a:r>
                  <a:rPr lang="en-US" sz="2800" dirty="0" smtClean="0"/>
                  <a:t> pound left. </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80" r="-8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21</a:t>
            </a:fld>
            <a:endParaRPr lang="en-US"/>
          </a:p>
        </p:txBody>
      </p:sp>
    </p:spTree>
    <p:extLst>
      <p:ext uri="{BB962C8B-B14F-4D97-AF65-F5344CB8AC3E}">
        <p14:creationId xmlns:p14="http://schemas.microsoft.com/office/powerpoint/2010/main" val="244997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600" dirty="0" smtClean="0"/>
              <a:t>Multiply a fraction by a whole number</a:t>
            </a:r>
            <a:endParaRPr lang="en-US" sz="3600"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1017"/>
            </a:stretch>
          </a:blipFill>
          <a:extLst/>
        </p:spPr>
        <p:txBody>
          <a:bodyPr/>
          <a:lstStyle/>
          <a:p>
            <a:r>
              <a:rPr lang="en-US">
                <a:noFill/>
              </a:rPr>
              <a:t> </a:t>
            </a:r>
          </a:p>
        </p:txBody>
      </p:sp>
      <p:sp>
        <p:nvSpPr>
          <p:cNvPr id="4" name="Slide Number Placeholder 3"/>
          <p:cNvSpPr>
            <a:spLocks noGrp="1"/>
          </p:cNvSpPr>
          <p:nvPr>
            <p:ph type="sldNum" sz="quarter" idx="10"/>
          </p:nvPr>
        </p:nvSpPr>
        <p:spPr/>
        <p:txBody>
          <a:bodyPr/>
          <a:lstStyle/>
          <a:p>
            <a:pPr>
              <a:defRPr/>
            </a:pPr>
            <a:fld id="{997D7BD3-3E28-44CC-BC0C-B44FCCAE4007}" type="slidenum">
              <a:rPr lang="en-US" smtClean="0"/>
              <a:pPr>
                <a:defRPr/>
              </a:pPr>
              <a:t>22</a:t>
            </a:fld>
            <a:endParaRPr lang="en-US"/>
          </a:p>
        </p:txBody>
      </p:sp>
      <p:pic>
        <p:nvPicPr>
          <p:cNvPr id="20485"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024188"/>
            <a:ext cx="91440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Moving ahead</a:t>
            </a:r>
            <a:endParaRPr lang="en-US" dirty="0"/>
          </a:p>
        </p:txBody>
      </p:sp>
      <p:sp>
        <p:nvSpPr>
          <p:cNvPr id="3" name="Content Placeholder 2"/>
          <p:cNvSpPr>
            <a:spLocks noGrp="1"/>
          </p:cNvSpPr>
          <p:nvPr>
            <p:ph idx="1"/>
          </p:nvPr>
        </p:nvSpPr>
        <p:spPr/>
        <p:txBody>
          <a:bodyPr/>
          <a:lstStyle/>
          <a:p>
            <a:pPr marL="114300" indent="0">
              <a:buFont typeface="Arial" charset="0"/>
              <a:buNone/>
              <a:defRPr/>
            </a:pPr>
            <a:r>
              <a:rPr lang="en-US" dirty="0" smtClean="0"/>
              <a:t>We are going to move ahead in the interest of time</a:t>
            </a:r>
            <a:r>
              <a:rPr lang="en-US" b="1" dirty="0" smtClean="0"/>
              <a:t>—not because the next two points are unimportant.</a:t>
            </a:r>
          </a:p>
          <a:p>
            <a:pPr marL="114300" indent="0">
              <a:buFont typeface="Arial" charset="0"/>
              <a:buNone/>
              <a:defRPr/>
            </a:pPr>
            <a:endParaRPr lang="en-US" dirty="0"/>
          </a:p>
          <a:p>
            <a:pPr marL="114300" indent="0">
              <a:buFont typeface="Arial" charset="0"/>
              <a:buNone/>
              <a:defRPr/>
            </a:pPr>
            <a:r>
              <a:rPr lang="en-US" dirty="0" smtClean="0"/>
              <a:t>In your own lesson planning include: </a:t>
            </a:r>
            <a:endParaRPr lang="en-US" dirty="0"/>
          </a:p>
          <a:p>
            <a:pPr>
              <a:defRPr/>
            </a:pPr>
            <a:r>
              <a:rPr lang="en-US" dirty="0" smtClean="0"/>
              <a:t>Multiplication of fraction word problems .  </a:t>
            </a:r>
          </a:p>
          <a:p>
            <a:pPr marL="114300" indent="0">
              <a:buFont typeface="Arial" charset="0"/>
              <a:buNone/>
              <a:defRPr/>
            </a:pPr>
            <a:r>
              <a:rPr lang="en-US" dirty="0" smtClean="0"/>
              <a:t>	See the example given for 4.NF.4c.</a:t>
            </a:r>
          </a:p>
          <a:p>
            <a:pPr>
              <a:defRPr/>
            </a:pPr>
            <a:endParaRPr lang="en-US" dirty="0"/>
          </a:p>
          <a:p>
            <a:pPr>
              <a:defRPr/>
            </a:pPr>
            <a:r>
              <a:rPr lang="en-US" dirty="0" smtClean="0"/>
              <a:t>Understand decimal notation for fractions, and compare decimal fractions.</a:t>
            </a:r>
            <a:endParaRPr lang="en-US" dirty="0"/>
          </a:p>
        </p:txBody>
      </p:sp>
      <p:sp>
        <p:nvSpPr>
          <p:cNvPr id="4" name="Slide Number Placeholder 3"/>
          <p:cNvSpPr>
            <a:spLocks noGrp="1"/>
          </p:cNvSpPr>
          <p:nvPr>
            <p:ph type="sldNum" sz="quarter" idx="10"/>
          </p:nvPr>
        </p:nvSpPr>
        <p:spPr/>
        <p:txBody>
          <a:bodyPr/>
          <a:lstStyle/>
          <a:p>
            <a:pPr>
              <a:defRPr/>
            </a:pPr>
            <a:fld id="{DBE4D3D2-4E13-4805-A869-2FD524FDF514}"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200" dirty="0" smtClean="0"/>
              <a:t>Use equivalent fractions as a strategy to add and subtract fractions</a:t>
            </a:r>
            <a:br>
              <a:rPr lang="en-US" sz="3200" dirty="0" smtClean="0"/>
            </a:br>
            <a:endParaRPr lang="en-US" sz="3200"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762" r="-480"/>
            </a:stretch>
          </a:blipFill>
          <a:extLst/>
        </p:spPr>
        <p:txBody>
          <a:bodyPr/>
          <a:lstStyle/>
          <a:p>
            <a:r>
              <a:rPr lang="en-US">
                <a:noFill/>
              </a:rPr>
              <a:t> </a:t>
            </a:r>
          </a:p>
        </p:txBody>
      </p:sp>
      <p:sp>
        <p:nvSpPr>
          <p:cNvPr id="4" name="Slide Number Placeholder 3"/>
          <p:cNvSpPr>
            <a:spLocks noGrp="1"/>
          </p:cNvSpPr>
          <p:nvPr>
            <p:ph type="sldNum" sz="quarter" idx="10"/>
          </p:nvPr>
        </p:nvSpPr>
        <p:spPr/>
        <p:txBody>
          <a:bodyPr/>
          <a:lstStyle/>
          <a:p>
            <a:pPr>
              <a:defRPr/>
            </a:pPr>
            <a:fld id="{379408DB-A5DB-4D5F-9E0C-3D39ACAD2255}"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000" dirty="0" smtClean="0"/>
              <a:t>Horizontal Method of Addition and Subtraction.</a:t>
            </a:r>
            <a:endParaRPr lang="en-US" sz="3000" dirty="0"/>
          </a:p>
        </p:txBody>
      </p:sp>
      <p:sp>
        <p:nvSpPr>
          <p:cNvPr id="3" name="Content Placeholder 2"/>
          <p:cNvSpPr>
            <a:spLocks noGrp="1" noRot="1" noChangeAspect="1" noMove="1" noResize="1" noEditPoints="1" noAdjustHandles="1" noChangeArrowheads="1" noChangeShapeType="1" noTextEdit="1"/>
          </p:cNvSpPr>
          <p:nvPr>
            <p:ph idx="1"/>
          </p:nvPr>
        </p:nvSpPr>
        <p:spPr>
          <a:xfrm>
            <a:off x="457200" y="2743200"/>
            <a:ext cx="7620000" cy="3657600"/>
          </a:xfrm>
          <a:blipFill rotWithShape="1">
            <a:blip r:embed="rId2"/>
            <a:srcRect/>
            <a:stretch>
              <a:fillRect t="-32250"/>
            </a:stretch>
          </a:blipFill>
          <a:extLst/>
        </p:spPr>
        <p:txBody>
          <a:bodyPr/>
          <a:lstStyle/>
          <a:p>
            <a:pPr>
              <a:defRPr/>
            </a:pPr>
            <a:r>
              <a:rPr lang="en-US" dirty="0">
                <a:noFill/>
              </a:rPr>
              <a:t> </a:t>
            </a:r>
          </a:p>
        </p:txBody>
      </p:sp>
      <p:sp>
        <p:nvSpPr>
          <p:cNvPr id="4" name="Slide Number Placeholder 3"/>
          <p:cNvSpPr>
            <a:spLocks noGrp="1"/>
          </p:cNvSpPr>
          <p:nvPr>
            <p:ph type="sldNum" sz="quarter" idx="10"/>
          </p:nvPr>
        </p:nvSpPr>
        <p:spPr/>
        <p:txBody>
          <a:bodyPr/>
          <a:lstStyle/>
          <a:p>
            <a:pPr>
              <a:defRPr/>
            </a:pPr>
            <a:fld id="{10E1B630-2835-42F5-8EE3-9B0BFB873126}" type="slidenum">
              <a:rPr lang="en-US" smtClean="0"/>
              <a:pPr>
                <a:defRPr/>
              </a:pPr>
              <a:t>25</a:t>
            </a:fld>
            <a:endParaRPr lang="en-US"/>
          </a:p>
        </p:txBody>
      </p:sp>
      <p:sp>
        <p:nvSpPr>
          <p:cNvPr id="5" name="TextBox 4"/>
          <p:cNvSpPr txBox="1"/>
          <p:nvPr/>
        </p:nvSpPr>
        <p:spPr>
          <a:xfrm>
            <a:off x="381000" y="1765737"/>
            <a:ext cx="7199856" cy="523220"/>
          </a:xfrm>
          <a:prstGeom prst="rect">
            <a:avLst/>
          </a:prstGeom>
          <a:noFill/>
        </p:spPr>
        <p:txBody>
          <a:bodyPr wrap="none" rtlCol="0">
            <a:spAutoFit/>
          </a:bodyPr>
          <a:lstStyle/>
          <a:p>
            <a:r>
              <a:rPr lang="en-US" sz="2800" dirty="0" smtClean="0"/>
              <a:t>Solve the following using the horizontal method</a:t>
            </a:r>
            <a:r>
              <a:rPr lang="en-US" dirty="0" smtClean="0"/>
              <a: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Applying this notation</a:t>
            </a:r>
            <a:endParaRPr lang="en-US"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a:stretch>
          </a:blipFill>
          <a:extLst/>
        </p:spPr>
        <p:txBody>
          <a:bodyPr/>
          <a:lstStyle/>
          <a:p>
            <a:pPr>
              <a:defRPr/>
            </a:pPr>
            <a:r>
              <a:rPr lang="en-US">
                <a:noFill/>
              </a:rPr>
              <a:t> </a:t>
            </a:r>
          </a:p>
        </p:txBody>
      </p:sp>
      <p:sp>
        <p:nvSpPr>
          <p:cNvPr id="4" name="Slide Number Placeholder 3"/>
          <p:cNvSpPr>
            <a:spLocks noGrp="1"/>
          </p:cNvSpPr>
          <p:nvPr>
            <p:ph type="sldNum" sz="quarter" idx="10"/>
          </p:nvPr>
        </p:nvSpPr>
        <p:spPr/>
        <p:txBody>
          <a:bodyPr/>
          <a:lstStyle/>
          <a:p>
            <a:pPr>
              <a:defRPr/>
            </a:pPr>
            <a:fld id="{44A740F9-BEC1-4B90-8015-FED45D555982}"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400" dirty="0" smtClean="0"/>
              <a:t>Horizontal Notation with Mixed Numbers</a:t>
            </a:r>
            <a:br>
              <a:rPr lang="en-US" sz="3400" dirty="0" smtClean="0"/>
            </a:br>
            <a:r>
              <a:rPr lang="en-US" sz="2800" dirty="0" smtClean="0"/>
              <a:t>5.NF.2</a:t>
            </a:r>
            <a:endParaRPr lang="en-US" sz="2800" dirty="0"/>
          </a:p>
        </p:txBody>
      </p:sp>
      <mc:AlternateContent xmlns:mc="http://schemas.openxmlformats.org/markup-compatibility/2006" xmlns:a14="http://schemas.microsoft.com/office/drawing/2010/main">
        <mc:Choice Requires="a14">
          <p:sp>
            <p:nvSpPr>
              <p:cNvPr id="25603" name="Content Placeholder 2"/>
              <p:cNvSpPr>
                <a:spLocks noGrp="1"/>
              </p:cNvSpPr>
              <p:nvPr>
                <p:ph idx="1"/>
              </p:nvPr>
            </p:nvSpPr>
            <p:spPr/>
            <p:txBody>
              <a:bodyPr/>
              <a:lstStyle/>
              <a:p>
                <a:pPr marL="114300" indent="0">
                  <a:buNone/>
                </a:pPr>
                <a:r>
                  <a:rPr lang="en-US" altLang="en-US" sz="2800" dirty="0" smtClean="0"/>
                  <a:t>Jane ran 3</a:t>
                </a:r>
                <a14:m>
                  <m:oMath xmlns:m="http://schemas.openxmlformats.org/officeDocument/2006/math">
                    <m:f>
                      <m:fPr>
                        <m:ctrlPr>
                          <a:rPr lang="en-US" altLang="en-US" sz="2800" i="1" smtClean="0">
                            <a:latin typeface="Cambria Math"/>
                          </a:rPr>
                        </m:ctrlPr>
                      </m:fPr>
                      <m:num>
                        <m:r>
                          <a:rPr lang="en-US" altLang="en-US" sz="2800" b="0" i="1" smtClean="0">
                            <a:latin typeface="Cambria Math"/>
                          </a:rPr>
                          <m:t>3</m:t>
                        </m:r>
                      </m:num>
                      <m:den>
                        <m:r>
                          <a:rPr lang="en-US" altLang="en-US" sz="2800" b="0" i="1" smtClean="0">
                            <a:latin typeface="Cambria Math"/>
                          </a:rPr>
                          <m:t>4</m:t>
                        </m:r>
                      </m:den>
                    </m:f>
                  </m:oMath>
                </a14:m>
                <a:r>
                  <a:rPr lang="en-US" altLang="en-US" sz="2800" dirty="0" smtClean="0"/>
                  <a:t> miles on Monday and 4</a:t>
                </a:r>
                <a14:m>
                  <m:oMath xmlns:m="http://schemas.openxmlformats.org/officeDocument/2006/math">
                    <m:f>
                      <m:fPr>
                        <m:ctrlPr>
                          <a:rPr lang="en-US" altLang="en-US" sz="2800" i="1" smtClean="0">
                            <a:latin typeface="Cambria Math"/>
                          </a:rPr>
                        </m:ctrlPr>
                      </m:fPr>
                      <m:num>
                        <m:r>
                          <a:rPr lang="en-US" altLang="en-US" sz="2800" b="0" i="1" smtClean="0">
                            <a:latin typeface="Cambria Math"/>
                          </a:rPr>
                          <m:t>2</m:t>
                        </m:r>
                      </m:num>
                      <m:den>
                        <m:r>
                          <a:rPr lang="en-US" altLang="en-US" sz="2800" b="0" i="1" smtClean="0">
                            <a:latin typeface="Cambria Math"/>
                          </a:rPr>
                          <m:t>3</m:t>
                        </m:r>
                      </m:den>
                    </m:f>
                  </m:oMath>
                </a14:m>
                <a:r>
                  <a:rPr lang="en-US" altLang="en-US" sz="2800" dirty="0" smtClean="0"/>
                  <a:t> miles on Saturday.  What was the total number of miles she ran last week?</a:t>
                </a:r>
              </a:p>
              <a:p>
                <a:pPr marL="114300" indent="0">
                  <a:buNone/>
                </a:pPr>
                <a:endParaRPr lang="en-US" altLang="en-US" sz="1800" dirty="0"/>
              </a:p>
              <a:p>
                <a:pPr marL="114300" indent="0">
                  <a:buNone/>
                </a:pPr>
                <a:r>
                  <a:rPr lang="en-US" altLang="en-US" sz="2800" dirty="0" smtClean="0"/>
                  <a:t>                    </a:t>
                </a:r>
                <a14:m>
                  <m:oMath xmlns:m="http://schemas.openxmlformats.org/officeDocument/2006/math">
                    <m:f>
                      <m:fPr>
                        <m:ctrlPr>
                          <a:rPr lang="en-US" altLang="en-US" sz="2800" i="1" smtClean="0">
                            <a:latin typeface="Cambria Math"/>
                          </a:rPr>
                        </m:ctrlPr>
                      </m:fPr>
                      <m:num>
                        <m:r>
                          <a:rPr lang="en-US" altLang="en-US" sz="2800" b="0" i="1" smtClean="0">
                            <a:latin typeface="Cambria Math"/>
                          </a:rPr>
                          <m:t>15</m:t>
                        </m:r>
                      </m:num>
                      <m:den>
                        <m:r>
                          <a:rPr lang="en-US" altLang="en-US" sz="2800" b="0" i="1" smtClean="0">
                            <a:latin typeface="Cambria Math"/>
                          </a:rPr>
                          <m:t>4</m:t>
                        </m:r>
                      </m:den>
                    </m:f>
                  </m:oMath>
                </a14:m>
                <a:r>
                  <a:rPr lang="en-US" altLang="en-US" sz="2800" dirty="0" smtClean="0"/>
                  <a:t> + </a:t>
                </a:r>
                <a14:m>
                  <m:oMath xmlns:m="http://schemas.openxmlformats.org/officeDocument/2006/math">
                    <m:f>
                      <m:fPr>
                        <m:ctrlPr>
                          <a:rPr lang="en-US" altLang="en-US" sz="2800" i="1" smtClean="0">
                            <a:latin typeface="Cambria Math"/>
                          </a:rPr>
                        </m:ctrlPr>
                      </m:fPr>
                      <m:num>
                        <m:r>
                          <a:rPr lang="en-US" altLang="en-US" sz="2800" b="0" i="1" smtClean="0">
                            <a:latin typeface="Cambria Math"/>
                          </a:rPr>
                          <m:t>14</m:t>
                        </m:r>
                      </m:num>
                      <m:den>
                        <m:r>
                          <a:rPr lang="en-US" altLang="en-US" sz="2800" b="0" i="1" smtClean="0">
                            <a:latin typeface="Cambria Math"/>
                          </a:rPr>
                          <m:t>3</m:t>
                        </m:r>
                      </m:den>
                    </m:f>
                  </m:oMath>
                </a14:m>
                <a:r>
                  <a:rPr lang="en-US" altLang="en-US" sz="2800" dirty="0" smtClean="0"/>
                  <a:t> =</a:t>
                </a:r>
              </a:p>
              <a:p>
                <a:pPr marL="114300" indent="0">
                  <a:buNone/>
                </a:pPr>
                <a:endParaRPr lang="en-US" altLang="en-US" sz="1800" dirty="0"/>
              </a:p>
              <a:p>
                <a:pPr marL="114300" indent="0">
                  <a:buNone/>
                </a:pPr>
                <a:r>
                  <a:rPr lang="en-US" altLang="en-US" sz="2800" dirty="0" smtClean="0"/>
                  <a:t>                  </a:t>
                </a:r>
                <a14:m>
                  <m:oMath xmlns:m="http://schemas.openxmlformats.org/officeDocument/2006/math">
                    <m:f>
                      <m:fPr>
                        <m:ctrlPr>
                          <a:rPr lang="en-US" altLang="en-US" sz="2800" i="1" smtClean="0">
                            <a:latin typeface="Cambria Math"/>
                          </a:rPr>
                        </m:ctrlPr>
                      </m:fPr>
                      <m:num>
                        <m:r>
                          <a:rPr lang="en-US" altLang="en-US" sz="2800" b="0" i="1" smtClean="0">
                            <a:latin typeface="Cambria Math"/>
                          </a:rPr>
                          <m:t>3</m:t>
                        </m:r>
                        <m:d>
                          <m:dPr>
                            <m:ctrlPr>
                              <a:rPr lang="en-US" altLang="en-US" sz="2800" b="0" i="1" smtClean="0">
                                <a:latin typeface="Cambria Math"/>
                              </a:rPr>
                            </m:ctrlPr>
                          </m:dPr>
                          <m:e>
                            <m:r>
                              <a:rPr lang="en-US" altLang="en-US" sz="2800" b="0" i="1" smtClean="0">
                                <a:latin typeface="Cambria Math"/>
                              </a:rPr>
                              <m:t>15</m:t>
                            </m:r>
                          </m:e>
                        </m:d>
                        <m:r>
                          <a:rPr lang="en-US" altLang="en-US" sz="2800" b="0" i="1" smtClean="0">
                            <a:latin typeface="Cambria Math"/>
                          </a:rPr>
                          <m:t>+4(14)</m:t>
                        </m:r>
                      </m:num>
                      <m:den>
                        <m:r>
                          <a:rPr lang="en-US" altLang="en-US" sz="2800" b="0" i="1" smtClean="0">
                            <a:latin typeface="Cambria Math"/>
                          </a:rPr>
                          <m:t>12</m:t>
                        </m:r>
                      </m:den>
                    </m:f>
                  </m:oMath>
                </a14:m>
                <a:r>
                  <a:rPr lang="en-US" altLang="en-US" sz="2800" dirty="0" smtClean="0"/>
                  <a:t> = </a:t>
                </a:r>
                <a14:m>
                  <m:oMath xmlns:m="http://schemas.openxmlformats.org/officeDocument/2006/math">
                    <m:f>
                      <m:fPr>
                        <m:ctrlPr>
                          <a:rPr lang="en-US" altLang="en-US" sz="2800" i="1" smtClean="0">
                            <a:latin typeface="Cambria Math"/>
                          </a:rPr>
                        </m:ctrlPr>
                      </m:fPr>
                      <m:num>
                        <m:r>
                          <a:rPr lang="en-US" altLang="en-US" sz="2800" b="0" i="1" smtClean="0">
                            <a:latin typeface="Cambria Math"/>
                          </a:rPr>
                          <m:t>45+56</m:t>
                        </m:r>
                      </m:num>
                      <m:den>
                        <m:r>
                          <a:rPr lang="en-US" altLang="en-US" sz="2800" b="0" i="1" smtClean="0">
                            <a:latin typeface="Cambria Math"/>
                          </a:rPr>
                          <m:t>12</m:t>
                        </m:r>
                      </m:den>
                    </m:f>
                  </m:oMath>
                </a14:m>
                <a:endParaRPr lang="en-US" altLang="en-US" sz="2800" dirty="0" smtClean="0"/>
              </a:p>
              <a:p>
                <a:pPr marL="114300" indent="0">
                  <a:buNone/>
                </a:pPr>
                <a:endParaRPr lang="en-US" altLang="en-US" sz="1800" dirty="0"/>
              </a:p>
              <a:p>
                <a:pPr marL="114300" indent="0">
                  <a:buNone/>
                </a:pPr>
                <a:r>
                  <a:rPr lang="en-US" altLang="en-US" sz="2800" dirty="0" smtClean="0"/>
                  <a:t>                        </a:t>
                </a:r>
                <a14:m>
                  <m:oMath xmlns:m="http://schemas.openxmlformats.org/officeDocument/2006/math">
                    <m:f>
                      <m:fPr>
                        <m:ctrlPr>
                          <a:rPr lang="en-US" altLang="en-US" sz="2800" i="1" smtClean="0">
                            <a:latin typeface="Cambria Math"/>
                          </a:rPr>
                        </m:ctrlPr>
                      </m:fPr>
                      <m:num>
                        <m:r>
                          <a:rPr lang="en-US" altLang="en-US" sz="2800" b="0" i="1" smtClean="0">
                            <a:latin typeface="Cambria Math"/>
                          </a:rPr>
                          <m:t>101</m:t>
                        </m:r>
                      </m:num>
                      <m:den>
                        <m:r>
                          <a:rPr lang="en-US" altLang="en-US" sz="2800" b="0" i="1" smtClean="0">
                            <a:latin typeface="Cambria Math"/>
                          </a:rPr>
                          <m:t>12</m:t>
                        </m:r>
                      </m:den>
                    </m:f>
                  </m:oMath>
                </a14:m>
                <a:r>
                  <a:rPr lang="en-US" altLang="en-US" sz="2800" dirty="0" smtClean="0"/>
                  <a:t> = 8</a:t>
                </a:r>
                <a14:m>
                  <m:oMath xmlns:m="http://schemas.openxmlformats.org/officeDocument/2006/math">
                    <m:f>
                      <m:fPr>
                        <m:ctrlPr>
                          <a:rPr lang="en-US" altLang="en-US" sz="2800" i="1" smtClean="0">
                            <a:latin typeface="Cambria Math"/>
                          </a:rPr>
                        </m:ctrlPr>
                      </m:fPr>
                      <m:num>
                        <m:r>
                          <a:rPr lang="en-US" altLang="en-US" sz="2800" b="0" i="1" smtClean="0">
                            <a:latin typeface="Cambria Math"/>
                          </a:rPr>
                          <m:t>5</m:t>
                        </m:r>
                      </m:num>
                      <m:den>
                        <m:r>
                          <a:rPr lang="en-US" altLang="en-US" sz="2800" b="0" i="1" smtClean="0">
                            <a:latin typeface="Cambria Math"/>
                          </a:rPr>
                          <m:t>12</m:t>
                        </m:r>
                      </m:den>
                    </m:f>
                  </m:oMath>
                </a14:m>
                <a:endParaRPr lang="en-US" altLang="en-US" sz="2800" dirty="0" smtClean="0"/>
              </a:p>
              <a:p>
                <a:pPr marL="114300" indent="0">
                  <a:buNone/>
                </a:pPr>
                <a:endParaRPr lang="en-US" altLang="en-US" sz="2800" dirty="0"/>
              </a:p>
              <a:p>
                <a:pPr marL="114300" indent="0">
                  <a:buNone/>
                </a:pPr>
                <a:endParaRPr lang="en-US" altLang="en-US" dirty="0"/>
              </a:p>
            </p:txBody>
          </p:sp>
        </mc:Choice>
        <mc:Fallback xmlns="">
          <p:sp>
            <p:nvSpPr>
              <p:cNvPr id="2560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80" r="-2000" b="-1017"/>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B7DE1E80-3866-4526-B24D-D2E3E10C89B3}" type="slidenum">
              <a:rPr lang="en-US" smtClean="0"/>
              <a:pPr>
                <a:defRPr/>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Applying the Commutative Property</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dirty="0" smtClean="0"/>
                  <a:t>Can you solve the problem a different way?</a:t>
                </a:r>
              </a:p>
              <a:p>
                <a:pPr marL="114300" indent="0">
                  <a:buNone/>
                </a:pPr>
                <a:endParaRPr lang="en-US" dirty="0"/>
              </a:p>
              <a:p>
                <a:pPr marL="114300" indent="0">
                  <a:buNone/>
                </a:pPr>
                <a:r>
                  <a:rPr lang="en-US" altLang="en-US" sz="2800" dirty="0" smtClean="0"/>
                  <a:t>                    3 </a:t>
                </a:r>
                <a:r>
                  <a:rPr lang="en-US" altLang="en-US" sz="2800" dirty="0"/>
                  <a:t>+ 4 + </a:t>
                </a:r>
                <a:r>
                  <a:rPr lang="en-US" altLang="en-US" sz="2800" dirty="0" smtClean="0"/>
                  <a:t>(</a:t>
                </a:r>
                <a14:m>
                  <m:oMath xmlns:m="http://schemas.openxmlformats.org/officeDocument/2006/math">
                    <m:f>
                      <m:fPr>
                        <m:ctrlPr>
                          <a:rPr lang="en-US" altLang="en-US" sz="2800" i="1">
                            <a:latin typeface="Cambria Math"/>
                          </a:rPr>
                        </m:ctrlPr>
                      </m:fPr>
                      <m:num>
                        <m:r>
                          <a:rPr lang="en-US" altLang="en-US" sz="2800" i="1">
                            <a:latin typeface="Cambria Math"/>
                          </a:rPr>
                          <m:t>3</m:t>
                        </m:r>
                      </m:num>
                      <m:den>
                        <m:r>
                          <a:rPr lang="en-US" altLang="en-US" sz="2800" i="1">
                            <a:latin typeface="Cambria Math"/>
                          </a:rPr>
                          <m:t>4</m:t>
                        </m:r>
                      </m:den>
                    </m:f>
                  </m:oMath>
                </a14:m>
                <a:r>
                  <a:rPr lang="en-US" altLang="en-US" sz="2800" dirty="0"/>
                  <a:t> + </a:t>
                </a:r>
                <a14:m>
                  <m:oMath xmlns:m="http://schemas.openxmlformats.org/officeDocument/2006/math">
                    <m:f>
                      <m:fPr>
                        <m:ctrlPr>
                          <a:rPr lang="en-US" altLang="en-US" sz="2800" i="1">
                            <a:latin typeface="Cambria Math"/>
                          </a:rPr>
                        </m:ctrlPr>
                      </m:fPr>
                      <m:num>
                        <m:r>
                          <a:rPr lang="en-US" altLang="en-US" sz="2800" i="1">
                            <a:latin typeface="Cambria Math"/>
                          </a:rPr>
                          <m:t>2</m:t>
                        </m:r>
                      </m:num>
                      <m:den>
                        <m:r>
                          <a:rPr lang="en-US" altLang="en-US" sz="2800" i="1">
                            <a:latin typeface="Cambria Math"/>
                          </a:rPr>
                          <m:t>3</m:t>
                        </m:r>
                      </m:den>
                    </m:f>
                  </m:oMath>
                </a14:m>
                <a:r>
                  <a:rPr lang="en-US" sz="2800" dirty="0" smtClean="0"/>
                  <a:t>)</a:t>
                </a:r>
              </a:p>
              <a:p>
                <a:pPr marL="114300" indent="0">
                  <a:buNone/>
                </a:pPr>
                <a:endParaRPr lang="en-US" sz="2800" dirty="0"/>
              </a:p>
              <a:p>
                <a:pPr marL="114300" indent="0">
                  <a:buNone/>
                </a:pPr>
                <a:r>
                  <a:rPr lang="en-US" altLang="en-US" sz="2800" dirty="0" smtClean="0"/>
                  <a:t>                  7 </a:t>
                </a:r>
                <a:r>
                  <a:rPr lang="en-US" altLang="en-US" sz="2800" dirty="0"/>
                  <a:t>+</a:t>
                </a:r>
                <a:r>
                  <a:rPr lang="en-US" altLang="en-US" sz="2800" dirty="0" smtClean="0"/>
                  <a:t>  </a:t>
                </a:r>
                <a14:m>
                  <m:oMath xmlns:m="http://schemas.openxmlformats.org/officeDocument/2006/math">
                    <m:r>
                      <m:rPr>
                        <m:nor/>
                      </m:rPr>
                      <a:rPr lang="en-US" altLang="en-US" sz="2800" dirty="0"/>
                      <m:t> </m:t>
                    </m:r>
                    <m:f>
                      <m:fPr>
                        <m:ctrlPr>
                          <a:rPr lang="en-US" altLang="en-US" sz="2800" i="1">
                            <a:latin typeface="Cambria Math"/>
                          </a:rPr>
                        </m:ctrlPr>
                      </m:fPr>
                      <m:num>
                        <m:r>
                          <a:rPr lang="en-US" altLang="en-US" sz="2800" i="1">
                            <a:latin typeface="Cambria Math"/>
                          </a:rPr>
                          <m:t>3</m:t>
                        </m:r>
                        <m:d>
                          <m:dPr>
                            <m:ctrlPr>
                              <a:rPr lang="en-US" altLang="en-US" sz="2800" i="1">
                                <a:latin typeface="Cambria Math"/>
                              </a:rPr>
                            </m:ctrlPr>
                          </m:dPr>
                          <m:e>
                            <m:r>
                              <a:rPr lang="en-US" altLang="en-US" sz="2800" i="1">
                                <a:latin typeface="Cambria Math"/>
                              </a:rPr>
                              <m:t>3</m:t>
                            </m:r>
                          </m:e>
                        </m:d>
                        <m:r>
                          <a:rPr lang="en-US" altLang="en-US" sz="2800" i="1">
                            <a:latin typeface="Cambria Math"/>
                          </a:rPr>
                          <m:t>+4(2)</m:t>
                        </m:r>
                      </m:num>
                      <m:den>
                        <m:r>
                          <a:rPr lang="en-US" altLang="en-US" sz="2800" i="1">
                            <a:latin typeface="Cambria Math"/>
                          </a:rPr>
                          <m:t>12</m:t>
                        </m:r>
                      </m:den>
                    </m:f>
                  </m:oMath>
                </a14:m>
                <a:endParaRPr lang="en-US" sz="2800" dirty="0" smtClean="0"/>
              </a:p>
              <a:p>
                <a:pPr marL="114300" indent="0">
                  <a:buNone/>
                </a:pPr>
                <a:endParaRPr lang="en-US" sz="2800" dirty="0"/>
              </a:p>
              <a:p>
                <a:pPr marL="114300" indent="0">
                  <a:buNone/>
                </a:pPr>
                <a:r>
                  <a:rPr lang="en-US" altLang="en-US" sz="2800" dirty="0" smtClean="0"/>
                  <a:t>                     7 </a:t>
                </a:r>
                <a:r>
                  <a:rPr lang="en-US" altLang="en-US" sz="2800" dirty="0"/>
                  <a:t>+ </a:t>
                </a:r>
                <a14:m>
                  <m:oMath xmlns:m="http://schemas.openxmlformats.org/officeDocument/2006/math">
                    <m:f>
                      <m:fPr>
                        <m:ctrlPr>
                          <a:rPr lang="en-US" altLang="en-US" sz="2800" i="1">
                            <a:latin typeface="Cambria Math"/>
                          </a:rPr>
                        </m:ctrlPr>
                      </m:fPr>
                      <m:num>
                        <m:r>
                          <a:rPr lang="en-US" altLang="en-US" sz="2800" i="1">
                            <a:latin typeface="Cambria Math"/>
                          </a:rPr>
                          <m:t>17</m:t>
                        </m:r>
                      </m:num>
                      <m:den>
                        <m:r>
                          <a:rPr lang="en-US" altLang="en-US" sz="2800" i="1">
                            <a:latin typeface="Cambria Math"/>
                          </a:rPr>
                          <m:t>12</m:t>
                        </m:r>
                      </m:den>
                    </m:f>
                  </m:oMath>
                </a14:m>
                <a:r>
                  <a:rPr lang="en-US" altLang="en-US" sz="2800" dirty="0"/>
                  <a:t> = 8 </a:t>
                </a:r>
                <a14:m>
                  <m:oMath xmlns:m="http://schemas.openxmlformats.org/officeDocument/2006/math">
                    <m:f>
                      <m:fPr>
                        <m:ctrlPr>
                          <a:rPr lang="en-US" altLang="en-US" sz="2800" i="1">
                            <a:latin typeface="Cambria Math"/>
                          </a:rPr>
                        </m:ctrlPr>
                      </m:fPr>
                      <m:num>
                        <m:r>
                          <a:rPr lang="en-US" altLang="en-US" sz="2800" i="1">
                            <a:latin typeface="Cambria Math"/>
                          </a:rPr>
                          <m:t>5</m:t>
                        </m:r>
                      </m:num>
                      <m:den>
                        <m:r>
                          <a:rPr lang="en-US" altLang="en-US" sz="2800" i="1">
                            <a:latin typeface="Cambria Math"/>
                          </a:rPr>
                          <m:t>12</m:t>
                        </m:r>
                      </m:den>
                    </m:f>
                  </m:oMath>
                </a14:m>
                <a:endParaRPr lang="en-US" sz="2800" dirty="0" smtClean="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762"/>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28</a:t>
            </a:fld>
            <a:endParaRPr lang="en-US"/>
          </a:p>
        </p:txBody>
      </p:sp>
    </p:spTree>
    <p:extLst>
      <p:ext uri="{BB962C8B-B14F-4D97-AF65-F5344CB8AC3E}">
        <p14:creationId xmlns:p14="http://schemas.microsoft.com/office/powerpoint/2010/main" val="2698987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Properties of Operations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114300" indent="0">
                  <a:buNone/>
                  <a:defRPr/>
                </a:pPr>
                <a:r>
                  <a:rPr lang="en-US" sz="2400" dirty="0" smtClean="0"/>
                  <a:t>These examples illustrate that the properties of operations which apply to whole numbers, apply to fractions</a:t>
                </a:r>
                <a:r>
                  <a:rPr lang="en-US" sz="2400" dirty="0" smtClean="0"/>
                  <a:t>.</a:t>
                </a:r>
              </a:p>
              <a:p>
                <a:pPr marL="114300" indent="0">
                  <a:buNone/>
                  <a:defRPr/>
                </a:pPr>
                <a:endParaRPr lang="en-US" sz="2400" dirty="0" smtClean="0"/>
              </a:p>
              <a:p>
                <a:pPr>
                  <a:defRPr/>
                </a:pPr>
                <a:r>
                  <a:rPr lang="en-US" sz="2400" dirty="0"/>
                  <a:t>Commutative for </a:t>
                </a:r>
                <a:r>
                  <a:rPr lang="en-US" sz="2400" dirty="0" smtClean="0"/>
                  <a:t>addition </a:t>
                </a:r>
                <a:r>
                  <a:rPr lang="en-US" sz="2400" dirty="0"/>
                  <a:t>and </a:t>
                </a:r>
                <a:r>
                  <a:rPr lang="en-US" sz="2400" dirty="0" smtClean="0"/>
                  <a:t>multiplication</a:t>
                </a:r>
                <a:endParaRPr lang="en-US" sz="2400" dirty="0"/>
              </a:p>
              <a:p>
                <a:pPr>
                  <a:defRPr/>
                </a:pPr>
                <a:r>
                  <a:rPr lang="en-US" sz="2400" dirty="0"/>
                  <a:t>Associative for </a:t>
                </a:r>
                <a:r>
                  <a:rPr lang="en-US" sz="2400" dirty="0" smtClean="0"/>
                  <a:t>addition and multiplication</a:t>
                </a:r>
                <a:endParaRPr lang="en-US" sz="2400" dirty="0"/>
              </a:p>
              <a:p>
                <a:pPr>
                  <a:defRPr/>
                </a:pPr>
                <a:r>
                  <a:rPr lang="en-US" sz="2400" dirty="0"/>
                  <a:t>Distributive for multiplication over addition and subtraction.</a:t>
                </a:r>
              </a:p>
              <a:p>
                <a:pPr>
                  <a:defRPr/>
                </a:pPr>
                <a:r>
                  <a:rPr lang="en-US" sz="2400" dirty="0"/>
                  <a:t>Multiplicative Identity –any number times one equals that number.  </a:t>
                </a:r>
                <a14:m>
                  <m:oMath xmlns:m="http://schemas.openxmlformats.org/officeDocument/2006/math">
                    <m:f>
                      <m:fPr>
                        <m:ctrlPr>
                          <a:rPr lang="en-US" sz="2400" i="1">
                            <a:latin typeface="Cambria Math"/>
                          </a:rPr>
                        </m:ctrlPr>
                      </m:fPr>
                      <m:num>
                        <m:r>
                          <a:rPr lang="en-US" sz="2400" b="0" i="1" smtClean="0">
                            <a:latin typeface="Cambria Math"/>
                          </a:rPr>
                          <m:t>𝑛</m:t>
                        </m:r>
                      </m:num>
                      <m:den>
                        <m:r>
                          <a:rPr lang="en-US" sz="2400" b="0" i="1" smtClean="0">
                            <a:latin typeface="Cambria Math"/>
                          </a:rPr>
                          <m:t>𝑛</m:t>
                        </m:r>
                      </m:den>
                    </m:f>
                  </m:oMath>
                </a14:m>
                <a:r>
                  <a:rPr lang="en-US" sz="2400" dirty="0"/>
                  <a:t> = 1</a:t>
                </a:r>
              </a:p>
              <a:p>
                <a:pPr marL="11430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017" r="-104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29</a:t>
            </a:fld>
            <a:endParaRPr lang="en-US"/>
          </a:p>
        </p:txBody>
      </p:sp>
    </p:spTree>
    <p:extLst>
      <p:ext uri="{BB962C8B-B14F-4D97-AF65-F5344CB8AC3E}">
        <p14:creationId xmlns:p14="http://schemas.microsoft.com/office/powerpoint/2010/main" val="224869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Identifying the Whole</a:t>
            </a:r>
            <a:endParaRPr lang="en-US" dirty="0"/>
          </a:p>
        </p:txBody>
      </p:sp>
      <p:pic>
        <p:nvPicPr>
          <p:cNvPr id="4099"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052513" y="1924050"/>
            <a:ext cx="6429375" cy="4152900"/>
          </a:xfrm>
        </p:spPr>
      </p:pic>
      <p:sp>
        <p:nvSpPr>
          <p:cNvPr id="4100"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95F45BE-EE64-4AF7-9F08-FC95768775DB}" type="slidenum">
              <a:rPr lang="en-US" altLang="en-US" smtClean="0">
                <a:solidFill>
                  <a:srgbClr val="FFFFFF"/>
                </a:solidFill>
              </a:rPr>
              <a:pPr fontAlgn="base">
                <a:spcBef>
                  <a:spcPct val="0"/>
                </a:spcBef>
                <a:spcAft>
                  <a:spcPct val="0"/>
                </a:spcAft>
                <a:defRPr/>
              </a:pPr>
              <a:t>3</a:t>
            </a:fld>
            <a:endParaRPr lang="en-US" altLang="en-US" smtClean="0">
              <a:solidFill>
                <a:srgbClr val="FFFFFF"/>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Fraction Progression</a:t>
            </a:r>
            <a:endParaRPr lang="en-US" dirty="0"/>
          </a:p>
        </p:txBody>
      </p:sp>
      <p:sp>
        <p:nvSpPr>
          <p:cNvPr id="3" name="Content Placeholder 2"/>
          <p:cNvSpPr>
            <a:spLocks noGrp="1"/>
          </p:cNvSpPr>
          <p:nvPr>
            <p:ph idx="1"/>
          </p:nvPr>
        </p:nvSpPr>
        <p:spPr/>
        <p:txBody>
          <a:bodyPr/>
          <a:lstStyle/>
          <a:p>
            <a:pPr marL="114300" indent="0">
              <a:buNone/>
            </a:pPr>
            <a:r>
              <a:rPr lang="en-US" sz="2800" dirty="0" smtClean="0"/>
              <a:t>This following short video explains the </a:t>
            </a:r>
          </a:p>
          <a:p>
            <a:r>
              <a:rPr lang="en-US" sz="2800" dirty="0" smtClean="0"/>
              <a:t>Focus</a:t>
            </a:r>
          </a:p>
          <a:p>
            <a:r>
              <a:rPr lang="en-US" sz="2800" dirty="0" smtClean="0"/>
              <a:t>Coherence and </a:t>
            </a:r>
          </a:p>
          <a:p>
            <a:r>
              <a:rPr lang="en-US" sz="2800" dirty="0" smtClean="0"/>
              <a:t>Rigor  intended by the fraction progression.</a:t>
            </a:r>
          </a:p>
          <a:p>
            <a:pPr marL="114300" indent="0">
              <a:buNone/>
            </a:pPr>
            <a:endParaRPr lang="en-US" sz="2400" dirty="0" smtClean="0"/>
          </a:p>
          <a:p>
            <a:pPr marL="114300" indent="0">
              <a:buNone/>
            </a:pPr>
            <a:r>
              <a:rPr lang="en-US" sz="2400" dirty="0" smtClean="0">
                <a:hlinkClick r:id="rId2"/>
              </a:rPr>
              <a:t>http://www.illustrativemathematics.org/fractions_progression</a:t>
            </a:r>
            <a:endParaRPr lang="en-US" sz="2400" dirty="0" smtClean="0"/>
          </a:p>
          <a:p>
            <a:pPr marL="114300" indent="0">
              <a:buNone/>
            </a:pPr>
            <a:endParaRPr lang="en-US" sz="2400" dirty="0" smtClean="0"/>
          </a:p>
          <a:p>
            <a:pPr marL="114300" indent="0">
              <a:buNone/>
            </a:pPr>
            <a:r>
              <a:rPr lang="en-US" sz="2400" dirty="0" smtClean="0"/>
              <a:t>The example given is an example of MP2 –Reasoning Abstractly and Quantitatively.</a:t>
            </a:r>
          </a:p>
          <a:p>
            <a:pPr marL="114300" indent="0">
              <a:buNone/>
            </a:pPr>
            <a:endParaRPr lang="en-US" dirty="0"/>
          </a:p>
        </p:txBody>
      </p:sp>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30</a:t>
            </a:fld>
            <a:endParaRPr lang="en-US"/>
          </a:p>
        </p:txBody>
      </p:sp>
    </p:spTree>
    <p:extLst>
      <p:ext uri="{BB962C8B-B14F-4D97-AF65-F5344CB8AC3E}">
        <p14:creationId xmlns:p14="http://schemas.microsoft.com/office/powerpoint/2010/main" val="28187270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620000" cy="1143000"/>
          </a:xfrm>
        </p:spPr>
        <p:txBody>
          <a:bodyPr/>
          <a:lstStyle/>
          <a:p>
            <a:pPr algn="ctr"/>
            <a:r>
              <a:rPr lang="en-US" sz="3200" dirty="0"/>
              <a:t>Make Sense of Problems and Persevere </a:t>
            </a:r>
            <a:br>
              <a:rPr lang="en-US" sz="3200" dirty="0"/>
            </a:br>
            <a:r>
              <a:rPr lang="en-US" sz="3200" dirty="0"/>
              <a:t>in solving them.   </a:t>
            </a:r>
            <a:r>
              <a:rPr lang="en-US" sz="2800" dirty="0"/>
              <a:t>MP 1</a:t>
            </a:r>
            <a:r>
              <a:rPr lang="en-US" sz="3200" dirty="0" smtClean="0"/>
              <a:t/>
            </a:r>
            <a:br>
              <a:rPr lang="en-US" sz="3200" dirty="0" smtClean="0"/>
            </a:br>
            <a:endParaRPr lang="en-US" sz="32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114300" indent="0">
                  <a:buNone/>
                </a:pPr>
                <a:r>
                  <a:rPr lang="en-US" sz="2400" dirty="0" smtClean="0"/>
                  <a:t>On this </a:t>
                </a:r>
                <a:r>
                  <a:rPr lang="en-US" sz="2400" dirty="0" smtClean="0"/>
                  <a:t>website, clicking </a:t>
                </a:r>
                <a:r>
                  <a:rPr lang="en-US" sz="2400" dirty="0" smtClean="0"/>
                  <a:t>on K-8 Standards shows you the domains and grade levels according to the Common Core.  </a:t>
                </a:r>
                <a:r>
                  <a:rPr lang="en-US" sz="2400" dirty="0"/>
                  <a:t>T</a:t>
                </a:r>
                <a:r>
                  <a:rPr lang="en-US" sz="2400" dirty="0" smtClean="0"/>
                  <a:t>he CCRSAE coding is taken from the Common Core, so 5.NF.2 is a fifth grade standard under Numbers and Operations-Fractions. </a:t>
                </a:r>
              </a:p>
              <a:p>
                <a:pPr marL="114300" indent="0">
                  <a:buNone/>
                </a:pPr>
                <a:endParaRPr lang="en-US" sz="1800" dirty="0"/>
              </a:p>
              <a:p>
                <a:pPr marL="114300" indent="0">
                  <a:buNone/>
                </a:pPr>
                <a:r>
                  <a:rPr lang="en-US" sz="2400" dirty="0" smtClean="0"/>
                  <a:t>When I selected that domain,  I chose “Do These Add Up</a:t>
                </a:r>
                <a:r>
                  <a:rPr lang="en-US" sz="2400" dirty="0" smtClean="0"/>
                  <a:t>?”  </a:t>
                </a:r>
                <a:endParaRPr lang="en-US" sz="2400" dirty="0" smtClean="0"/>
              </a:p>
              <a:p>
                <a:pPr marL="114300" indent="0">
                  <a:buNone/>
                </a:pPr>
                <a:endParaRPr lang="en-US" sz="1800" dirty="0"/>
              </a:p>
              <a:p>
                <a:pPr marL="114300" indent="0">
                  <a:buNone/>
                </a:pPr>
                <a:r>
                  <a:rPr lang="en-US" sz="2400" dirty="0" smtClean="0"/>
                  <a:t>Let’s discuss a few of these problems to determine whether or not (</a:t>
                </a:r>
                <a14:m>
                  <m:oMath xmlns:m="http://schemas.openxmlformats.org/officeDocument/2006/math">
                    <m:f>
                      <m:fPr>
                        <m:ctrlPr>
                          <a:rPr lang="en-US" sz="2400" i="1" smtClean="0">
                            <a:latin typeface="Cambria Math"/>
                          </a:rPr>
                        </m:ctrlPr>
                      </m:fPr>
                      <m:num>
                        <m:r>
                          <a:rPr lang="en-US" sz="2400" b="0" i="1" smtClean="0">
                            <a:latin typeface="Cambria Math"/>
                          </a:rPr>
                          <m:t>2</m:t>
                        </m:r>
                      </m:num>
                      <m:den>
                        <m:r>
                          <a:rPr lang="en-US" sz="2400" b="0" i="1" smtClean="0">
                            <a:latin typeface="Cambria Math"/>
                          </a:rPr>
                          <m:t>5</m:t>
                        </m:r>
                      </m:den>
                    </m:f>
                  </m:oMath>
                </a14:m>
                <a:r>
                  <a:rPr lang="en-US" sz="2400" dirty="0" smtClean="0"/>
                  <a:t> + </a:t>
                </a:r>
                <a14:m>
                  <m:oMath xmlns:m="http://schemas.openxmlformats.org/officeDocument/2006/math">
                    <m:f>
                      <m:fPr>
                        <m:ctrlPr>
                          <a:rPr lang="en-US" sz="2400" i="1" smtClean="0">
                            <a:latin typeface="Cambria Math"/>
                          </a:rPr>
                        </m:ctrlPr>
                      </m:fPr>
                      <m:num>
                        <m:r>
                          <a:rPr lang="en-US" sz="2400" b="0" i="1" smtClean="0">
                            <a:latin typeface="Cambria Math"/>
                          </a:rPr>
                          <m:t>3</m:t>
                        </m:r>
                      </m:num>
                      <m:den>
                        <m:r>
                          <a:rPr lang="en-US" sz="2400" b="0" i="1" smtClean="0">
                            <a:latin typeface="Cambria Math"/>
                          </a:rPr>
                          <m:t>10</m:t>
                        </m:r>
                      </m:den>
                    </m:f>
                  </m:oMath>
                </a14:m>
                <a:r>
                  <a:rPr lang="en-US" sz="2400" dirty="0" smtClean="0"/>
                  <a:t>) would be used to represent the problem. </a:t>
                </a:r>
              </a:p>
              <a:p>
                <a:pPr marL="114300" indent="0">
                  <a:buNone/>
                </a:pP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1017" r="-216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31</a:t>
            </a:fld>
            <a:endParaRPr lang="en-US"/>
          </a:p>
        </p:txBody>
      </p:sp>
    </p:spTree>
    <p:extLst>
      <p:ext uri="{BB962C8B-B14F-4D97-AF65-F5344CB8AC3E}">
        <p14:creationId xmlns:p14="http://schemas.microsoft.com/office/powerpoint/2010/main" val="30247688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 these add up?</a:t>
            </a:r>
            <a:br>
              <a:rPr lang="en-US" dirty="0" smtClean="0"/>
            </a:br>
            <a:r>
              <a:rPr lang="en-US" sz="2800" dirty="0" smtClean="0"/>
              <a:t>5.NF.2</a:t>
            </a:r>
            <a:endParaRPr lang="en-US" sz="2800" dirty="0"/>
          </a:p>
        </p:txBody>
      </p:sp>
      <p:sp>
        <p:nvSpPr>
          <p:cNvPr id="3" name="Content Placeholder 2"/>
          <p:cNvSpPr>
            <a:spLocks noGrp="1"/>
          </p:cNvSpPr>
          <p:nvPr>
            <p:ph idx="1"/>
          </p:nvPr>
        </p:nvSpPr>
        <p:spPr/>
        <p:txBody>
          <a:bodyPr/>
          <a:lstStyle/>
          <a:p>
            <a:pPr marL="114300" indent="0">
              <a:buNone/>
            </a:pPr>
            <a:r>
              <a:rPr lang="en-US" dirty="0" smtClean="0"/>
              <a:t>Let’s look at  examples a, b, and c on that handout or on your workshop problems sheet. </a:t>
            </a:r>
          </a:p>
          <a:p>
            <a:pPr marL="114300" indent="0">
              <a:buNone/>
            </a:pPr>
            <a:endParaRPr lang="en-US" dirty="0"/>
          </a:p>
          <a:p>
            <a:pPr marL="114300" indent="0">
              <a:buNone/>
            </a:pPr>
            <a:endParaRPr lang="en-US" dirty="0"/>
          </a:p>
        </p:txBody>
      </p:sp>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32</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131" y="2514600"/>
            <a:ext cx="7868749" cy="2810267"/>
          </a:xfrm>
          <a:prstGeom prst="rect">
            <a:avLst/>
          </a:prstGeom>
        </p:spPr>
      </p:pic>
    </p:spTree>
    <p:extLst>
      <p:ext uri="{BB962C8B-B14F-4D97-AF65-F5344CB8AC3E}">
        <p14:creationId xmlns:p14="http://schemas.microsoft.com/office/powerpoint/2010/main" val="9049941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Multiplication of a Fraction by a Fraction</a:t>
            </a:r>
            <a:br>
              <a:rPr lang="en-US" sz="3600" dirty="0" smtClean="0"/>
            </a:br>
            <a:r>
              <a:rPr lang="en-US" sz="2800" dirty="0" smtClean="0"/>
              <a:t>5.NF.4</a:t>
            </a:r>
            <a:r>
              <a:rPr lang="en-US" sz="3600" dirty="0" smtClean="0"/>
              <a:t/>
            </a:r>
            <a:br>
              <a:rPr lang="en-US" sz="3600" dirty="0" smtClean="0"/>
            </a:br>
            <a:endParaRPr lang="en-US" sz="3600" dirty="0"/>
          </a:p>
        </p:txBody>
      </p:sp>
      <mc:AlternateContent xmlns:mc="http://schemas.openxmlformats.org/markup-compatibility/2006" xmlns:a14="http://schemas.microsoft.com/office/drawing/2010/main">
        <mc:Choice Requires="a14">
          <p:sp>
            <p:nvSpPr>
              <p:cNvPr id="5" name="Content Placeholder 4"/>
              <p:cNvSpPr>
                <a:spLocks noGrp="1"/>
              </p:cNvSpPr>
              <p:nvPr>
                <p:ph sz="half" idx="1"/>
              </p:nvPr>
            </p:nvSpPr>
            <p:spPr/>
            <p:txBody>
              <a:bodyPr/>
              <a:lstStyle/>
              <a:p>
                <a:pPr marL="114300" indent="0">
                  <a:buNone/>
                </a:pPr>
                <a:r>
                  <a:rPr lang="en-US" sz="3200" dirty="0" smtClean="0"/>
                  <a:t>To demonstrate a fraction of a fraction  (a fraction times a fraction)  we will use the area model.</a:t>
                </a:r>
              </a:p>
              <a:p>
                <a:pPr marL="114300" indent="0" algn="ctr">
                  <a:buNone/>
                </a:pPr>
                <a14:m>
                  <m:oMath xmlns:m="http://schemas.openxmlformats.org/officeDocument/2006/math">
                    <m:f>
                      <m:fPr>
                        <m:ctrlPr>
                          <a:rPr lang="en-US" sz="3600" i="1">
                            <a:latin typeface="Cambria Math"/>
                          </a:rPr>
                        </m:ctrlPr>
                      </m:fPr>
                      <m:num>
                        <m:r>
                          <a:rPr lang="en-US" sz="3600" i="1">
                            <a:latin typeface="Cambria Math"/>
                          </a:rPr>
                          <m:t>1</m:t>
                        </m:r>
                      </m:num>
                      <m:den>
                        <m:r>
                          <a:rPr lang="en-US" sz="3600" i="1">
                            <a:latin typeface="Cambria Math"/>
                          </a:rPr>
                          <m:t>4</m:t>
                        </m:r>
                      </m:den>
                    </m:f>
                  </m:oMath>
                </a14:m>
                <a:r>
                  <a:rPr lang="en-US" sz="3600" dirty="0"/>
                  <a:t> x </a:t>
                </a:r>
                <a14:m>
                  <m:oMath xmlns:m="http://schemas.openxmlformats.org/officeDocument/2006/math">
                    <m:f>
                      <m:fPr>
                        <m:ctrlPr>
                          <a:rPr lang="en-US" sz="3600" i="1">
                            <a:latin typeface="Cambria Math"/>
                          </a:rPr>
                        </m:ctrlPr>
                      </m:fPr>
                      <m:num>
                        <m:r>
                          <a:rPr lang="en-US" sz="3600" i="1">
                            <a:latin typeface="Cambria Math"/>
                          </a:rPr>
                          <m:t>1</m:t>
                        </m:r>
                      </m:num>
                      <m:den>
                        <m:r>
                          <a:rPr lang="en-US" sz="3600" i="1">
                            <a:latin typeface="Cambria Math"/>
                          </a:rPr>
                          <m:t>7</m:t>
                        </m:r>
                      </m:den>
                    </m:f>
                  </m:oMath>
                </a14:m>
                <a:r>
                  <a:rPr lang="en-US" sz="3600" dirty="0"/>
                  <a:t> = </a:t>
                </a:r>
                <a14:m>
                  <m:oMath xmlns:m="http://schemas.openxmlformats.org/officeDocument/2006/math">
                    <m:f>
                      <m:fPr>
                        <m:ctrlPr>
                          <a:rPr lang="en-US" sz="3600" i="1">
                            <a:latin typeface="Cambria Math"/>
                          </a:rPr>
                        </m:ctrlPr>
                      </m:fPr>
                      <m:num>
                        <m:r>
                          <a:rPr lang="en-US" sz="3600" i="1">
                            <a:latin typeface="Cambria Math"/>
                          </a:rPr>
                          <m:t>1</m:t>
                        </m:r>
                      </m:num>
                      <m:den>
                        <m:r>
                          <a:rPr lang="en-US" sz="3600" i="1">
                            <a:latin typeface="Cambria Math"/>
                          </a:rPr>
                          <m:t>28</m:t>
                        </m:r>
                      </m:den>
                    </m:f>
                  </m:oMath>
                </a14:m>
                <a:endParaRPr lang="en-US" sz="3600" dirty="0"/>
              </a:p>
              <a:p>
                <a:pPr marL="114300" indent="0">
                  <a:buNone/>
                </a:pPr>
                <a:endParaRPr lang="en-US" sz="3200" dirty="0" smtClean="0"/>
              </a:p>
            </p:txBody>
          </p:sp>
        </mc:Choice>
        <mc:Fallback xmlns="">
          <p:sp>
            <p:nvSpPr>
              <p:cNvPr id="5" name="Content Placeholder 4"/>
              <p:cNvSpPr>
                <a:spLocks noGrp="1" noRot="1" noChangeAspect="1" noMove="1" noResize="1" noEditPoints="1" noAdjustHandles="1" noChangeArrowheads="1" noChangeShapeType="1" noTextEdit="1"/>
              </p:cNvSpPr>
              <p:nvPr>
                <p:ph sz="half" idx="1"/>
              </p:nvPr>
            </p:nvSpPr>
            <p:spPr>
              <a:blipFill rotWithShape="1">
                <a:blip r:embed="rId2"/>
                <a:stretch>
                  <a:fillRect l="-1000" t="-1726" r="-4667"/>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33</a:t>
            </a:fld>
            <a:endParaRPr lang="en-US"/>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038600" y="1905000"/>
            <a:ext cx="4267796" cy="2710051"/>
          </a:xfrm>
        </p:spPr>
      </p:pic>
    </p:spTree>
    <p:extLst>
      <p:ext uri="{BB962C8B-B14F-4D97-AF65-F5344CB8AC3E}">
        <p14:creationId xmlns:p14="http://schemas.microsoft.com/office/powerpoint/2010/main" val="11885798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Multiplication of a Fraction by a Fraction</a:t>
            </a:r>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lstStyle/>
              <a:p>
                <a:pPr marL="114300" indent="0">
                  <a:buNone/>
                </a:pPr>
                <a:r>
                  <a:rPr lang="en-US" sz="3600" dirty="0" smtClean="0"/>
                  <a:t>Using the same model we can see that </a:t>
                </a:r>
              </a:p>
              <a:p>
                <a:pPr marL="114300" indent="0" algn="ctr">
                  <a:buNone/>
                </a:pPr>
                <a14:m>
                  <m:oMath xmlns:m="http://schemas.openxmlformats.org/officeDocument/2006/math">
                    <m:f>
                      <m:fPr>
                        <m:ctrlPr>
                          <a:rPr lang="en-US" sz="4000" i="1" smtClean="0">
                            <a:latin typeface="Cambria Math"/>
                          </a:rPr>
                        </m:ctrlPr>
                      </m:fPr>
                      <m:num>
                        <m:r>
                          <a:rPr lang="en-US" sz="4000" b="0" i="1" smtClean="0">
                            <a:latin typeface="Cambria Math"/>
                          </a:rPr>
                          <m:t>3</m:t>
                        </m:r>
                      </m:num>
                      <m:den>
                        <m:r>
                          <a:rPr lang="en-US" sz="4000" b="0" i="1" smtClean="0">
                            <a:latin typeface="Cambria Math"/>
                          </a:rPr>
                          <m:t>4</m:t>
                        </m:r>
                      </m:den>
                    </m:f>
                  </m:oMath>
                </a14:m>
                <a:r>
                  <a:rPr lang="en-US" sz="4000" dirty="0" smtClean="0"/>
                  <a:t> x </a:t>
                </a:r>
                <a14:m>
                  <m:oMath xmlns:m="http://schemas.openxmlformats.org/officeDocument/2006/math">
                    <m:f>
                      <m:fPr>
                        <m:ctrlPr>
                          <a:rPr lang="en-US" sz="4000" i="1" smtClean="0">
                            <a:latin typeface="Cambria Math"/>
                          </a:rPr>
                        </m:ctrlPr>
                      </m:fPr>
                      <m:num>
                        <m:r>
                          <a:rPr lang="en-US" sz="4000" b="0" i="1" smtClean="0">
                            <a:latin typeface="Cambria Math"/>
                          </a:rPr>
                          <m:t>2</m:t>
                        </m:r>
                      </m:num>
                      <m:den>
                        <m:r>
                          <a:rPr lang="en-US" sz="4000" b="0" i="1" smtClean="0">
                            <a:latin typeface="Cambria Math"/>
                          </a:rPr>
                          <m:t>7</m:t>
                        </m:r>
                      </m:den>
                    </m:f>
                  </m:oMath>
                </a14:m>
                <a:r>
                  <a:rPr lang="en-US" sz="4000" dirty="0" smtClean="0"/>
                  <a:t> = </a:t>
                </a:r>
                <a14:m>
                  <m:oMath xmlns:m="http://schemas.openxmlformats.org/officeDocument/2006/math">
                    <m:f>
                      <m:fPr>
                        <m:ctrlPr>
                          <a:rPr lang="en-US" sz="4000" i="1" smtClean="0">
                            <a:latin typeface="Cambria Math"/>
                          </a:rPr>
                        </m:ctrlPr>
                      </m:fPr>
                      <m:num>
                        <m:r>
                          <a:rPr lang="en-US" sz="4000" b="0" i="1" smtClean="0">
                            <a:latin typeface="Cambria Math"/>
                          </a:rPr>
                          <m:t>6</m:t>
                        </m:r>
                      </m:num>
                      <m:den>
                        <m:r>
                          <a:rPr lang="en-US" sz="4000" b="0" i="1" smtClean="0">
                            <a:latin typeface="Cambria Math"/>
                          </a:rPr>
                          <m:t>28</m:t>
                        </m:r>
                      </m:den>
                    </m:f>
                  </m:oMath>
                </a14:m>
                <a:endParaRPr lang="en-US" sz="4000" dirty="0" smtClean="0"/>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rotWithShape="1">
                <a:blip r:embed="rId3"/>
                <a:stretch>
                  <a:fillRect l="-1833" t="-1992" r="-6667"/>
                </a:stretch>
              </a:blipFill>
            </p:spPr>
            <p:txBody>
              <a:bodyPr/>
              <a:lstStyle/>
              <a:p>
                <a:r>
                  <a:rPr lang="en-US">
                    <a:noFill/>
                  </a:rPr>
                  <a:t> </a:t>
                </a:r>
              </a:p>
            </p:txBody>
          </p:sp>
        </mc:Fallback>
      </mc:AlternateContent>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419599" y="2613705"/>
            <a:ext cx="3934374" cy="2619741"/>
          </a:xfrm>
        </p:spPr>
      </p:pic>
      <p:sp>
        <p:nvSpPr>
          <p:cNvPr id="5" name="Slide Number Placeholder 4"/>
          <p:cNvSpPr>
            <a:spLocks noGrp="1"/>
          </p:cNvSpPr>
          <p:nvPr>
            <p:ph type="sldNum" sz="quarter" idx="10"/>
          </p:nvPr>
        </p:nvSpPr>
        <p:spPr/>
        <p:txBody>
          <a:bodyPr/>
          <a:lstStyle/>
          <a:p>
            <a:pPr>
              <a:defRPr/>
            </a:pPr>
            <a:fld id="{73A03C36-9F47-4F0C-84DB-564714F7A538}" type="slidenum">
              <a:rPr lang="en-US" smtClean="0"/>
              <a:pPr>
                <a:defRPr/>
              </a:pPr>
              <a:t>34</a:t>
            </a:fld>
            <a:endParaRPr lang="en-US"/>
          </a:p>
        </p:txBody>
      </p:sp>
    </p:spTree>
    <p:extLst>
      <p:ext uri="{BB962C8B-B14F-4D97-AF65-F5344CB8AC3E}">
        <p14:creationId xmlns:p14="http://schemas.microsoft.com/office/powerpoint/2010/main" val="15354372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Apply previous understanding to multiplying and dividing fractions</a:t>
            </a:r>
            <a:br>
              <a:rPr lang="en-US" sz="3200" dirty="0" smtClean="0"/>
            </a:br>
            <a:r>
              <a:rPr lang="en-US" sz="2800" dirty="0" smtClean="0"/>
              <a:t>5.NF.3</a:t>
            </a:r>
            <a:endParaRPr lang="en-US" sz="2800" dirty="0"/>
          </a:p>
        </p:txBody>
      </p:sp>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35</a:t>
            </a:fld>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2133600"/>
            <a:ext cx="8074517" cy="2241546"/>
          </a:xfrm>
        </p:spPr>
      </p:pic>
    </p:spTree>
    <p:extLst>
      <p:ext uri="{BB962C8B-B14F-4D97-AF65-F5344CB8AC3E}">
        <p14:creationId xmlns:p14="http://schemas.microsoft.com/office/powerpoint/2010/main" val="1401758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Rot="1" noChangeAspect="1" noMove="1" noResize="1" noEditPoints="1" noAdjustHandles="1" noChangeArrowheads="1" noChangeShapeType="1" noTextEdit="1"/>
          </p:cNvSpPr>
          <p:nvPr>
            <p:ph type="title"/>
          </p:nvPr>
        </p:nvSpPr>
        <p:spPr>
          <a:blipFill rotWithShape="1">
            <a:blip r:embed="rId3"/>
            <a:stretch>
              <a:fillRect b="-9574"/>
            </a:stretch>
          </a:blipFill>
        </p:spPr>
        <p:txBody>
          <a:bodyPr/>
          <a:lstStyle/>
          <a:p>
            <a:pPr>
              <a:defRPr/>
            </a:pPr>
            <a:r>
              <a:rPr lang="en-US">
                <a:noFill/>
              </a:rPr>
              <a:t> </a:t>
            </a:r>
          </a:p>
        </p:txBody>
      </p:sp>
      <p:pic>
        <p:nvPicPr>
          <p:cNvPr id="28675" name="Content Placeholder 4"/>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166813" y="1728788"/>
            <a:ext cx="6200775" cy="4543425"/>
          </a:xfrm>
        </p:spPr>
      </p:pic>
      <p:sp>
        <p:nvSpPr>
          <p:cNvPr id="4" name="Slide Number Placeholder 3"/>
          <p:cNvSpPr>
            <a:spLocks noGrp="1"/>
          </p:cNvSpPr>
          <p:nvPr>
            <p:ph type="sldNum" sz="quarter" idx="10"/>
          </p:nvPr>
        </p:nvSpPr>
        <p:spPr/>
        <p:txBody>
          <a:bodyPr/>
          <a:lstStyle/>
          <a:p>
            <a:pPr>
              <a:defRPr/>
            </a:pPr>
            <a:fld id="{6616FF17-DD0C-424C-AF47-E912CF9631C8}"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Division of a Fraction by a Fraction</a:t>
            </a:r>
            <a:endParaRPr lang="en-US" sz="4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114300" indent="0">
                  <a:buNone/>
                </a:pPr>
                <a:r>
                  <a:rPr lang="en-US" dirty="0" smtClean="0"/>
                  <a:t>Rosa ran </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3</m:t>
                        </m:r>
                      </m:den>
                    </m:f>
                  </m:oMath>
                </a14:m>
                <a:r>
                  <a:rPr lang="en-US" dirty="0" smtClean="0"/>
                  <a:t> </a:t>
                </a:r>
                <a:r>
                  <a:rPr lang="en-US" dirty="0"/>
                  <a:t> </a:t>
                </a:r>
                <a:r>
                  <a:rPr lang="en-US" dirty="0" smtClean="0"/>
                  <a:t>of the way to school. She ran </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4</m:t>
                        </m:r>
                      </m:den>
                    </m:f>
                  </m:oMath>
                </a14:m>
                <a:r>
                  <a:rPr lang="en-US" dirty="0" smtClean="0"/>
                  <a:t> mile.  How far is it from Rosa’s house to school.?</a:t>
                </a:r>
              </a:p>
              <a:p>
                <a:pPr marL="114300" indent="0">
                  <a:buNone/>
                </a:pPr>
                <a:endParaRPr lang="en-US" dirty="0"/>
              </a:p>
              <a:p>
                <a:pPr marL="114300" indent="0">
                  <a:buNone/>
                </a:pPr>
                <a:r>
                  <a:rPr lang="en-US" dirty="0" smtClean="0"/>
                  <a:t>To see the commentary on this problem, read the handout </a:t>
                </a:r>
              </a:p>
              <a:p>
                <a:pPr marL="114300" indent="0">
                  <a:buNone/>
                </a:pPr>
                <a:r>
                  <a:rPr lang="en-US" dirty="0" smtClean="0"/>
                  <a:t>“Running To School.”</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37</a:t>
            </a:fld>
            <a:endParaRPr lang="en-US"/>
          </a:p>
        </p:txBody>
      </p:sp>
    </p:spTree>
    <p:extLst>
      <p:ext uri="{BB962C8B-B14F-4D97-AF65-F5344CB8AC3E}">
        <p14:creationId xmlns:p14="http://schemas.microsoft.com/office/powerpoint/2010/main" val="11018299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Level D Fractions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114300" indent="0">
                  <a:buNone/>
                </a:pPr>
                <a:r>
                  <a:rPr lang="en-US" sz="2800" dirty="0" smtClean="0"/>
                  <a:t>Level D extends fraction applications to rational </a:t>
                </a:r>
                <a:r>
                  <a:rPr lang="en-US" sz="2800" dirty="0" smtClean="0"/>
                  <a:t>numbers .</a:t>
                </a:r>
                <a:endParaRPr lang="en-US" sz="2800" dirty="0" smtClean="0"/>
              </a:p>
              <a:p>
                <a:pPr marL="114300" indent="0">
                  <a:buNone/>
                </a:pPr>
                <a:endParaRPr lang="en-US" sz="2800" dirty="0"/>
              </a:p>
              <a:p>
                <a:pPr marL="114300" indent="0">
                  <a:buNone/>
                </a:pPr>
                <a:r>
                  <a:rPr lang="en-US" sz="2800" dirty="0" smtClean="0"/>
                  <a:t>A rational number is any </a:t>
                </a:r>
                <a:r>
                  <a:rPr lang="en-US" sz="2800" u="sng" dirty="0" smtClean="0"/>
                  <a:t>positive or negative </a:t>
                </a:r>
                <a:r>
                  <a:rPr lang="en-US" sz="2800" dirty="0" smtClean="0"/>
                  <a:t>number which can be written in the form </a:t>
                </a:r>
                <a14:m>
                  <m:oMath xmlns:m="http://schemas.openxmlformats.org/officeDocument/2006/math">
                    <m:f>
                      <m:fPr>
                        <m:ctrlPr>
                          <a:rPr lang="en-US" sz="2800" i="1" smtClean="0">
                            <a:latin typeface="Cambria Math"/>
                          </a:rPr>
                        </m:ctrlPr>
                      </m:fPr>
                      <m:num>
                        <m:r>
                          <a:rPr lang="en-US" sz="2800" b="0" i="1" smtClean="0">
                            <a:latin typeface="Cambria Math"/>
                          </a:rPr>
                          <m:t>𝑎</m:t>
                        </m:r>
                      </m:num>
                      <m:den>
                        <m:r>
                          <a:rPr lang="en-US" sz="2800" b="0" i="1" smtClean="0">
                            <a:latin typeface="Cambria Math"/>
                          </a:rPr>
                          <m:t>𝑏</m:t>
                        </m:r>
                      </m:den>
                    </m:f>
                    <m:r>
                      <a:rPr lang="en-US" sz="2800" i="1" smtClean="0">
                        <a:latin typeface="Cambria Math"/>
                      </a:rPr>
                      <m:t> </m:t>
                    </m:r>
                  </m:oMath>
                </a14:m>
                <a:endParaRPr lang="en-US" sz="2800" dirty="0" smtClean="0"/>
              </a:p>
              <a:p>
                <a:pPr marL="114300" indent="0">
                  <a:buNone/>
                </a:pPr>
                <a:r>
                  <a:rPr lang="en-US" sz="2800" dirty="0" smtClean="0"/>
                  <a:t>where b ≠ 0</a:t>
                </a:r>
                <a:endParaRPr lang="en-US"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0" t="-1144"/>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38</a:t>
            </a:fld>
            <a:endParaRPr lang="en-US"/>
          </a:p>
        </p:txBody>
      </p:sp>
    </p:spTree>
    <p:extLst>
      <p:ext uri="{BB962C8B-B14F-4D97-AF65-F5344CB8AC3E}">
        <p14:creationId xmlns:p14="http://schemas.microsoft.com/office/powerpoint/2010/main" val="25377532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Illustrative Math Model Problems</a:t>
            </a:r>
            <a:endParaRPr lang="en-US" sz="3600" dirty="0"/>
          </a:p>
        </p:txBody>
      </p:sp>
      <p:sp>
        <p:nvSpPr>
          <p:cNvPr id="3" name="Content Placeholder 2"/>
          <p:cNvSpPr>
            <a:spLocks noGrp="1"/>
          </p:cNvSpPr>
          <p:nvPr>
            <p:ph idx="1"/>
          </p:nvPr>
        </p:nvSpPr>
        <p:spPr/>
        <p:txBody>
          <a:bodyPr/>
          <a:lstStyle/>
          <a:p>
            <a:pPr marL="114300" indent="0">
              <a:buNone/>
            </a:pPr>
            <a:r>
              <a:rPr lang="en-US" dirty="0" smtClean="0"/>
              <a:t>In the time that we have left (if any) we will consider model problems from Illustrative Math.  </a:t>
            </a:r>
            <a:endParaRPr lang="en-US" dirty="0"/>
          </a:p>
          <a:p>
            <a:pPr marL="114300" indent="0">
              <a:buNone/>
            </a:pPr>
            <a:r>
              <a:rPr lang="en-US" dirty="0" smtClean="0"/>
              <a:t>I have given you copies of the problems.</a:t>
            </a:r>
          </a:p>
          <a:p>
            <a:pPr lvl="1"/>
            <a:r>
              <a:rPr lang="en-US" sz="2400" dirty="0" smtClean="0"/>
              <a:t>To Multiply or Not to Multiply?</a:t>
            </a:r>
          </a:p>
          <a:p>
            <a:pPr lvl="1"/>
            <a:r>
              <a:rPr lang="en-US" sz="2400" dirty="0" smtClean="0"/>
              <a:t>Dividing by One Half</a:t>
            </a:r>
            <a:endParaRPr lang="en-US" sz="2400" dirty="0"/>
          </a:p>
          <a:p>
            <a:pPr marL="114300" indent="0">
              <a:buNone/>
            </a:pPr>
            <a:endParaRPr lang="en-US" dirty="0" smtClean="0"/>
          </a:p>
          <a:p>
            <a:pPr marL="114300" indent="0">
              <a:buNone/>
            </a:pPr>
            <a:r>
              <a:rPr lang="en-US" dirty="0" smtClean="0"/>
              <a:t>The link for the Commentary (solutions) is included on your list of resources.  If you would like the document of resources with the active links, email me at </a:t>
            </a:r>
            <a:r>
              <a:rPr lang="en-US" dirty="0" smtClean="0">
                <a:hlinkClick r:id="rId2"/>
              </a:rPr>
              <a:t>bbgood2000@yahoo.com</a:t>
            </a:r>
            <a:r>
              <a:rPr lang="en-US" dirty="0" smtClean="0"/>
              <a:t> and I will send it to you.</a:t>
            </a:r>
            <a:endParaRPr lang="en-US" dirty="0"/>
          </a:p>
        </p:txBody>
      </p:sp>
      <p:sp>
        <p:nvSpPr>
          <p:cNvPr id="4" name="Slide Number Placeholder 3"/>
          <p:cNvSpPr>
            <a:spLocks noGrp="1"/>
          </p:cNvSpPr>
          <p:nvPr>
            <p:ph type="sldNum" sz="quarter" idx="10"/>
          </p:nvPr>
        </p:nvSpPr>
        <p:spPr/>
        <p:txBody>
          <a:bodyPr/>
          <a:lstStyle/>
          <a:p>
            <a:pPr>
              <a:defRPr/>
            </a:pPr>
            <a:fld id="{9A2DE25E-2ACC-4719-8825-B3BA35C1BEE4}" type="slidenum">
              <a:rPr lang="en-US" smtClean="0"/>
              <a:pPr>
                <a:defRPr/>
              </a:pPr>
              <a:t>39</a:t>
            </a:fld>
            <a:endParaRPr lang="en-US"/>
          </a:p>
        </p:txBody>
      </p:sp>
    </p:spTree>
    <p:extLst>
      <p:ext uri="{BB962C8B-B14F-4D97-AF65-F5344CB8AC3E}">
        <p14:creationId xmlns:p14="http://schemas.microsoft.com/office/powerpoint/2010/main" val="399915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Identifying the Whole</a:t>
            </a:r>
            <a:endParaRPr lang="en-US" dirty="0"/>
          </a:p>
        </p:txBody>
      </p:sp>
      <p:pic>
        <p:nvPicPr>
          <p:cNvPr id="5123"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990600" y="1752600"/>
            <a:ext cx="7037388" cy="1020763"/>
          </a:xfrm>
        </p:spPr>
      </p:pic>
      <p:sp>
        <p:nvSpPr>
          <p:cNvPr id="5124"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2FEF415-C055-43EC-A458-64F917C92FE2}" type="slidenum">
              <a:rPr lang="en-US" altLang="en-US" smtClean="0">
                <a:solidFill>
                  <a:srgbClr val="FFFFFF"/>
                </a:solidFill>
              </a:rPr>
              <a:pPr fontAlgn="base">
                <a:spcBef>
                  <a:spcPct val="0"/>
                </a:spcBef>
                <a:spcAft>
                  <a:spcPct val="0"/>
                </a:spcAft>
                <a:defRPr/>
              </a:pPr>
              <a:t>4</a:t>
            </a:fld>
            <a:endParaRPr lang="en-US" altLang="en-US" smtClean="0">
              <a:solidFill>
                <a:srgbClr val="FFFFFF"/>
              </a:solidFill>
            </a:endParaRPr>
          </a:p>
        </p:txBody>
      </p:sp>
      <p:pic>
        <p:nvPicPr>
          <p:cNvPr id="512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3913" y="2895600"/>
            <a:ext cx="6278562"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3913" y="4260850"/>
            <a:ext cx="5453062"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TextBox 10"/>
          <p:cNvSpPr txBox="1">
            <a:spLocks noChangeArrowheads="1"/>
          </p:cNvSpPr>
          <p:nvPr/>
        </p:nvSpPr>
        <p:spPr bwMode="auto">
          <a:xfrm>
            <a:off x="1066800" y="5257800"/>
            <a:ext cx="6962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9BBB59"/>
              </a:buClr>
              <a:buFont typeface="Arial" charset="0"/>
              <a:buChar char="•"/>
              <a:defRPr>
                <a:solidFill>
                  <a:schemeClr val="tx1"/>
                </a:solidFill>
                <a:latin typeface="Calibri" pitchFamily="34" charset="0"/>
              </a:defRPr>
            </a:lvl3pPr>
            <a:lvl4pPr marL="1600200" indent="-228600" eaLnBrk="0" hangingPunct="0">
              <a:spcBef>
                <a:spcPct val="20000"/>
              </a:spcBef>
              <a:buClr>
                <a:srgbClr val="8064A2"/>
              </a:buClr>
              <a:buFont typeface="Arial" charset="0"/>
              <a:buChar char="•"/>
              <a:defRPr sz="1600">
                <a:solidFill>
                  <a:schemeClr val="tx1"/>
                </a:solidFill>
                <a:latin typeface="Calibri" pitchFamily="34" charset="0"/>
              </a:defRPr>
            </a:lvl4pPr>
            <a:lvl5pPr marL="2057400" indent="-228600" eaLnBrk="0" hangingPunct="0">
              <a:spcBef>
                <a:spcPct val="20000"/>
              </a:spcBef>
              <a:buClr>
                <a:srgbClr val="4BACC6"/>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9pPr>
          </a:lstStyle>
          <a:p>
            <a:pPr eaLnBrk="1" hangingPunct="1">
              <a:spcBef>
                <a:spcPct val="0"/>
              </a:spcBef>
              <a:buClrTx/>
              <a:buFontTx/>
              <a:buNone/>
            </a:pPr>
            <a:r>
              <a:rPr lang="en-US" altLang="en-US" sz="1800"/>
              <a:t>As we answer this problem we are practicing MP6—Attend to precision. </a:t>
            </a:r>
          </a:p>
          <a:p>
            <a:pPr eaLnBrk="1" hangingPunct="1">
              <a:spcBef>
                <a:spcPct val="0"/>
              </a:spcBef>
              <a:buClrTx/>
              <a:buFontTx/>
              <a:buNone/>
            </a:pPr>
            <a:r>
              <a:rPr lang="en-US" altLang="en-US" sz="1800"/>
              <a:t>In naming the whole we are clarifying any ambiguity.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Identifying Unit Fractions</a:t>
            </a:r>
            <a:br>
              <a:rPr lang="en-US" dirty="0" smtClean="0"/>
            </a:br>
            <a:r>
              <a:rPr lang="en-US" sz="2800" dirty="0" smtClean="0"/>
              <a:t>3.NF.1</a:t>
            </a:r>
            <a:endParaRPr lang="en-US" sz="2800" dirty="0"/>
          </a:p>
        </p:txBody>
      </p:sp>
      <p:sp>
        <p:nvSpPr>
          <p:cNvPr id="6147" name="Content Placeholder 2"/>
          <p:cNvSpPr>
            <a:spLocks noGrp="1"/>
          </p:cNvSpPr>
          <p:nvPr>
            <p:ph idx="1"/>
          </p:nvPr>
        </p:nvSpPr>
        <p:spPr/>
        <p:txBody>
          <a:bodyPr/>
          <a:lstStyle/>
          <a:p>
            <a:pPr marL="114300" indent="0" eaLnBrk="1" hangingPunct="1">
              <a:buFont typeface="Arial" charset="0"/>
              <a:buNone/>
            </a:pPr>
            <a:r>
              <a:rPr lang="en-US" altLang="en-US" sz="2400" smtClean="0"/>
              <a:t>Based on the understanding that the red is one whole, identify the unit fraction represented by each piece. </a:t>
            </a:r>
          </a:p>
          <a:p>
            <a:pPr marL="114300" indent="0" eaLnBrk="1" hangingPunct="1">
              <a:buFont typeface="Arial" charset="0"/>
              <a:buNone/>
            </a:pPr>
            <a:endParaRPr lang="en-US" altLang="en-US" sz="2400" smtClean="0"/>
          </a:p>
          <a:p>
            <a:pPr marL="114300" indent="0" eaLnBrk="1" hangingPunct="1">
              <a:buFont typeface="Arial" charset="0"/>
              <a:buNone/>
            </a:pPr>
            <a:r>
              <a:rPr lang="en-US" altLang="en-US" sz="2400" smtClean="0"/>
              <a:t>Yellow		Orange		Green		Aqua</a:t>
            </a:r>
          </a:p>
          <a:p>
            <a:pPr marL="114300" indent="0" eaLnBrk="1" hangingPunct="1">
              <a:buFont typeface="Arial" charset="0"/>
              <a:buNone/>
            </a:pPr>
            <a:r>
              <a:rPr lang="en-US" altLang="en-US" sz="2400" smtClean="0"/>
              <a:t>Navy		Black		Purple		Pink</a:t>
            </a:r>
          </a:p>
          <a:p>
            <a:pPr marL="114300" indent="0" eaLnBrk="1" hangingPunct="1">
              <a:buFont typeface="Arial" charset="0"/>
              <a:buNone/>
            </a:pPr>
            <a:endParaRPr lang="en-US" altLang="en-US" smtClean="0"/>
          </a:p>
          <a:p>
            <a:pPr marL="114300" indent="0" eaLnBrk="1" hangingPunct="1">
              <a:buFont typeface="Arial" charset="0"/>
              <a:buNone/>
            </a:pPr>
            <a:r>
              <a:rPr lang="en-US" altLang="en-US" sz="2400" smtClean="0"/>
              <a:t>Take a few minutes to work through the </a:t>
            </a:r>
          </a:p>
          <a:p>
            <a:pPr marL="114300" indent="0" eaLnBrk="1" hangingPunct="1">
              <a:buFont typeface="Arial" charset="0"/>
              <a:buNone/>
            </a:pPr>
            <a:r>
              <a:rPr lang="en-US" altLang="en-US" sz="2400" smtClean="0"/>
              <a:t>“Fraction Demonstrations” worksheet from </a:t>
            </a:r>
          </a:p>
          <a:p>
            <a:pPr marL="114300" indent="0" eaLnBrk="1" hangingPunct="1">
              <a:buFont typeface="Arial" charset="0"/>
              <a:buNone/>
            </a:pPr>
            <a:r>
              <a:rPr lang="en-US" altLang="en-US" sz="2400" i="1" smtClean="0"/>
              <a:t>Changing the Way We Teach</a:t>
            </a:r>
            <a:r>
              <a:rPr lang="en-US" altLang="en-US" sz="2400" smtClean="0"/>
              <a:t> by Kate Nonesuch.</a:t>
            </a:r>
          </a:p>
          <a:p>
            <a:pPr marL="114300" indent="0" eaLnBrk="1" hangingPunct="1">
              <a:buFont typeface="Arial" charset="0"/>
              <a:buNone/>
            </a:pPr>
            <a:endParaRPr lang="en-US" altLang="en-US" smtClean="0"/>
          </a:p>
          <a:p>
            <a:pPr marL="114300" indent="0" eaLnBrk="1" hangingPunct="1">
              <a:buFont typeface="Arial" charset="0"/>
              <a:buNone/>
            </a:pPr>
            <a:endParaRPr lang="en-US" altLang="en-US" smtClean="0"/>
          </a:p>
        </p:txBody>
      </p:sp>
      <p:sp>
        <p:nvSpPr>
          <p:cNvPr id="6148"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A014FFD-FDEB-456F-AFCE-6FA8C68F00AB}" type="slidenum">
              <a:rPr lang="en-US" altLang="en-US" smtClean="0">
                <a:solidFill>
                  <a:srgbClr val="FFFFFF"/>
                </a:solidFill>
              </a:rPr>
              <a:pPr fontAlgn="base">
                <a:spcBef>
                  <a:spcPct val="0"/>
                </a:spcBef>
                <a:spcAft>
                  <a:spcPct val="0"/>
                </a:spcAft>
                <a:defRPr/>
              </a:pPr>
              <a:t>5</a:t>
            </a:fld>
            <a:endParaRPr lang="en-US" altLang="en-US" smtClean="0">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Area Model of a Fraction</a:t>
            </a:r>
            <a:endParaRPr lang="en-US" dirty="0"/>
          </a:p>
        </p:txBody>
      </p:sp>
      <p:pic>
        <p:nvPicPr>
          <p:cNvPr id="7171"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676400" y="1752600"/>
            <a:ext cx="4248150" cy="1238250"/>
          </a:xfrm>
        </p:spPr>
      </p:pic>
      <p:sp>
        <p:nvSpPr>
          <p:cNvPr id="4" name="Slide Number Placeholder 3"/>
          <p:cNvSpPr>
            <a:spLocks noGrp="1"/>
          </p:cNvSpPr>
          <p:nvPr>
            <p:ph type="sldNum" sz="quarter" idx="10"/>
          </p:nvPr>
        </p:nvSpPr>
        <p:spPr/>
        <p:txBody>
          <a:bodyPr/>
          <a:lstStyle/>
          <a:p>
            <a:pPr>
              <a:defRPr/>
            </a:pPr>
            <a:fld id="{E78BD32F-3D64-416F-B997-EB9219183F1F}" type="slidenum">
              <a:rPr lang="en-US" smtClean="0"/>
              <a:pPr>
                <a:defRPr/>
              </a:pPr>
              <a:t>6</a:t>
            </a:fld>
            <a:endParaRPr lang="en-US"/>
          </a:p>
        </p:txBody>
      </p:sp>
      <p:sp>
        <p:nvSpPr>
          <p:cNvPr id="7173" name="TextBox 8"/>
          <p:cNvSpPr txBox="1">
            <a:spLocks noChangeArrowheads="1"/>
          </p:cNvSpPr>
          <p:nvPr/>
        </p:nvSpPr>
        <p:spPr bwMode="auto">
          <a:xfrm>
            <a:off x="457200" y="3352800"/>
            <a:ext cx="8077200"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9BBB59"/>
              </a:buClr>
              <a:buFont typeface="Arial" charset="0"/>
              <a:buChar char="•"/>
              <a:defRPr>
                <a:solidFill>
                  <a:schemeClr val="tx1"/>
                </a:solidFill>
                <a:latin typeface="Calibri" pitchFamily="34" charset="0"/>
              </a:defRPr>
            </a:lvl3pPr>
            <a:lvl4pPr marL="1600200" indent="-228600" eaLnBrk="0" hangingPunct="0">
              <a:spcBef>
                <a:spcPct val="20000"/>
              </a:spcBef>
              <a:buClr>
                <a:srgbClr val="8064A2"/>
              </a:buClr>
              <a:buFont typeface="Arial" charset="0"/>
              <a:buChar char="•"/>
              <a:defRPr sz="1600">
                <a:solidFill>
                  <a:schemeClr val="tx1"/>
                </a:solidFill>
                <a:latin typeface="Calibri" pitchFamily="34" charset="0"/>
              </a:defRPr>
            </a:lvl4pPr>
            <a:lvl5pPr marL="2057400" indent="-228600" eaLnBrk="0" hangingPunct="0">
              <a:spcBef>
                <a:spcPct val="20000"/>
              </a:spcBef>
              <a:buClr>
                <a:srgbClr val="4BACC6"/>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9pPr>
          </a:lstStyle>
          <a:p>
            <a:pPr eaLnBrk="1" hangingPunct="1">
              <a:spcBef>
                <a:spcPct val="0"/>
              </a:spcBef>
              <a:buClrTx/>
              <a:buFontTx/>
              <a:buNone/>
            </a:pPr>
            <a:r>
              <a:rPr lang="en-US" altLang="en-US" sz="2000" dirty="0"/>
              <a:t>It is important to convey that, although we use a geometric figure to model </a:t>
            </a:r>
          </a:p>
          <a:p>
            <a:pPr eaLnBrk="1" hangingPunct="1">
              <a:spcBef>
                <a:spcPct val="0"/>
              </a:spcBef>
              <a:buClrTx/>
              <a:buFontTx/>
              <a:buNone/>
            </a:pPr>
            <a:r>
              <a:rPr lang="en-US" altLang="en-US" sz="2000" dirty="0"/>
              <a:t>parts of the whole, the whole is not a geometric figure, but the area of the </a:t>
            </a:r>
          </a:p>
          <a:p>
            <a:pPr eaLnBrk="1" hangingPunct="1">
              <a:spcBef>
                <a:spcPct val="0"/>
              </a:spcBef>
              <a:buClrTx/>
              <a:buFontTx/>
              <a:buNone/>
            </a:pPr>
            <a:r>
              <a:rPr lang="en-US" altLang="en-US" sz="2000" dirty="0"/>
              <a:t>geometric figure</a:t>
            </a:r>
            <a:r>
              <a:rPr lang="en-US" altLang="en-US" sz="1800" dirty="0"/>
              <a:t>. </a:t>
            </a:r>
          </a:p>
          <a:p>
            <a:pPr eaLnBrk="1" hangingPunct="1">
              <a:spcBef>
                <a:spcPct val="0"/>
              </a:spcBef>
              <a:buClrTx/>
              <a:buFontTx/>
              <a:buNone/>
            </a:pPr>
            <a:endParaRPr lang="en-US" altLang="en-US" sz="1800" dirty="0"/>
          </a:p>
          <a:p>
            <a:pPr eaLnBrk="1" hangingPunct="1">
              <a:spcBef>
                <a:spcPct val="0"/>
              </a:spcBef>
              <a:buClrTx/>
              <a:buFontTx/>
              <a:buNone/>
            </a:pPr>
            <a:r>
              <a:rPr lang="en-US" altLang="en-US" sz="1800" dirty="0"/>
              <a:t>We see with </a:t>
            </a:r>
            <a:r>
              <a:rPr lang="en-US" altLang="en-US" sz="1800" dirty="0" smtClean="0"/>
              <a:t>these squares </a:t>
            </a:r>
            <a:r>
              <a:rPr lang="en-US" altLang="en-US" sz="1800" dirty="0"/>
              <a:t>that ¼ does not have to be the same size and shape but </a:t>
            </a:r>
          </a:p>
          <a:p>
            <a:pPr eaLnBrk="1" hangingPunct="1">
              <a:spcBef>
                <a:spcPct val="0"/>
              </a:spcBef>
              <a:buClrTx/>
              <a:buFontTx/>
              <a:buNone/>
            </a:pPr>
            <a:r>
              <a:rPr lang="en-US" altLang="en-US" sz="1800" dirty="0"/>
              <a:t>is based on division into equal parts.</a:t>
            </a:r>
          </a:p>
        </p:txBody>
      </p:sp>
      <p:sp>
        <p:nvSpPr>
          <p:cNvPr id="7174" name="Rectangle 9"/>
          <p:cNvSpPr>
            <a:spLocks noChangeArrowheads="1"/>
          </p:cNvSpPr>
          <p:nvPr/>
        </p:nvSpPr>
        <p:spPr bwMode="auto">
          <a:xfrm>
            <a:off x="1017588" y="5657850"/>
            <a:ext cx="594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4300" eaLnBrk="0" hangingPunct="0">
              <a:spcBef>
                <a:spcPct val="20000"/>
              </a:spcBef>
              <a:buClr>
                <a:schemeClr val="accent1"/>
              </a:buClr>
              <a:buFont typeface="Arial" charset="0"/>
              <a:buChar char="•"/>
              <a:defRPr sz="2200">
                <a:solidFill>
                  <a:schemeClr val="tx1"/>
                </a:solidFill>
                <a:latin typeface="Calibri" pitchFamily="34" charset="0"/>
              </a:defRPr>
            </a:lvl1pPr>
            <a:lvl2pPr marL="742950" indent="-285750" eaLnBrk="0" hangingPunct="0">
              <a:spcBef>
                <a:spcPct val="20000"/>
              </a:spcBef>
              <a:buClr>
                <a:schemeClr val="accent2"/>
              </a:buClr>
              <a:buFont typeface="Arial" charset="0"/>
              <a:buChar char="•"/>
              <a:defRPr sz="2000">
                <a:solidFill>
                  <a:schemeClr val="tx1"/>
                </a:solidFill>
                <a:latin typeface="Calibri" pitchFamily="34" charset="0"/>
              </a:defRPr>
            </a:lvl2pPr>
            <a:lvl3pPr marL="1143000" indent="-228600" eaLnBrk="0" hangingPunct="0">
              <a:spcBef>
                <a:spcPct val="20000"/>
              </a:spcBef>
              <a:buClr>
                <a:srgbClr val="9BBB59"/>
              </a:buClr>
              <a:buFont typeface="Arial" charset="0"/>
              <a:buChar char="•"/>
              <a:defRPr>
                <a:solidFill>
                  <a:schemeClr val="tx1"/>
                </a:solidFill>
                <a:latin typeface="Calibri" pitchFamily="34" charset="0"/>
              </a:defRPr>
            </a:lvl3pPr>
            <a:lvl4pPr marL="1600200" indent="-228600" eaLnBrk="0" hangingPunct="0">
              <a:spcBef>
                <a:spcPct val="20000"/>
              </a:spcBef>
              <a:buClr>
                <a:srgbClr val="8064A2"/>
              </a:buClr>
              <a:buFont typeface="Arial" charset="0"/>
              <a:buChar char="•"/>
              <a:defRPr sz="1600">
                <a:solidFill>
                  <a:schemeClr val="tx1"/>
                </a:solidFill>
                <a:latin typeface="Calibri" pitchFamily="34" charset="0"/>
              </a:defRPr>
            </a:lvl4pPr>
            <a:lvl5pPr marL="2057400" indent="-228600" eaLnBrk="0" hangingPunct="0">
              <a:spcBef>
                <a:spcPct val="20000"/>
              </a:spcBef>
              <a:buClr>
                <a:srgbClr val="4BACC6"/>
              </a:buClr>
              <a:buFont typeface="Arial" charset="0"/>
              <a:buChar char="•"/>
              <a:defRPr sz="1400">
                <a:solidFill>
                  <a:schemeClr val="tx1"/>
                </a:solidFill>
                <a:latin typeface="Calibri" pitchFamily="34" charset="0"/>
              </a:defRPr>
            </a:lvl5pPr>
            <a:lvl6pPr marL="25146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6pPr>
            <a:lvl7pPr marL="29718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7pPr>
            <a:lvl8pPr marL="34290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8pPr>
            <a:lvl9pPr marL="3886200" indent="-228600" eaLnBrk="0" fontAlgn="base" hangingPunct="0">
              <a:spcBef>
                <a:spcPct val="20000"/>
              </a:spcBef>
              <a:spcAft>
                <a:spcPct val="0"/>
              </a:spcAft>
              <a:buClr>
                <a:srgbClr val="4BACC6"/>
              </a:buClr>
              <a:buFont typeface="Arial" charset="0"/>
              <a:buChar char="•"/>
              <a:defRPr sz="1400">
                <a:solidFill>
                  <a:schemeClr val="tx1"/>
                </a:solidFill>
                <a:latin typeface="Calibri" pitchFamily="34" charset="0"/>
              </a:defRPr>
            </a:lvl9pPr>
          </a:lstStyle>
          <a:p>
            <a:pPr algn="ctr" eaLnBrk="1" hangingPunct="1">
              <a:spcBef>
                <a:spcPct val="0"/>
              </a:spcBef>
              <a:buClrTx/>
              <a:buFont typeface="Arial" charset="0"/>
              <a:buNone/>
            </a:pPr>
            <a:r>
              <a:rPr lang="en-US" altLang="en-US" sz="1800" i="1"/>
              <a:t>Teaching Fractions According to Common Core Standards</a:t>
            </a:r>
            <a:r>
              <a:rPr lang="en-US" altLang="en-US" sz="1800"/>
              <a:t> by </a:t>
            </a:r>
          </a:p>
          <a:p>
            <a:pPr algn="ctr" eaLnBrk="1" hangingPunct="1">
              <a:spcBef>
                <a:spcPct val="0"/>
              </a:spcBef>
              <a:buClrTx/>
              <a:buFont typeface="Arial" charset="0"/>
              <a:buNone/>
            </a:pPr>
            <a:r>
              <a:rPr lang="en-US" altLang="en-US" sz="1800"/>
              <a:t>Hung-His Wu, University of California, Berkely, August, 2011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t>Fractions are numbers</a:t>
            </a:r>
            <a:endParaRPr lang="en-US" dirty="0"/>
          </a:p>
        </p:txBody>
      </p:sp>
      <p:sp>
        <p:nvSpPr>
          <p:cNvPr id="8195" name="Content Placeholder 2"/>
          <p:cNvSpPr>
            <a:spLocks noGrp="1"/>
          </p:cNvSpPr>
          <p:nvPr>
            <p:ph idx="1"/>
          </p:nvPr>
        </p:nvSpPr>
        <p:spPr/>
        <p:txBody>
          <a:bodyPr/>
          <a:lstStyle/>
          <a:p>
            <a:pPr marL="114300" indent="0">
              <a:buFont typeface="Arial" charset="0"/>
              <a:buNone/>
            </a:pPr>
            <a:r>
              <a:rPr lang="en-US" altLang="en-US" smtClean="0"/>
              <a:t>Wu states that pizzas are not good models because there is little flexibility in dividing the circle into equal sectors except by circular sections. </a:t>
            </a:r>
          </a:p>
          <a:p>
            <a:pPr marL="114300" indent="0">
              <a:buFont typeface="Arial" charset="0"/>
              <a:buNone/>
            </a:pPr>
            <a:r>
              <a:rPr lang="en-US" altLang="en-US" smtClean="0"/>
              <a:t>         Circular models are intuitive, but fractions are not </a:t>
            </a:r>
          </a:p>
          <a:p>
            <a:pPr marL="114300" indent="0">
              <a:buFont typeface="Arial" charset="0"/>
              <a:buNone/>
            </a:pPr>
            <a:r>
              <a:rPr lang="en-US" altLang="en-US" smtClean="0"/>
              <a:t>         pizzas, they are numbers on the number line. </a:t>
            </a:r>
          </a:p>
          <a:p>
            <a:pPr marL="114300" indent="0">
              <a:buFont typeface="Arial" charset="0"/>
              <a:buNone/>
            </a:pPr>
            <a:endParaRPr lang="en-US" altLang="en-US" sz="1100" smtClean="0"/>
          </a:p>
          <a:p>
            <a:pPr marL="114300" indent="0">
              <a:buFont typeface="Arial" charset="0"/>
              <a:buNone/>
            </a:pPr>
            <a:r>
              <a:rPr lang="en-US" altLang="en-US" smtClean="0"/>
              <a:t>Level B emphasizes recognizing fractions as numbers and recognizing equivalent fractions; limited to fractions with denominators of 2,3,4,6, and 8.</a:t>
            </a:r>
          </a:p>
          <a:p>
            <a:pPr marL="114300" indent="0">
              <a:buFont typeface="Arial" charset="0"/>
              <a:buNone/>
            </a:pPr>
            <a:endParaRPr lang="en-US" altLang="en-US" sz="1100" smtClean="0"/>
          </a:p>
          <a:p>
            <a:pPr marL="114300" indent="0">
              <a:buFont typeface="Arial" charset="0"/>
              <a:buNone/>
            </a:pPr>
            <a:r>
              <a:rPr lang="en-US" altLang="en-US" smtClean="0"/>
              <a:t>Let’s transition to looking at fractions on the number line by beginning with the “magnified inch.”</a:t>
            </a:r>
          </a:p>
        </p:txBody>
      </p:sp>
      <p:sp>
        <p:nvSpPr>
          <p:cNvPr id="4" name="Slide Number Placeholder 3"/>
          <p:cNvSpPr>
            <a:spLocks noGrp="1"/>
          </p:cNvSpPr>
          <p:nvPr>
            <p:ph type="sldNum" sz="quarter" idx="10"/>
          </p:nvPr>
        </p:nvSpPr>
        <p:spPr/>
        <p:txBody>
          <a:bodyPr/>
          <a:lstStyle/>
          <a:p>
            <a:pPr>
              <a:defRPr/>
            </a:pPr>
            <a:fld id="{4A80E3AB-46FD-49B7-A8D4-DB5B95B45A93}"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Measurement Model</a:t>
            </a:r>
            <a:br>
              <a:rPr lang="en-US" dirty="0" smtClean="0"/>
            </a:br>
            <a:r>
              <a:rPr lang="en-US" sz="2800" dirty="0" smtClean="0"/>
              <a:t>3.NF.2</a:t>
            </a:r>
            <a:endParaRPr lang="en-US" sz="2800" dirty="0"/>
          </a:p>
        </p:txBody>
      </p:sp>
      <p:sp>
        <p:nvSpPr>
          <p:cNvPr id="9219" name="Content Placeholder 2"/>
          <p:cNvSpPr>
            <a:spLocks noGrp="1"/>
          </p:cNvSpPr>
          <p:nvPr>
            <p:ph idx="1"/>
          </p:nvPr>
        </p:nvSpPr>
        <p:spPr/>
        <p:txBody>
          <a:bodyPr/>
          <a:lstStyle/>
          <a:p>
            <a:pPr marL="114300" indent="0" eaLnBrk="1" hangingPunct="1">
              <a:buFont typeface="Arial" charset="0"/>
              <a:buNone/>
            </a:pPr>
            <a:r>
              <a:rPr lang="en-US" altLang="en-US" dirty="0" smtClean="0"/>
              <a:t>We will use strips of paper to represent the length of one. </a:t>
            </a:r>
          </a:p>
          <a:p>
            <a:pPr marL="114300" indent="0" eaLnBrk="1" hangingPunct="1">
              <a:buFont typeface="Arial" charset="0"/>
              <a:buNone/>
            </a:pPr>
            <a:r>
              <a:rPr lang="en-US" altLang="en-US" dirty="0" smtClean="0"/>
              <a:t>Fold  the first strip in half and label the crease as ½.</a:t>
            </a:r>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a:p>
            <a:pPr marL="114300" indent="0" eaLnBrk="1" hangingPunct="1">
              <a:buFont typeface="Arial" charset="0"/>
              <a:buNone/>
            </a:pPr>
            <a:r>
              <a:rPr lang="en-US" altLang="en-US" dirty="0" smtClean="0"/>
              <a:t>Fold the strip again and label each crease as shown. </a:t>
            </a:r>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a:p>
            <a:pPr marL="0" indent="0">
              <a:spcBef>
                <a:spcPct val="30000"/>
              </a:spcBef>
              <a:buClrTx/>
              <a:buNone/>
              <a:defRPr/>
            </a:pPr>
            <a:r>
              <a:rPr lang="en-US" altLang="en-US" dirty="0"/>
              <a:t>MP 7  Look for and make use of structure.</a:t>
            </a:r>
          </a:p>
          <a:p>
            <a:endParaRPr lang="en-US" altLang="en-US" dirty="0"/>
          </a:p>
          <a:p>
            <a:pPr marL="114300" indent="0" eaLnBrk="1" hangingPunct="1">
              <a:buFont typeface="Arial" charset="0"/>
              <a:buNone/>
            </a:pPr>
            <a:endParaRPr lang="en-US" altLang="en-US" dirty="0" smtClean="0"/>
          </a:p>
          <a:p>
            <a:pPr marL="114300" indent="0" eaLnBrk="1" hangingPunct="1">
              <a:buFont typeface="Arial" charset="0"/>
              <a:buNone/>
            </a:pPr>
            <a:endParaRPr lang="en-US" altLang="en-US" dirty="0" smtClean="0"/>
          </a:p>
        </p:txBody>
      </p:sp>
      <p:sp>
        <p:nvSpPr>
          <p:cNvPr id="7172"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8BA2E84-2CDA-4FFC-B206-46777DD5945D}" type="slidenum">
              <a:rPr lang="en-US" altLang="en-US" smtClean="0">
                <a:solidFill>
                  <a:srgbClr val="FFFFFF"/>
                </a:solidFill>
              </a:rPr>
              <a:pPr fontAlgn="base">
                <a:spcBef>
                  <a:spcPct val="0"/>
                </a:spcBef>
                <a:spcAft>
                  <a:spcPct val="0"/>
                </a:spcAft>
                <a:defRPr/>
              </a:pPr>
              <a:t>8</a:t>
            </a:fld>
            <a:endParaRPr lang="en-US" altLang="en-US" smtClean="0">
              <a:solidFill>
                <a:srgbClr val="FFFFFF"/>
              </a:solidFill>
            </a:endParaRPr>
          </a:p>
        </p:txBody>
      </p:sp>
      <p:pic>
        <p:nvPicPr>
          <p:cNvPr id="9221"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875" y="2598738"/>
            <a:ext cx="8040688"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9875" y="4114800"/>
            <a:ext cx="8048625"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Eighths </a:t>
            </a:r>
            <a:endParaRPr lang="en-US" dirty="0"/>
          </a:p>
        </p:txBody>
      </p:sp>
      <p:sp>
        <p:nvSpPr>
          <p:cNvPr id="9219" name="Content Placeholder 2"/>
          <p:cNvSpPr>
            <a:spLocks noGrp="1"/>
          </p:cNvSpPr>
          <p:nvPr>
            <p:ph idx="1"/>
          </p:nvPr>
        </p:nvSpPr>
        <p:spPr/>
        <p:txBody>
          <a:bodyPr/>
          <a:lstStyle/>
          <a:p>
            <a:pPr marL="114300" indent="0" eaLnBrk="1" hangingPunct="1">
              <a:buFont typeface="Arial" charset="0"/>
              <a:buNone/>
              <a:defRPr/>
            </a:pPr>
            <a:r>
              <a:rPr lang="en-US" altLang="en-US" dirty="0" smtClean="0"/>
              <a:t>Fold the strip a third time and label eighths.</a:t>
            </a:r>
          </a:p>
          <a:p>
            <a:pPr marL="114300" indent="0" eaLnBrk="1" hangingPunct="1">
              <a:buFont typeface="Arial" charset="0"/>
              <a:buNone/>
              <a:defRPr/>
            </a:pPr>
            <a:endParaRPr lang="en-US" altLang="en-US" dirty="0" smtClean="0"/>
          </a:p>
          <a:p>
            <a:pPr marL="114300" indent="0" eaLnBrk="1" hangingPunct="1">
              <a:buFont typeface="Arial" charset="0"/>
              <a:buNone/>
              <a:defRPr/>
            </a:pPr>
            <a:endParaRPr lang="en-US" altLang="en-US" dirty="0" smtClean="0"/>
          </a:p>
          <a:p>
            <a:pPr marL="114300" indent="0" eaLnBrk="1" hangingPunct="1">
              <a:buFont typeface="Arial" charset="0"/>
              <a:buNone/>
              <a:defRPr/>
            </a:pPr>
            <a:endParaRPr lang="en-US" altLang="en-US" dirty="0" smtClean="0"/>
          </a:p>
          <a:p>
            <a:pPr marL="114300" indent="0" eaLnBrk="1" hangingPunct="1">
              <a:buFont typeface="Arial" charset="0"/>
              <a:buNone/>
              <a:defRPr/>
            </a:pPr>
            <a:endParaRPr lang="en-US" altLang="en-US" dirty="0"/>
          </a:p>
          <a:p>
            <a:pPr marL="114300" indent="0" eaLnBrk="1" hangingPunct="1">
              <a:buFont typeface="Arial" charset="0"/>
              <a:buNone/>
              <a:defRPr/>
            </a:pPr>
            <a:endParaRPr lang="en-US" altLang="en-US" dirty="0" smtClean="0"/>
          </a:p>
          <a:p>
            <a:pPr marL="114300" indent="0" eaLnBrk="1" hangingPunct="1">
              <a:buFont typeface="Arial" charset="0"/>
              <a:buNone/>
              <a:defRPr/>
            </a:pPr>
            <a:r>
              <a:rPr lang="en-US" altLang="en-US" dirty="0" smtClean="0"/>
              <a:t>Take time with your students to discuss the concepts of :</a:t>
            </a:r>
          </a:p>
          <a:p>
            <a:pPr eaLnBrk="1" hangingPunct="1">
              <a:defRPr/>
            </a:pPr>
            <a:r>
              <a:rPr lang="en-US" altLang="en-US" dirty="0" smtClean="0"/>
              <a:t>Equivalent fractions</a:t>
            </a:r>
          </a:p>
          <a:p>
            <a:pPr eaLnBrk="1" hangingPunct="1">
              <a:defRPr/>
            </a:pPr>
            <a:r>
              <a:rPr lang="en-US" altLang="en-US" dirty="0" smtClean="0"/>
              <a:t>Simplest terms</a:t>
            </a:r>
          </a:p>
          <a:p>
            <a:pPr eaLnBrk="1" hangingPunct="1">
              <a:defRPr/>
            </a:pPr>
            <a:r>
              <a:rPr lang="en-US" altLang="en-US" dirty="0" smtClean="0"/>
              <a:t>The relationship between the numerator and denominator to indicate close to 0, close to ½, close to 1 whole. </a:t>
            </a:r>
          </a:p>
          <a:p>
            <a:pPr marL="114300" indent="0" eaLnBrk="1" hangingPunct="1">
              <a:buFont typeface="Arial" charset="0"/>
              <a:buNone/>
              <a:defRPr/>
            </a:pPr>
            <a:endParaRPr lang="en-US" altLang="en-US" dirty="0" smtClean="0"/>
          </a:p>
        </p:txBody>
      </p:sp>
      <p:sp>
        <p:nvSpPr>
          <p:cNvPr id="8196" name="Slide Number Placeholder 3"/>
          <p:cNvSpPr>
            <a:spLocks noGrp="1"/>
          </p:cNvSpPr>
          <p:nvPr>
            <p:ph type="sldNum" sz="quarter" idx="10"/>
          </p:nvPr>
        </p:nvSpPr>
        <p:spPr bwMode="auto">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7D95F5A-CD6A-4121-B5DC-07F6FD570EE2}" type="slidenum">
              <a:rPr lang="en-US" altLang="en-US" smtClean="0">
                <a:solidFill>
                  <a:srgbClr val="FFFFFF"/>
                </a:solidFill>
              </a:rPr>
              <a:pPr fontAlgn="base">
                <a:spcBef>
                  <a:spcPct val="0"/>
                </a:spcBef>
                <a:spcAft>
                  <a:spcPct val="0"/>
                </a:spcAft>
                <a:defRPr/>
              </a:pPr>
              <a:t>9</a:t>
            </a:fld>
            <a:endParaRPr lang="en-US" altLang="en-US" smtClean="0">
              <a:solidFill>
                <a:srgbClr val="FFFFFF"/>
              </a:solidFill>
            </a:endParaRPr>
          </a:p>
        </p:txBody>
      </p:sp>
      <p:pic>
        <p:nvPicPr>
          <p:cNvPr id="1024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638" y="2516188"/>
            <a:ext cx="8348663" cy="152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4365</TotalTime>
  <Words>1832</Words>
  <Application>Microsoft Office PowerPoint</Application>
  <PresentationFormat>On-screen Show (4:3)</PresentationFormat>
  <Paragraphs>330</Paragraphs>
  <Slides>39</Slides>
  <Notes>24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Adjacency</vt:lpstr>
      <vt:lpstr>Teaching Fractions  According to the CCRSAE</vt:lpstr>
      <vt:lpstr>Objectives</vt:lpstr>
      <vt:lpstr>Identifying the Whole</vt:lpstr>
      <vt:lpstr>Identifying the Whole</vt:lpstr>
      <vt:lpstr>Identifying Unit Fractions 3.NF.1</vt:lpstr>
      <vt:lpstr>Area Model of a Fraction</vt:lpstr>
      <vt:lpstr>Fractions are numbers</vt:lpstr>
      <vt:lpstr>Measurement Model 3.NF.2</vt:lpstr>
      <vt:lpstr>Eighths </vt:lpstr>
      <vt:lpstr>Thirds and Sixths 3.NF.3 </vt:lpstr>
      <vt:lpstr>Express Whole Numbers as Fractions 3.NF. 3c </vt:lpstr>
      <vt:lpstr>Moving into Level C</vt:lpstr>
      <vt:lpstr>Equivalent fractions </vt:lpstr>
      <vt:lpstr>Equivalent fractions  MP 3</vt:lpstr>
      <vt:lpstr>Equivalent fractions </vt:lpstr>
      <vt:lpstr>Comparing Fractions by Cross Multiplication 4.NF.2</vt:lpstr>
      <vt:lpstr>Compare Fractions</vt:lpstr>
      <vt:lpstr>Mixed Numbers and Improper Fractions</vt:lpstr>
      <vt:lpstr>Mixed Numbers and Improper Fractions</vt:lpstr>
      <vt:lpstr>Build Fractions from Unit Fractions 4.NF.3</vt:lpstr>
      <vt:lpstr>Add and Subtract Mixed Number with Like Denominators  4.NF.3c</vt:lpstr>
      <vt:lpstr>Multiply a fraction by a whole number</vt:lpstr>
      <vt:lpstr>Moving ahead</vt:lpstr>
      <vt:lpstr>Use equivalent fractions as a strategy to add and subtract fractions </vt:lpstr>
      <vt:lpstr>Horizontal Method of Addition and Subtraction.</vt:lpstr>
      <vt:lpstr>Applying this notation</vt:lpstr>
      <vt:lpstr>Horizontal Notation with Mixed Numbers 5.NF.2</vt:lpstr>
      <vt:lpstr>Applying the Commutative Property</vt:lpstr>
      <vt:lpstr>Properties of Operations</vt:lpstr>
      <vt:lpstr>Fraction Progression</vt:lpstr>
      <vt:lpstr>Make Sense of Problems and Persevere  in solving them.   MP 1 </vt:lpstr>
      <vt:lpstr>Do these add up? 5.NF.2</vt:lpstr>
      <vt:lpstr>Multiplication of a Fraction by a Fraction 5.NF.4 </vt:lpstr>
      <vt:lpstr>Multiplication of a Fraction by a Fraction</vt:lpstr>
      <vt:lpstr>Apply previous understanding to multiplying and dividing fractions 5.NF.3</vt:lpstr>
      <vt:lpstr> </vt:lpstr>
      <vt:lpstr>Division of a Fraction by a Fraction</vt:lpstr>
      <vt:lpstr>Level D Fractions </vt:lpstr>
      <vt:lpstr>Illustrative Math Model Problems</vt:lpstr>
    </vt:vector>
  </TitlesOfParts>
  <Company>John Snow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Fractions  According to the CCRSAE</dc:title>
  <dc:creator>SABESProject</dc:creator>
  <cp:lastModifiedBy>SABESProject</cp:lastModifiedBy>
  <cp:revision>110</cp:revision>
  <cp:lastPrinted>2014-03-19T21:48:01Z</cp:lastPrinted>
  <dcterms:created xsi:type="dcterms:W3CDTF">2014-02-09T16:01:24Z</dcterms:created>
  <dcterms:modified xsi:type="dcterms:W3CDTF">2014-04-02T11:03:09Z</dcterms:modified>
</cp:coreProperties>
</file>